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78" r:id="rId9"/>
    <p:sldId id="263" r:id="rId10"/>
    <p:sldId id="282" r:id="rId11"/>
    <p:sldId id="283" r:id="rId12"/>
    <p:sldId id="277" r:id="rId13"/>
    <p:sldId id="284" r:id="rId14"/>
    <p:sldId id="280" r:id="rId15"/>
    <p:sldId id="285" r:id="rId16"/>
    <p:sldId id="292" r:id="rId17"/>
    <p:sldId id="286" r:id="rId18"/>
    <p:sldId id="287" r:id="rId19"/>
    <p:sldId id="293" r:id="rId20"/>
    <p:sldId id="294" r:id="rId21"/>
    <p:sldId id="288" r:id="rId22"/>
    <p:sldId id="289" r:id="rId23"/>
    <p:sldId id="279" r:id="rId24"/>
    <p:sldId id="295" r:id="rId25"/>
    <p:sldId id="296" r:id="rId26"/>
    <p:sldId id="271" r:id="rId27"/>
    <p:sldId id="290" r:id="rId28"/>
    <p:sldId id="281" r:id="rId29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6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ms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F4FB1-2EA8-4D24-8D05-D36C103F9C19}" type="datetimeFigureOut">
              <a:rPr lang="ms-MY" smtClean="0"/>
              <a:t>04/04/2016</a:t>
            </a:fld>
            <a:endParaRPr lang="ms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ms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s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ms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A0408A-3C24-4752-AC63-84C6FCD1B348}" type="slidenum">
              <a:rPr lang="ms-MY" smtClean="0"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2567994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383"/>
            <a:ext cx="9144000" cy="6876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20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1A6-A922-4715-AE52-A8DD44C02A5B}" type="slidenum">
              <a:rPr lang="en-MY" smtClean="0"/>
              <a:t>‹#›</a:t>
            </a:fld>
            <a:endParaRPr lang="en-MY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80512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143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6B68-7A96-48C0-AA78-B503423D6D27}" type="datetimeFigureOut">
              <a:rPr lang="en-MY" smtClean="0"/>
              <a:t>4/4/2016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1A6-A922-4715-AE52-A8DD44C02A5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121046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6B68-7A96-48C0-AA78-B503423D6D27}" type="datetimeFigureOut">
              <a:rPr lang="en-MY" smtClean="0"/>
              <a:t>4/4/2016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1A6-A922-4715-AE52-A8DD44C02A5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190972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6B68-7A96-48C0-AA78-B503423D6D27}" type="datetimeFigureOut">
              <a:rPr lang="en-MY" smtClean="0"/>
              <a:t>4/4/2016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1A6-A922-4715-AE52-A8DD44C02A5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855075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6B68-7A96-48C0-AA78-B503423D6D27}" type="datetimeFigureOut">
              <a:rPr lang="en-MY" smtClean="0"/>
              <a:t>4/4/2016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1A6-A922-4715-AE52-A8DD44C02A5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24512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6B68-7A96-48C0-AA78-B503423D6D27}" type="datetimeFigureOut">
              <a:rPr lang="en-MY" smtClean="0"/>
              <a:t>4/4/2016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1A6-A922-4715-AE52-A8DD44C02A5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002022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6B68-7A96-48C0-AA78-B503423D6D27}" type="datetimeFigureOut">
              <a:rPr lang="en-MY" smtClean="0"/>
              <a:t>4/4/2016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1A6-A922-4715-AE52-A8DD44C02A5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96799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6B68-7A96-48C0-AA78-B503423D6D27}" type="datetimeFigureOut">
              <a:rPr lang="en-MY" smtClean="0"/>
              <a:t>4/4/2016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1A6-A922-4715-AE52-A8DD44C02A5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170423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6B68-7A96-48C0-AA78-B503423D6D27}" type="datetimeFigureOut">
              <a:rPr lang="en-MY" smtClean="0"/>
              <a:t>4/4/2016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1A6-A922-4715-AE52-A8DD44C02A5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38526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6B68-7A96-48C0-AA78-B503423D6D27}" type="datetimeFigureOut">
              <a:rPr lang="en-MY" smtClean="0"/>
              <a:t>4/4/2016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1A6-A922-4715-AE52-A8DD44C02A5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216372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A6B68-7A96-48C0-AA78-B503423D6D27}" type="datetimeFigureOut">
              <a:rPr lang="en-MY" smtClean="0"/>
              <a:t>4/4/2016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ED1A6-A922-4715-AE52-A8DD44C02A5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928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emf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887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MY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890" y="-27384"/>
            <a:ext cx="9192890" cy="6885384"/>
          </a:xfrm>
        </p:spPr>
      </p:pic>
    </p:spTree>
    <p:extLst>
      <p:ext uri="{BB962C8B-B14F-4D97-AF65-F5344CB8AC3E}">
        <p14:creationId xmlns:p14="http://schemas.microsoft.com/office/powerpoint/2010/main" val="353279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MY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22892"/>
            <a:ext cx="9180512" cy="6835108"/>
          </a:xfrm>
        </p:spPr>
      </p:pic>
    </p:spTree>
    <p:extLst>
      <p:ext uri="{BB962C8B-B14F-4D97-AF65-F5344CB8AC3E}">
        <p14:creationId xmlns:p14="http://schemas.microsoft.com/office/powerpoint/2010/main" val="285766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MY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22892"/>
            <a:ext cx="9180512" cy="6835108"/>
          </a:xfrm>
        </p:spPr>
      </p:pic>
    </p:spTree>
    <p:extLst>
      <p:ext uri="{BB962C8B-B14F-4D97-AF65-F5344CB8AC3E}">
        <p14:creationId xmlns:p14="http://schemas.microsoft.com/office/powerpoint/2010/main" val="128901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MY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92890" cy="6885384"/>
          </a:xfrm>
        </p:spPr>
      </p:pic>
    </p:spTree>
    <p:extLst>
      <p:ext uri="{BB962C8B-B14F-4D97-AF65-F5344CB8AC3E}">
        <p14:creationId xmlns:p14="http://schemas.microsoft.com/office/powerpoint/2010/main" val="244036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MY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85384"/>
          </a:xfrm>
        </p:spPr>
      </p:pic>
    </p:spTree>
    <p:extLst>
      <p:ext uri="{BB962C8B-B14F-4D97-AF65-F5344CB8AC3E}">
        <p14:creationId xmlns:p14="http://schemas.microsoft.com/office/powerpoint/2010/main" val="326771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1822352"/>
            <a:ext cx="8930169" cy="2974800"/>
            <a:chOff x="0" y="1822352"/>
            <a:chExt cx="8930169" cy="2974800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032" y="1822352"/>
              <a:ext cx="4070137" cy="2944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2352"/>
              <a:ext cx="5652120" cy="297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850909"/>
            <a:ext cx="1070992" cy="7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274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494" y="1124744"/>
            <a:ext cx="2185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The journey</a:t>
            </a:r>
            <a:endParaRPr lang="ms-MY" sz="2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51520" y="1647964"/>
            <a:ext cx="82809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/>
          <p:cNvGrpSpPr/>
          <p:nvPr/>
        </p:nvGrpSpPr>
        <p:grpSpPr>
          <a:xfrm>
            <a:off x="1221906" y="2032639"/>
            <a:ext cx="5262053" cy="3628609"/>
            <a:chOff x="3708400" y="963613"/>
            <a:chExt cx="3785395" cy="3092222"/>
          </a:xfrm>
        </p:grpSpPr>
        <p:sp>
          <p:nvSpPr>
            <p:cNvPr id="21" name="Freeform 36"/>
            <p:cNvSpPr>
              <a:spLocks/>
            </p:cNvSpPr>
            <p:nvPr/>
          </p:nvSpPr>
          <p:spPr bwMode="auto">
            <a:xfrm>
              <a:off x="3794125" y="1074739"/>
              <a:ext cx="655534" cy="2656077"/>
            </a:xfrm>
            <a:custGeom>
              <a:avLst/>
              <a:gdLst>
                <a:gd name="T0" fmla="*/ 0 w 2184"/>
                <a:gd name="T1" fmla="*/ 0 h 3568"/>
                <a:gd name="T2" fmla="*/ 152 w 2184"/>
                <a:gd name="T3" fmla="*/ 1056 h 3568"/>
                <a:gd name="T4" fmla="*/ 808 w 2184"/>
                <a:gd name="T5" fmla="*/ 2192 h 3568"/>
                <a:gd name="T6" fmla="*/ 2184 w 2184"/>
                <a:gd name="T7" fmla="*/ 3568 h 3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84" h="3568">
                  <a:moveTo>
                    <a:pt x="0" y="0"/>
                  </a:moveTo>
                  <a:cubicBezTo>
                    <a:pt x="8" y="345"/>
                    <a:pt x="17" y="691"/>
                    <a:pt x="152" y="1056"/>
                  </a:cubicBezTo>
                  <a:cubicBezTo>
                    <a:pt x="287" y="1421"/>
                    <a:pt x="469" y="1773"/>
                    <a:pt x="808" y="2192"/>
                  </a:cubicBezTo>
                  <a:cubicBezTo>
                    <a:pt x="1147" y="2611"/>
                    <a:pt x="1665" y="3089"/>
                    <a:pt x="2184" y="3568"/>
                  </a:cubicBezTo>
                </a:path>
              </a:pathLst>
            </a:custGeom>
            <a:noFill/>
            <a:ln w="69850">
              <a:solidFill>
                <a:sysClr val="window" lastClr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w Cen MT"/>
              </a:endParaRPr>
            </a:p>
          </p:txBody>
        </p:sp>
        <p:sp>
          <p:nvSpPr>
            <p:cNvPr id="22" name="Oval 37"/>
            <p:cNvSpPr>
              <a:spLocks noChangeArrowheads="1"/>
            </p:cNvSpPr>
            <p:nvPr/>
          </p:nvSpPr>
          <p:spPr bwMode="auto">
            <a:xfrm>
              <a:off x="3708400" y="1038225"/>
              <a:ext cx="177800" cy="177800"/>
            </a:xfrm>
            <a:prstGeom prst="ellipse">
              <a:avLst/>
            </a:prstGeom>
            <a:solidFill>
              <a:srgbClr val="FFC000"/>
            </a:solidFill>
            <a:ln w="44450">
              <a:solidFill>
                <a:sysClr val="window" lastClr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6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w Cen MT"/>
              </a:endParaRPr>
            </a:p>
          </p:txBody>
        </p:sp>
        <p:sp>
          <p:nvSpPr>
            <p:cNvPr id="23" name="Oval 39"/>
            <p:cNvSpPr>
              <a:spLocks noChangeArrowheads="1"/>
            </p:cNvSpPr>
            <p:nvPr/>
          </p:nvSpPr>
          <p:spPr bwMode="auto">
            <a:xfrm>
              <a:off x="3729646" y="1739596"/>
              <a:ext cx="177800" cy="177800"/>
            </a:xfrm>
            <a:prstGeom prst="ellipse">
              <a:avLst/>
            </a:prstGeom>
            <a:solidFill>
              <a:srgbClr val="FFC000"/>
            </a:solidFill>
            <a:ln w="44450">
              <a:solidFill>
                <a:sysClr val="window" lastClr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6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w Cen MT"/>
              </a:endParaRPr>
            </a:p>
          </p:txBody>
        </p:sp>
        <p:sp>
          <p:nvSpPr>
            <p:cNvPr id="24" name="Oval 40"/>
            <p:cNvSpPr>
              <a:spLocks noChangeArrowheads="1"/>
            </p:cNvSpPr>
            <p:nvPr/>
          </p:nvSpPr>
          <p:spPr bwMode="auto">
            <a:xfrm>
              <a:off x="3881303" y="2436559"/>
              <a:ext cx="177800" cy="177800"/>
            </a:xfrm>
            <a:prstGeom prst="ellipse">
              <a:avLst/>
            </a:prstGeom>
            <a:solidFill>
              <a:srgbClr val="FFC000"/>
            </a:solidFill>
            <a:ln w="44450">
              <a:solidFill>
                <a:sysClr val="window" lastClr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6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w Cen MT"/>
              </a:endParaRPr>
            </a:p>
          </p:txBody>
        </p:sp>
        <p:sp>
          <p:nvSpPr>
            <p:cNvPr id="25" name="Oval 41"/>
            <p:cNvSpPr>
              <a:spLocks noChangeArrowheads="1"/>
            </p:cNvSpPr>
            <p:nvPr/>
          </p:nvSpPr>
          <p:spPr bwMode="auto">
            <a:xfrm>
              <a:off x="4056615" y="2967937"/>
              <a:ext cx="177800" cy="177800"/>
            </a:xfrm>
            <a:prstGeom prst="ellipse">
              <a:avLst/>
            </a:prstGeom>
            <a:solidFill>
              <a:srgbClr val="FFC000"/>
            </a:solidFill>
            <a:ln w="44450">
              <a:solidFill>
                <a:sysClr val="window" lastClr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6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w Cen MT"/>
              </a:endParaRPr>
            </a:p>
          </p:txBody>
        </p:sp>
        <p:sp>
          <p:nvSpPr>
            <p:cNvPr id="26" name="Oval 42"/>
            <p:cNvSpPr>
              <a:spLocks noChangeArrowheads="1"/>
            </p:cNvSpPr>
            <p:nvPr/>
          </p:nvSpPr>
          <p:spPr bwMode="auto">
            <a:xfrm>
              <a:off x="4315620" y="3522365"/>
              <a:ext cx="177800" cy="177800"/>
            </a:xfrm>
            <a:prstGeom prst="ellipse">
              <a:avLst/>
            </a:prstGeom>
            <a:solidFill>
              <a:srgbClr val="FFC000"/>
            </a:solidFill>
            <a:ln w="44450">
              <a:solidFill>
                <a:sysClr val="window" lastClr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6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w Cen MT"/>
              </a:endParaRPr>
            </a:p>
          </p:txBody>
        </p:sp>
        <p:sp>
          <p:nvSpPr>
            <p:cNvPr id="27" name="Rectangle 50"/>
            <p:cNvSpPr>
              <a:spLocks noChangeArrowheads="1"/>
            </p:cNvSpPr>
            <p:nvPr/>
          </p:nvSpPr>
          <p:spPr bwMode="auto">
            <a:xfrm>
              <a:off x="4024313" y="963613"/>
              <a:ext cx="2922877" cy="472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marL="573088" indent="-573088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1144588" indent="-45720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716088" indent="-4572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2287588" indent="-4572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859088" indent="-4572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33162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7734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42306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6878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174625" marR="0" lvl="0" indent="-174625" defTabSz="914400" eaLnBrk="0" fontAlgn="auto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25000"/>
                </a:spcAft>
                <a:buClr>
                  <a:srgbClr val="FFFFFF"/>
                </a:buClr>
                <a:buSzPct val="90000"/>
                <a:buFont typeface="Monotype Sorts" pitchFamily="2" charset="2"/>
                <a:buNone/>
                <a:tabLst/>
                <a:defRPr/>
              </a:pPr>
              <a:r>
                <a:rPr kumimoji="0" lang="en-US" altLang="en-US" sz="18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Tw Cen MT"/>
                </a:rPr>
                <a:t>Halal certification</a:t>
              </a:r>
              <a:r>
                <a:rPr kumimoji="0" lang="en-US" altLang="en-US" sz="1800" b="1" i="0" u="none" strike="noStrike" kern="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Tw Cen MT"/>
                </a:rPr>
                <a:t> was introduced under Prime Minister’s Office</a:t>
              </a:r>
              <a:endParaRPr kumimoji="0" lang="en-US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w Cen MT"/>
              </a:endParaRPr>
            </a:p>
          </p:txBody>
        </p:sp>
        <p:sp>
          <p:nvSpPr>
            <p:cNvPr id="28" name="Rectangle 51"/>
            <p:cNvSpPr>
              <a:spLocks noChangeArrowheads="1"/>
            </p:cNvSpPr>
            <p:nvPr/>
          </p:nvSpPr>
          <p:spPr bwMode="auto">
            <a:xfrm>
              <a:off x="4138570" y="2200506"/>
              <a:ext cx="2964023" cy="472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marL="573088" indent="-573088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1144588" indent="-45720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716088" indent="-4572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2287588" indent="-4572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859088" indent="-4572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33162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7734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42306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6878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266700" marR="0" lvl="0" indent="-266700" defTabSz="914400" eaLnBrk="0" fontAlgn="auto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25000"/>
                </a:spcAft>
                <a:buClr>
                  <a:srgbClr val="FFFFFF"/>
                </a:buClr>
                <a:buSzPct val="90000"/>
                <a:buFont typeface="Monotype Sorts" pitchFamily="2" charset="2"/>
                <a:buNone/>
                <a:tabLst/>
                <a:defRPr/>
              </a:pPr>
              <a:r>
                <a:rPr kumimoji="0" lang="en-US" altLang="en-US" sz="18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Tw Cen MT"/>
                </a:rPr>
                <a:t>HDC was established under Prime</a:t>
              </a:r>
              <a:r>
                <a:rPr kumimoji="0" lang="en-US" altLang="en-US" sz="1800" b="1" i="0" u="none" strike="noStrike" kern="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Tw Cen MT"/>
                </a:rPr>
                <a:t> Minister’s Department </a:t>
              </a:r>
              <a:endParaRPr kumimoji="0" lang="en-US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w Cen MT"/>
              </a:endParaRPr>
            </a:p>
          </p:txBody>
        </p:sp>
        <p:sp>
          <p:nvSpPr>
            <p:cNvPr id="30" name="Rectangle 53"/>
            <p:cNvSpPr>
              <a:spLocks noChangeArrowheads="1"/>
            </p:cNvSpPr>
            <p:nvPr/>
          </p:nvSpPr>
          <p:spPr bwMode="auto">
            <a:xfrm>
              <a:off x="4315620" y="2915651"/>
              <a:ext cx="3178175" cy="472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marL="573088" indent="-573088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1144588" indent="-45720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716088" indent="-4572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2287588" indent="-4572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859088" indent="-4572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33162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7734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42306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6878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573088" marR="0" lvl="0" indent="-573088" defTabSz="914400" eaLnBrk="0" fontAlgn="auto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25000"/>
                </a:spcAft>
                <a:buClr>
                  <a:srgbClr val="FFFFFF"/>
                </a:buClr>
                <a:buSzPct val="90000"/>
                <a:buFont typeface="Monotype Sorts" pitchFamily="2" charset="2"/>
                <a:buNone/>
                <a:tabLst/>
                <a:defRPr/>
              </a:pPr>
              <a:r>
                <a:rPr kumimoji="0" lang="en-US" altLang="en-US" sz="18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Tw Cen MT"/>
                </a:rPr>
                <a:t>Halal Industry Master Plan (2008-2020) endorsed by the</a:t>
              </a:r>
              <a:r>
                <a:rPr kumimoji="0" lang="en-US" altLang="en-US" sz="1800" b="1" i="0" u="none" strike="noStrike" kern="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Tw Cen MT"/>
                </a:rPr>
                <a:t> Malaysian Cabinet</a:t>
              </a:r>
              <a:r>
                <a:rPr kumimoji="0" lang="en-US" altLang="en-US" sz="18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Tw Cen MT"/>
                </a:rPr>
                <a:t> </a:t>
              </a:r>
            </a:p>
          </p:txBody>
        </p:sp>
        <p:sp>
          <p:nvSpPr>
            <p:cNvPr id="34" name="Rectangle 56"/>
            <p:cNvSpPr>
              <a:spLocks noChangeArrowheads="1"/>
            </p:cNvSpPr>
            <p:nvPr/>
          </p:nvSpPr>
          <p:spPr bwMode="auto">
            <a:xfrm>
              <a:off x="4647972" y="3583730"/>
              <a:ext cx="2610024" cy="472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marL="573088" indent="-573088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1144588" indent="-45720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716088" indent="-4572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2287588" indent="-4572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859088" indent="-4572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33162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7734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42306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6878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573088" marR="0" lvl="0" indent="-573088" defTabSz="914400" eaLnBrk="0" fontAlgn="auto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25000"/>
                </a:spcAft>
                <a:buClr>
                  <a:srgbClr val="FFFFFF"/>
                </a:buClr>
                <a:buSzPct val="90000"/>
                <a:buFont typeface="Monotype Sorts" pitchFamily="2" charset="2"/>
                <a:buNone/>
                <a:tabLst/>
                <a:defRPr/>
              </a:pPr>
              <a:r>
                <a:rPr kumimoji="0" lang="en-US" altLang="en-US" sz="18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Tw Cen MT"/>
                </a:rPr>
                <a:t>World</a:t>
              </a:r>
              <a:r>
                <a:rPr kumimoji="0" lang="en-US" altLang="en-US" sz="1800" b="1" i="0" u="none" strike="noStrike" kern="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Tw Cen MT"/>
                </a:rPr>
                <a:t> Halal </a:t>
              </a:r>
              <a:r>
                <a:rPr lang="en-US" altLang="en-US" b="1" kern="0" dirty="0" smtClean="0">
                  <a:latin typeface="Tw Cen MT"/>
                </a:rPr>
                <a:t>Research rebranded to World Halal Conference</a:t>
              </a:r>
              <a:endParaRPr kumimoji="0" lang="en-US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w Cen MT"/>
              </a:endParaRPr>
            </a:p>
          </p:txBody>
        </p:sp>
        <p:sp>
          <p:nvSpPr>
            <p:cNvPr id="35" name="Rectangle 50"/>
            <p:cNvSpPr>
              <a:spLocks noChangeArrowheads="1"/>
            </p:cNvSpPr>
            <p:nvPr/>
          </p:nvSpPr>
          <p:spPr bwMode="auto">
            <a:xfrm>
              <a:off x="4024314" y="1672054"/>
              <a:ext cx="2922877" cy="2360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marL="573088" indent="-573088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1144588" indent="-45720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716088" indent="-4572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2287588" indent="-4572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859088" indent="-4572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33162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7734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42306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687888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174625" marR="0" lvl="0" indent="-174625" defTabSz="914400" eaLnBrk="0" fontAlgn="auto" latinLnBrk="0" hangingPunct="0">
                <a:lnSpc>
                  <a:spcPct val="100000"/>
                </a:lnSpc>
                <a:spcBef>
                  <a:spcPct val="40000"/>
                </a:spcBef>
                <a:spcAft>
                  <a:spcPct val="25000"/>
                </a:spcAft>
                <a:buClr>
                  <a:srgbClr val="FFFFFF"/>
                </a:buClr>
                <a:buSzPct val="90000"/>
                <a:buFont typeface="Monotype Sorts" pitchFamily="2" charset="2"/>
                <a:buNone/>
                <a:tabLst/>
                <a:defRPr/>
              </a:pPr>
              <a:r>
                <a:rPr kumimoji="0" lang="en-US" altLang="en-US" sz="18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Tw Cen MT"/>
                </a:rPr>
                <a:t>Halal Assurance</a:t>
              </a:r>
              <a:r>
                <a:rPr lang="en-US" altLang="en-US" b="1" kern="0" dirty="0" smtClean="0">
                  <a:latin typeface="Tw Cen MT"/>
                </a:rPr>
                <a:t> System was documented  </a:t>
              </a:r>
              <a:endParaRPr kumimoji="0" lang="en-US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w Cen MT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23528" y="2118330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 Cen MT" panose="020B0602020104020603" pitchFamily="34" charset="0"/>
              </a:rPr>
              <a:t>1974</a:t>
            </a:r>
            <a:endParaRPr lang="ms-MY" dirty="0">
              <a:latin typeface="Tw Cen MT" panose="020B06020201040206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28670" y="2798040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 Cen MT" panose="020B0602020104020603" pitchFamily="34" charset="0"/>
              </a:rPr>
              <a:t>2000</a:t>
            </a:r>
            <a:endParaRPr lang="ms-MY" dirty="0">
              <a:latin typeface="Tw Cen MT" panose="020B06020201040206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77850" y="3645970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 Cen MT" panose="020B0602020104020603" pitchFamily="34" charset="0"/>
              </a:rPr>
              <a:t>2006</a:t>
            </a:r>
            <a:endParaRPr lang="ms-MY" dirty="0">
              <a:latin typeface="Tw Cen MT" panose="020B06020201040206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014743" y="4305870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 Cen MT" panose="020B0602020104020603" pitchFamily="34" charset="0"/>
              </a:rPr>
              <a:t>2008</a:t>
            </a:r>
            <a:endParaRPr lang="ms-MY" dirty="0">
              <a:latin typeface="Tw Cen MT" panose="020B06020201040206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783" y="4953942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 Cen MT" panose="020B0602020104020603" pitchFamily="34" charset="0"/>
              </a:rPr>
              <a:t>2013</a:t>
            </a:r>
            <a:endParaRPr lang="ms-MY" dirty="0">
              <a:latin typeface="Tw Cen MT" panose="020B0602020104020603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671" y="1804942"/>
            <a:ext cx="2991671" cy="1841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211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3707440" y="1919978"/>
            <a:ext cx="4969016" cy="3568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ms-MY" sz="1600" kern="0">
              <a:solidFill>
                <a:srgbClr val="000000"/>
              </a:solidFill>
              <a:latin typeface="Arial" charset="0"/>
              <a:ea typeface="-윤고딕130" pitchFamily="18" charset="-127"/>
            </a:endParaRPr>
          </a:p>
        </p:txBody>
      </p:sp>
      <p:sp>
        <p:nvSpPr>
          <p:cNvPr id="22" name="AutoShape 18"/>
          <p:cNvSpPr>
            <a:spLocks noChangeArrowheads="1"/>
          </p:cNvSpPr>
          <p:nvPr/>
        </p:nvSpPr>
        <p:spPr bwMode="auto">
          <a:xfrm>
            <a:off x="3707440" y="2845211"/>
            <a:ext cx="4969016" cy="400187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wrap="none" anchor="ctr"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-윤고딕130" pitchFamily="18" charset="-127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-윤고딕130" pitchFamily="18" charset="-127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-윤고딕130" pitchFamily="18" charset="-127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-윤고딕130" pitchFamily="18" charset="-127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-윤고딕13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-윤고딕13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-윤고딕13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-윤고딕13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-윤고딕130" pitchFamily="18" charset="-127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ms-MY" altLang="ms-MY" sz="16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-윤고딕130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3494" y="1124744"/>
            <a:ext cx="6652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Halal Industry Master plan (2008 – 2020)</a:t>
            </a:r>
            <a:endParaRPr lang="ms-MY" sz="2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51520" y="1647964"/>
            <a:ext cx="82809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49" y="1987961"/>
            <a:ext cx="2667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28547" y="1919978"/>
            <a:ext cx="17036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Tw Cen MT" panose="020B0602020104020603" pitchFamily="34" charset="0"/>
              </a:rPr>
              <a:t>Desired Outcome </a:t>
            </a:r>
            <a:endParaRPr lang="ms-MY" sz="1600" b="1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25396" y="2291091"/>
            <a:ext cx="4277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w Cen MT" panose="020B0602020104020603" pitchFamily="34" charset="0"/>
              </a:rPr>
              <a:t>Halal as a new source of economic growth</a:t>
            </a:r>
            <a:endParaRPr lang="ms-MY" b="1" dirty="0">
              <a:latin typeface="Tw Cen MT" panose="020B06020201040206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835625" y="2877564"/>
            <a:ext cx="7789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Tw Cen MT" panose="020B0602020104020603" pitchFamily="34" charset="0"/>
              </a:rPr>
              <a:t>Vision </a:t>
            </a:r>
            <a:endParaRPr lang="ms-MY" sz="1600" b="1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61167" y="3429000"/>
            <a:ext cx="28110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s-MY" b="1" dirty="0">
                <a:latin typeface="Tw Cen MT" panose="020B0602020104020603" pitchFamily="34" charset="0"/>
              </a:rPr>
              <a:t>Malaysia as the </a:t>
            </a:r>
          </a:p>
          <a:p>
            <a:pPr algn="ctr"/>
            <a:r>
              <a:rPr lang="ms-MY" b="1" dirty="0">
                <a:latin typeface="Tw Cen MT" panose="020B0602020104020603" pitchFamily="34" charset="0"/>
              </a:rPr>
              <a:t>global reference centre </a:t>
            </a:r>
          </a:p>
          <a:p>
            <a:pPr algn="ctr"/>
            <a:r>
              <a:rPr lang="ms-MY" b="1" dirty="0">
                <a:latin typeface="Tw Cen MT" panose="020B0602020104020603" pitchFamily="34" charset="0"/>
              </a:rPr>
              <a:t>for discipline in Halal Integrity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192688" y="3284984"/>
            <a:ext cx="25557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Tw Cen MT" panose="020B0602020104020603" pitchFamily="34" charset="0"/>
              </a:rPr>
              <a:t>Malaysia as the global leader in the innovation, production and trade of a number of Halal-related sectors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707440" y="3245399"/>
            <a:ext cx="2448736" cy="157837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30" name="Rectangle 29"/>
          <p:cNvSpPr/>
          <p:nvPr/>
        </p:nvSpPr>
        <p:spPr>
          <a:xfrm>
            <a:off x="3707440" y="2300383"/>
            <a:ext cx="4969016" cy="40853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cxnSp>
        <p:nvCxnSpPr>
          <p:cNvPr id="31" name="Straight Connector 30"/>
          <p:cNvCxnSpPr/>
          <p:nvPr/>
        </p:nvCxnSpPr>
        <p:spPr>
          <a:xfrm flipV="1">
            <a:off x="3923928" y="2708919"/>
            <a:ext cx="4428492" cy="1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6227720" y="3245399"/>
            <a:ext cx="2448736" cy="157837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38" name="Rectangle 37"/>
          <p:cNvSpPr/>
          <p:nvPr/>
        </p:nvSpPr>
        <p:spPr>
          <a:xfrm>
            <a:off x="252286" y="3844499"/>
            <a:ext cx="30235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ms-MY" sz="1600" b="1" i="1" dirty="0" smtClean="0">
                <a:latin typeface="Tw Cen MT" panose="020B0602020104020603" pitchFamily="34" charset="0"/>
              </a:rPr>
              <a:t>The government has outlined holistic strategies to intensify the development of the Halal industry towards achieving the vision of making Malaysia a Global Halal Hub</a:t>
            </a:r>
          </a:p>
          <a:p>
            <a:r>
              <a:rPr lang="en-US" sz="1400" i="1" dirty="0" smtClean="0">
                <a:latin typeface="Tw Cen MT" panose="020B0602020104020603" pitchFamily="34" charset="0"/>
              </a:rPr>
              <a:t>- Speech at MIHAS 2007</a:t>
            </a:r>
            <a:endParaRPr lang="ms-MY" sz="1400" i="1" dirty="0"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6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8562175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33494" y="1124744"/>
            <a:ext cx="49279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The Implementation phases </a:t>
            </a:r>
            <a:endParaRPr lang="en-US" sz="2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51520" y="1647964"/>
            <a:ext cx="82809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935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494" y="1124744"/>
            <a:ext cx="6450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World Halal Week – A Premier Event</a:t>
            </a:r>
            <a:endParaRPr lang="ms-MY" sz="2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950" y="1108295"/>
            <a:ext cx="1440160" cy="960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33"/>
          <p:cNvSpPr/>
          <p:nvPr/>
        </p:nvSpPr>
        <p:spPr>
          <a:xfrm>
            <a:off x="1691680" y="1990581"/>
            <a:ext cx="71534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dirty="0">
                <a:latin typeface="Tw Cen MT" panose="020B0602020104020603" pitchFamily="34" charset="0"/>
              </a:rPr>
              <a:t>World Halal Week </a:t>
            </a:r>
            <a:r>
              <a:rPr lang="en-US" dirty="0" smtClean="0">
                <a:latin typeface="Tw Cen MT" panose="020B0602020104020603" pitchFamily="34" charset="0"/>
              </a:rPr>
              <a:t>Theme  -- </a:t>
            </a:r>
            <a:r>
              <a:rPr lang="en-US" b="1" i="1" dirty="0">
                <a:solidFill>
                  <a:srgbClr val="FF0000"/>
                </a:solidFill>
                <a:latin typeface="Tw Cen MT" panose="020B0602020104020603" pitchFamily="34" charset="0"/>
              </a:rPr>
              <a:t>"Beyond the Economy" </a:t>
            </a:r>
            <a:endParaRPr lang="en-US" b="1" i="1" dirty="0" smtClean="0">
              <a:solidFill>
                <a:srgbClr val="FF0000"/>
              </a:solidFill>
              <a:latin typeface="Tw Cen MT" panose="020B0602020104020603" pitchFamily="34" charset="0"/>
            </a:endParaRPr>
          </a:p>
          <a:p>
            <a:pPr lvl="0"/>
            <a:endParaRPr lang="en-US" i="1" dirty="0" smtClean="0">
              <a:latin typeface="Tw Cen MT" panose="020B0602020104020603" pitchFamily="34" charset="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836" y="3645024"/>
            <a:ext cx="1013871" cy="819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20" y="3929939"/>
            <a:ext cx="2592288" cy="606261"/>
          </a:xfrm>
          <a:prstGeom prst="rect">
            <a:avLst/>
          </a:prstGeom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171" y="3618729"/>
            <a:ext cx="1258052" cy="814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39773" y="2492896"/>
            <a:ext cx="75905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w Cen MT" panose="020B0602020104020603" pitchFamily="34" charset="0"/>
              </a:rPr>
              <a:t>core countries, providing various opportunities </a:t>
            </a:r>
            <a:endParaRPr lang="ms-MY" dirty="0">
              <a:latin typeface="Tw Cen MT" panose="020B06020201040206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5696" y="2249690"/>
            <a:ext cx="7296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70</a:t>
            </a:r>
            <a:endParaRPr lang="ms-MY" sz="4000" b="1" dirty="0">
              <a:solidFill>
                <a:srgbClr val="C00000"/>
              </a:solidFill>
              <a:latin typeface="Tw Cen MT" panose="020B06020201040206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7504" y="4653136"/>
            <a:ext cx="30914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dirty="0">
                <a:solidFill>
                  <a:prstClr val="black"/>
                </a:solidFill>
                <a:latin typeface="Tw Cen MT" panose="020B0602020104020603" pitchFamily="34" charset="0"/>
              </a:rPr>
              <a:t>More than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1,200</a:t>
            </a:r>
            <a:r>
              <a:rPr lang="en-US" sz="2000" dirty="0" smtClean="0">
                <a:solidFill>
                  <a:prstClr val="black"/>
                </a:solidFill>
                <a:latin typeface="Tw Cen MT" panose="020B0602020104020603" pitchFamily="34" charset="0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dele</a:t>
            </a: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gates</a:t>
            </a:r>
            <a:r>
              <a:rPr lang="en-US" dirty="0" smtClean="0">
                <a:solidFill>
                  <a:prstClr val="black"/>
                </a:solidFill>
                <a:latin typeface="Tw Cen MT" panose="020B0602020104020603" pitchFamily="34" charset="0"/>
              </a:rPr>
              <a:t> </a:t>
            </a:r>
            <a:r>
              <a:rPr lang="en-US" dirty="0">
                <a:solidFill>
                  <a:prstClr val="black"/>
                </a:solidFill>
                <a:latin typeface="Tw Cen MT" panose="020B0602020104020603" pitchFamily="34" charset="0"/>
              </a:rPr>
              <a:t>from more than</a:t>
            </a:r>
            <a:r>
              <a:rPr lang="en-US" sz="1600" dirty="0">
                <a:solidFill>
                  <a:prstClr val="black"/>
                </a:solidFill>
                <a:latin typeface="Tw Cen MT" panose="020B0602020104020603" pitchFamily="34" charset="0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50 </a:t>
            </a: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countries</a:t>
            </a:r>
            <a:endParaRPr lang="ms-MY" dirty="0">
              <a:solidFill>
                <a:prstClr val="black"/>
              </a:solidFill>
              <a:latin typeface="Tw Cen MT" panose="020B06020201040206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16188" y="4624533"/>
            <a:ext cx="2784297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89 companies </a:t>
            </a:r>
            <a:r>
              <a:rPr lang="en-US" dirty="0">
                <a:latin typeface="Tw Cen MT" panose="020B0602020104020603" pitchFamily="34" charset="0"/>
              </a:rPr>
              <a:t>from ASEAN,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78 companies </a:t>
            </a:r>
            <a:r>
              <a:rPr lang="en-US" dirty="0">
                <a:latin typeface="Tw Cen MT" panose="020B0602020104020603" pitchFamily="34" charset="0"/>
              </a:rPr>
              <a:t>from OICs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316092" y="4645585"/>
            <a:ext cx="27204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dirty="0">
                <a:solidFill>
                  <a:prstClr val="black"/>
                </a:solidFill>
                <a:latin typeface="Tw Cen MT" panose="020B0602020104020603" pitchFamily="34" charset="0"/>
              </a:rPr>
              <a:t>More than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3</a:t>
            </a: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00 </a:t>
            </a:r>
            <a:r>
              <a:rPr lang="en-US" dirty="0" smtClean="0">
                <a:solidFill>
                  <a:prstClr val="black"/>
                </a:solidFill>
                <a:latin typeface="Tw Cen MT" panose="020B0602020104020603" pitchFamily="34" charset="0"/>
              </a:rPr>
              <a:t>delegates </a:t>
            </a:r>
            <a:r>
              <a:rPr lang="en-US" dirty="0">
                <a:solidFill>
                  <a:prstClr val="black"/>
                </a:solidFill>
                <a:latin typeface="Tw Cen MT" panose="020B0602020104020603" pitchFamily="34" charset="0"/>
              </a:rPr>
              <a:t>from more than</a:t>
            </a:r>
            <a:r>
              <a:rPr lang="en-US" sz="1600" dirty="0">
                <a:solidFill>
                  <a:prstClr val="black"/>
                </a:solidFill>
                <a:latin typeface="Tw Cen MT" panose="020B0602020104020603" pitchFamily="34" charset="0"/>
              </a:rPr>
              <a:t> </a:t>
            </a: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32 countries</a:t>
            </a:r>
            <a:endParaRPr lang="ms-MY" dirty="0">
              <a:solidFill>
                <a:prstClr val="black"/>
              </a:solidFill>
              <a:latin typeface="Tw Cen MT" panose="020B0602020104020603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3131840" y="3501008"/>
            <a:ext cx="0" cy="20776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244084" y="3513202"/>
            <a:ext cx="0" cy="2065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6892" y="3429000"/>
            <a:ext cx="87849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354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107504" y="1196752"/>
            <a:ext cx="9361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Growing interest in Halal by many countries</a:t>
            </a:r>
            <a:endParaRPr lang="en-US" sz="28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>
            <a:off x="251520" y="1772816"/>
            <a:ext cx="78488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708920"/>
            <a:ext cx="12144576" cy="805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61764" y="1847408"/>
            <a:ext cx="72185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w Cen MT" panose="020B0602020104020603" pitchFamily="34" charset="0"/>
              </a:rPr>
              <a:t>Given </a:t>
            </a:r>
            <a:r>
              <a:rPr lang="en-US" dirty="0">
                <a:latin typeface="Tw Cen MT" panose="020B0602020104020603" pitchFamily="34" charset="0"/>
              </a:rPr>
              <a:t>that the concept of Halal was designed to be universal</a:t>
            </a:r>
            <a:endParaRPr lang="ms-MY" dirty="0">
              <a:latin typeface="Tw Cen MT" panose="020B0602020104020603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535" y="4437112"/>
            <a:ext cx="2082905" cy="1373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958397" y="3514546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  <a:latin typeface="Tw Cen MT" panose="020B0602020104020603" pitchFamily="34" charset="0"/>
              </a:rPr>
              <a:t>“Oh Mankind, eat what is Halal (lawful) and </a:t>
            </a:r>
            <a:r>
              <a:rPr lang="en-US" b="1" dirty="0" err="1">
                <a:solidFill>
                  <a:srgbClr val="C00000"/>
                </a:solidFill>
                <a:latin typeface="Tw Cen MT" panose="020B0602020104020603" pitchFamily="34" charset="0"/>
              </a:rPr>
              <a:t>Thayyib</a:t>
            </a:r>
            <a:r>
              <a:rPr lang="en-US" b="1" dirty="0">
                <a:solidFill>
                  <a:srgbClr val="C00000"/>
                </a:solidFill>
                <a:latin typeface="Tw Cen MT" panose="020B0602020104020603" pitchFamily="34" charset="0"/>
              </a:rPr>
              <a:t> (good, healthy</a:t>
            </a:r>
            <a:r>
              <a:rPr lang="en-US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)”</a:t>
            </a:r>
            <a:endParaRPr lang="ms-MY" b="1" dirty="0">
              <a:solidFill>
                <a:srgbClr val="C00000"/>
              </a:solidFill>
              <a:latin typeface="Tw Cen MT" panose="020B0602020104020603" pitchFamily="34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121" y="4437112"/>
            <a:ext cx="2045335" cy="1373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Image result for JAPANE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7202" y="4437112"/>
            <a:ext cx="1945582" cy="1373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20" y="4437112"/>
            <a:ext cx="2203824" cy="1373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877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107504" y="1196752"/>
            <a:ext cx="9361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Economic agenda must remain at the forefront</a:t>
            </a:r>
            <a:endParaRPr lang="en-US" sz="28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>
            <a:off x="251520" y="1772816"/>
            <a:ext cx="78488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183" y="2241642"/>
            <a:ext cx="2782700" cy="1742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882" y="2241642"/>
            <a:ext cx="3112454" cy="1742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869643"/>
            <a:ext cx="3103005" cy="1746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32048" y="4149080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I</a:t>
            </a: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nstability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in certain parts of the world as a result of their actions has distorted the respective countries’ economic </a:t>
            </a: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growth</a:t>
            </a:r>
            <a:endParaRPr lang="en-US" sz="2000" b="1" dirty="0">
              <a:solidFill>
                <a:srgbClr val="C00000"/>
              </a:solidFill>
              <a:latin typeface="Tw Cen MT" panose="020B0602020104020603" pitchFamily="34" charset="0"/>
            </a:endParaRPr>
          </a:p>
          <a:p>
            <a:pPr algn="r"/>
            <a:endParaRPr lang="en-US" sz="2000" b="1" dirty="0">
              <a:solidFill>
                <a:srgbClr val="C00000"/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49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494" y="1124744"/>
            <a:ext cx="47243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Halal Malaysia Dimension </a:t>
            </a:r>
            <a:endParaRPr lang="ms-MY" sz="2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51520" y="1647964"/>
            <a:ext cx="82809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287" y="4646265"/>
            <a:ext cx="5935480" cy="1158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825" y="2488333"/>
            <a:ext cx="4816679" cy="184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" y="2486025"/>
            <a:ext cx="4120480" cy="183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05450" y="1685072"/>
            <a:ext cx="40863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Source of new economic growth</a:t>
            </a:r>
            <a:endParaRPr lang="ms-MY" sz="20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9847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06902" y="2882930"/>
            <a:ext cx="2251355" cy="54607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10" name="Rectangle 9"/>
          <p:cNvSpPr/>
          <p:nvPr/>
        </p:nvSpPr>
        <p:spPr>
          <a:xfrm>
            <a:off x="1298018" y="2905780"/>
            <a:ext cx="6912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0000"/>
            </a:pPr>
            <a:r>
              <a:rPr lang="en-US" sz="2800" b="1" dirty="0" smtClean="0">
                <a:solidFill>
                  <a:schemeClr val="bg1"/>
                </a:solidFill>
                <a:latin typeface="Tw Cen MT" panose="020B0602020104020603" pitchFamily="34" charset="0"/>
                <a:cs typeface="Aharoni" panose="02010803020104030203" pitchFamily="2" charset="-79"/>
              </a:rPr>
              <a:t>RM8.4 trillion  </a:t>
            </a:r>
            <a:r>
              <a:rPr lang="en-US" sz="2000" b="1" dirty="0" smtClean="0">
                <a:latin typeface="Tw Cen MT" panose="020B0602020104020603" pitchFamily="34" charset="0"/>
                <a:cs typeface="Aharoni" panose="02010803020104030203" pitchFamily="2" charset="-79"/>
              </a:rPr>
              <a:t>GLOBAL HALAL MARKET VALUE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251520" y="1647964"/>
            <a:ext cx="82809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05450" y="1685072"/>
            <a:ext cx="40863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Source of new economic growth</a:t>
            </a:r>
            <a:endParaRPr lang="ms-MY" sz="20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444" y="1052736"/>
            <a:ext cx="5873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Global Halal Economic Landscape</a:t>
            </a:r>
            <a:endParaRPr lang="ms-MY" sz="28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79605" y="2882930"/>
            <a:ext cx="3723069" cy="54606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5" name="Rectangle 4"/>
          <p:cNvSpPr/>
          <p:nvPr/>
        </p:nvSpPr>
        <p:spPr>
          <a:xfrm>
            <a:off x="395536" y="3676962"/>
            <a:ext cx="86793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w Cen MT" panose="020B0602020104020603" pitchFamily="34" charset="0"/>
              </a:rPr>
              <a:t>Global Muslim </a:t>
            </a:r>
            <a:r>
              <a:rPr lang="en-US" dirty="0">
                <a:latin typeface="Tw Cen MT" panose="020B0602020104020603" pitchFamily="34" charset="0"/>
              </a:rPr>
              <a:t>population is expected to form </a:t>
            </a: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27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% </a:t>
            </a:r>
            <a:r>
              <a:rPr lang="en-US" dirty="0">
                <a:latin typeface="Tw Cen MT" panose="020B0602020104020603" pitchFamily="34" charset="0"/>
              </a:rPr>
              <a:t>of the global </a:t>
            </a:r>
            <a:r>
              <a:rPr lang="en-US" dirty="0" smtClean="0">
                <a:latin typeface="Tw Cen MT" panose="020B0602020104020603" pitchFamily="34" charset="0"/>
              </a:rPr>
              <a:t>population by 2030</a:t>
            </a:r>
            <a:endParaRPr lang="ms-MY" dirty="0"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65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63750" y="1025441"/>
            <a:ext cx="88260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haroni" panose="02010803020104030203" pitchFamily="2" charset="-79"/>
                <a:cs typeface="Aharoni" panose="02010803020104030203" pitchFamily="2" charset="-79"/>
              </a:rPr>
              <a:t>Global Recognition – </a:t>
            </a:r>
            <a:endParaRPr lang="en-US" sz="2800" dirty="0" smtClean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en-US" sz="2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Malaysia </a:t>
            </a: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as the </a:t>
            </a:r>
            <a:r>
              <a:rPr lang="en-US" sz="2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World’s </a:t>
            </a: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most advanced Islamic </a:t>
            </a:r>
            <a:r>
              <a:rPr lang="en-US" sz="2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economy </a:t>
            </a: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en-US" sz="2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endParaRPr lang="ms-MY" sz="28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395536" y="1484784"/>
            <a:ext cx="82809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923928" y="2510894"/>
            <a:ext cx="51845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w Cen MT" panose="020B0602020104020603" pitchFamily="34" charset="0"/>
              </a:rPr>
              <a:t>International </a:t>
            </a:r>
            <a:r>
              <a:rPr lang="en-US" sz="2000" dirty="0">
                <a:latin typeface="Tw Cen MT" panose="020B0602020104020603" pitchFamily="34" charset="0"/>
              </a:rPr>
              <a:t>Halal food and lifestyle market </a:t>
            </a:r>
            <a:r>
              <a:rPr lang="en-US" sz="2000" dirty="0" smtClean="0">
                <a:latin typeface="Tw Cen MT" panose="020B0602020104020603" pitchFamily="34" charset="0"/>
              </a:rPr>
              <a:t>is worth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USD3.7 trillion </a:t>
            </a:r>
            <a:r>
              <a:rPr lang="en-US" sz="2000" dirty="0" smtClean="0">
                <a:latin typeface="Tw Cen MT" panose="020B0602020104020603" pitchFamily="34" charset="0"/>
              </a:rPr>
              <a:t>by 2019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latin typeface="Tw Cen MT" panose="020B06020201040206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w Cen MT" panose="020B0602020104020603" pitchFamily="34" charset="0"/>
              </a:rPr>
              <a:t>Malaysia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scored highest </a:t>
            </a:r>
            <a:r>
              <a:rPr lang="en-US" sz="2000" dirty="0" smtClean="0">
                <a:latin typeface="Tw Cen MT" panose="020B0602020104020603" pitchFamily="34" charset="0"/>
              </a:rPr>
              <a:t>in: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dirty="0" smtClean="0">
                <a:latin typeface="Tw Cen MT" panose="020B0602020104020603" pitchFamily="34" charset="0"/>
              </a:rPr>
              <a:t>Halal Food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dirty="0" smtClean="0">
                <a:latin typeface="Tw Cen MT" panose="020B0602020104020603" pitchFamily="34" charset="0"/>
              </a:rPr>
              <a:t>Islamic Finance, and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dirty="0" smtClean="0">
                <a:latin typeface="Tw Cen MT" panose="020B0602020104020603" pitchFamily="34" charset="0"/>
              </a:rPr>
              <a:t>Halal Travel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latin typeface="Tw Cen MT" panose="020B0602020104020603" pitchFamily="34" charset="0"/>
            </a:endParaRPr>
          </a:p>
          <a:p>
            <a:pPr lvl="0"/>
            <a:endParaRPr lang="ms-MY" sz="2000" dirty="0">
              <a:latin typeface="Tw Cen MT" panose="020B0602020104020603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20889"/>
            <a:ext cx="3240360" cy="2978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030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196752"/>
            <a:ext cx="9361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Development in other countries </a:t>
            </a:r>
          </a:p>
        </p:txBody>
      </p:sp>
      <p:sp>
        <p:nvSpPr>
          <p:cNvPr id="3" name="Rectangle 2"/>
          <p:cNvSpPr/>
          <p:nvPr/>
        </p:nvSpPr>
        <p:spPr>
          <a:xfrm>
            <a:off x="407944" y="4077072"/>
            <a:ext cx="60362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SzPct val="100000"/>
            </a:pPr>
            <a:r>
              <a:rPr lang="en-US" b="1" dirty="0" smtClean="0">
                <a:solidFill>
                  <a:srgbClr val="FF0000"/>
                </a:solidFill>
                <a:latin typeface="Tw Cen MT" panose="020B0602020104020603" pitchFamily="34" charset="0"/>
                <a:cs typeface="Aharoni" panose="02010803020104030203" pitchFamily="2" charset="-79"/>
              </a:rPr>
              <a:t>Japan</a:t>
            </a:r>
            <a:r>
              <a:rPr lang="en-US" b="1" dirty="0" smtClean="0">
                <a:latin typeface="Tw Cen MT" panose="020B0602020104020603" pitchFamily="34" charset="0"/>
                <a:cs typeface="Aharoni" panose="02010803020104030203" pitchFamily="2" charset="-79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w Cen MT" panose="020B0602020104020603" pitchFamily="34" charset="0"/>
                <a:cs typeface="Aharoni" panose="02010803020104030203" pitchFamily="2" charset="-79"/>
              </a:rPr>
              <a:t>and China </a:t>
            </a:r>
            <a:r>
              <a:rPr lang="en-US" b="1" dirty="0" smtClean="0">
                <a:latin typeface="Tw Cen MT" panose="020B0602020104020603" pitchFamily="34" charset="0"/>
                <a:cs typeface="Aharoni" panose="02010803020104030203" pitchFamily="2" charset="-79"/>
              </a:rPr>
              <a:t>are aggressively promoting the development of their Halal products </a:t>
            </a:r>
            <a:r>
              <a:rPr lang="en-US" b="1" dirty="0">
                <a:latin typeface="Tw Cen MT" panose="020B0602020104020603" pitchFamily="34" charset="0"/>
                <a:cs typeface="Aharoni" panose="02010803020104030203" pitchFamily="2" charset="-79"/>
              </a:rPr>
              <a:t>and </a:t>
            </a:r>
            <a:r>
              <a:rPr lang="en-US" b="1" dirty="0" smtClean="0">
                <a:latin typeface="Tw Cen MT" panose="020B0602020104020603" pitchFamily="34" charset="0"/>
                <a:cs typeface="Aharoni" panose="02010803020104030203" pitchFamily="2" charset="-79"/>
              </a:rPr>
              <a:t>services</a:t>
            </a:r>
            <a:endParaRPr lang="ms-MY" b="1" dirty="0">
              <a:latin typeface="Tw Cen MT" panose="020B0602020104020603" pitchFamily="34" charset="0"/>
              <a:cs typeface="Aharoni" panose="02010803020104030203" pitchFamily="2" charset="-79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79512" y="1700808"/>
            <a:ext cx="78488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1115616" y="1929606"/>
            <a:ext cx="60856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0000"/>
            </a:pPr>
            <a:r>
              <a:rPr lang="en-US" b="1" dirty="0">
                <a:solidFill>
                  <a:srgbClr val="FF0000"/>
                </a:solidFill>
                <a:latin typeface="Tw Cen MT" panose="020B0602020104020603" pitchFamily="34" charset="0"/>
                <a:cs typeface="Aharoni" panose="02010803020104030203" pitchFamily="2" charset="-79"/>
              </a:rPr>
              <a:t>Malaysia, Indonesia, Thailand, Brunei, Singapore and the Philippines </a:t>
            </a:r>
            <a:r>
              <a:rPr lang="en-US" b="1" dirty="0">
                <a:latin typeface="Tw Cen MT" panose="020B0602020104020603" pitchFamily="34" charset="0"/>
                <a:cs typeface="Aharoni" panose="02010803020104030203" pitchFamily="2" charset="-79"/>
              </a:rPr>
              <a:t>all began a variety of government-led initiatives for Halal to drive economic </a:t>
            </a:r>
            <a:r>
              <a:rPr lang="en-US" b="1" dirty="0" smtClean="0">
                <a:latin typeface="Tw Cen MT" panose="020B0602020104020603" pitchFamily="34" charset="0"/>
                <a:cs typeface="Aharoni" panose="02010803020104030203" pitchFamily="2" charset="-79"/>
              </a:rPr>
              <a:t>growth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016224" y="3142709"/>
            <a:ext cx="6660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SzPct val="100000"/>
            </a:pPr>
            <a:r>
              <a:rPr lang="en-US" b="1" dirty="0" smtClean="0">
                <a:solidFill>
                  <a:srgbClr val="FF0000"/>
                </a:solidFill>
                <a:latin typeface="Tw Cen MT" panose="020B0602020104020603" pitchFamily="34" charset="0"/>
                <a:cs typeface="Aharoni" panose="02010803020104030203" pitchFamily="2" charset="-79"/>
              </a:rPr>
              <a:t>Australia </a:t>
            </a:r>
            <a:r>
              <a:rPr lang="en-US" b="1" dirty="0">
                <a:solidFill>
                  <a:srgbClr val="FF0000"/>
                </a:solidFill>
                <a:latin typeface="Tw Cen MT" panose="020B0602020104020603" pitchFamily="34" charset="0"/>
                <a:cs typeface="Aharoni" panose="02010803020104030203" pitchFamily="2" charset="-79"/>
              </a:rPr>
              <a:t>and Brazil </a:t>
            </a:r>
            <a:r>
              <a:rPr lang="en-US" b="1" dirty="0">
                <a:latin typeface="Tw Cen MT" panose="020B0602020104020603" pitchFamily="34" charset="0"/>
                <a:cs typeface="Aharoni" panose="02010803020104030203" pitchFamily="2" charset="-79"/>
              </a:rPr>
              <a:t>have built their entire food based industries by supplying Halal food to the Middle </a:t>
            </a:r>
            <a:r>
              <a:rPr lang="en-US" b="1" dirty="0" smtClean="0">
                <a:latin typeface="Tw Cen MT" panose="020B0602020104020603" pitchFamily="34" charset="0"/>
                <a:cs typeface="Aharoni" panose="02010803020104030203" pitchFamily="2" charset="-79"/>
              </a:rPr>
              <a:t>Eastern markets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96336" y="6022449"/>
            <a:ext cx="146302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Source:  </a:t>
            </a:r>
          </a:p>
          <a:p>
            <a:r>
              <a:rPr lang="en-US" sz="11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Various websites</a:t>
            </a:r>
            <a:endParaRPr lang="ms-MY" sz="11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979712" y="5086925"/>
            <a:ext cx="63367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SzPct val="100000"/>
            </a:pPr>
            <a:r>
              <a:rPr lang="en-US" b="1" dirty="0" smtClean="0">
                <a:solidFill>
                  <a:srgbClr val="FF0000"/>
                </a:solidFill>
                <a:latin typeface="Tw Cen MT" panose="020B0602020104020603" pitchFamily="34" charset="0"/>
                <a:cs typeface="Aharoni" panose="02010803020104030203" pitchFamily="2" charset="-79"/>
              </a:rPr>
              <a:t>UAE </a:t>
            </a:r>
            <a:r>
              <a:rPr lang="en-US" b="1" dirty="0" smtClean="0">
                <a:latin typeface="Tw Cen MT" panose="020B0602020104020603" pitchFamily="34" charset="0"/>
                <a:cs typeface="Aharoni" panose="02010803020104030203" pitchFamily="2" charset="-79"/>
              </a:rPr>
              <a:t>is promoting their National Mark and </a:t>
            </a:r>
            <a:r>
              <a:rPr lang="en-US" b="1" dirty="0" smtClean="0">
                <a:solidFill>
                  <a:srgbClr val="FF0000"/>
                </a:solidFill>
                <a:latin typeface="Tw Cen MT" panose="020B0602020104020603" pitchFamily="34" charset="0"/>
                <a:cs typeface="Aharoni" panose="02010803020104030203" pitchFamily="2" charset="-79"/>
              </a:rPr>
              <a:t>Pakistan</a:t>
            </a:r>
            <a:r>
              <a:rPr lang="en-US" b="1" dirty="0" smtClean="0">
                <a:latin typeface="Tw Cen MT" panose="020B0602020104020603" pitchFamily="34" charset="0"/>
                <a:cs typeface="Aharoni" panose="02010803020104030203" pitchFamily="2" charset="-79"/>
              </a:rPr>
              <a:t> is introducing a bill to set up Halal food regulatory body </a:t>
            </a:r>
            <a:endParaRPr lang="ms-MY" b="1" dirty="0">
              <a:latin typeface="Tw Cen MT" panose="020B0602020104020603" pitchFamily="34" charset="0"/>
              <a:cs typeface="Aharoni" panose="02010803020104030203" pitchFamily="2" charset="-79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988840"/>
            <a:ext cx="855538" cy="85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19325"/>
            <a:ext cx="1386653" cy="66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109" y="4077072"/>
            <a:ext cx="1222251" cy="675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83" y="4904581"/>
            <a:ext cx="138112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120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196752"/>
            <a:ext cx="936104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Halal Malaysia Achievement: </a:t>
            </a:r>
          </a:p>
          <a:p>
            <a:endParaRPr lang="en-US" sz="2400" dirty="0" smtClean="0">
              <a:solidFill>
                <a:schemeClr val="bg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79512" y="1700808"/>
            <a:ext cx="78488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4641" y="5687670"/>
            <a:ext cx="22013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Source:  HDC</a:t>
            </a:r>
            <a:endParaRPr lang="ms-MY" sz="11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2348880"/>
            <a:ext cx="13523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w Cen MT" panose="020B0602020104020603" pitchFamily="34" charset="0"/>
              </a:rPr>
              <a:t>Investment</a:t>
            </a:r>
            <a:endParaRPr lang="ms-MY" sz="2000" b="1" dirty="0">
              <a:latin typeface="Tw Cen MT" panose="020B06020201040206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35615" y="2996952"/>
            <a:ext cx="3752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ms-MY" dirty="0">
                <a:latin typeface="Tw Cen MT" panose="020B0602020104020603" pitchFamily="34" charset="0"/>
              </a:rPr>
              <a:t> </a:t>
            </a:r>
            <a:r>
              <a:rPr lang="ms-MY" dirty="0" smtClean="0">
                <a:latin typeface="Tw Cen MT" panose="020B0602020104020603" pitchFamily="34" charset="0"/>
              </a:rPr>
              <a:t>from </a:t>
            </a:r>
            <a:r>
              <a:rPr lang="ms-MY" sz="24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RM4.1 </a:t>
            </a:r>
            <a:r>
              <a:rPr lang="ms-MY" sz="2400" b="1" dirty="0">
                <a:solidFill>
                  <a:srgbClr val="C00000"/>
                </a:solidFill>
                <a:latin typeface="Tw Cen MT" panose="020B0602020104020603" pitchFamily="34" charset="0"/>
              </a:rPr>
              <a:t>billion </a:t>
            </a:r>
            <a:r>
              <a:rPr lang="ms-MY" dirty="0">
                <a:latin typeface="Tw Cen MT" panose="020B0602020104020603" pitchFamily="34" charset="0"/>
              </a:rPr>
              <a:t>in 2012 to </a:t>
            </a:r>
            <a:r>
              <a:rPr lang="ms-MY" sz="2400" b="1" dirty="0">
                <a:solidFill>
                  <a:srgbClr val="C00000"/>
                </a:solidFill>
                <a:latin typeface="Tw Cen MT" panose="020B0602020104020603" pitchFamily="34" charset="0"/>
              </a:rPr>
              <a:t>RM10.6 billion </a:t>
            </a:r>
            <a:r>
              <a:rPr lang="ms-MY" dirty="0">
                <a:latin typeface="Tw Cen MT" panose="020B0602020104020603" pitchFamily="34" charset="0"/>
              </a:rPr>
              <a:t>in 2015</a:t>
            </a:r>
          </a:p>
        </p:txBody>
      </p:sp>
      <p:sp>
        <p:nvSpPr>
          <p:cNvPr id="9" name="Up Arrow 8"/>
          <p:cNvSpPr/>
          <p:nvPr/>
        </p:nvSpPr>
        <p:spPr>
          <a:xfrm>
            <a:off x="755576" y="3068960"/>
            <a:ext cx="244035" cy="600164"/>
          </a:xfrm>
          <a:prstGeom prst="up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cxnSp>
        <p:nvCxnSpPr>
          <p:cNvPr id="12" name="Straight Connector 11"/>
          <p:cNvCxnSpPr/>
          <p:nvPr/>
        </p:nvCxnSpPr>
        <p:spPr>
          <a:xfrm>
            <a:off x="706790" y="2712986"/>
            <a:ext cx="710557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772" y="2204864"/>
            <a:ext cx="2486025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164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196752"/>
            <a:ext cx="936104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Halal Malaysia Achievement: </a:t>
            </a:r>
          </a:p>
          <a:p>
            <a:endParaRPr lang="en-US" sz="2400" dirty="0" smtClean="0">
              <a:solidFill>
                <a:schemeClr val="bg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79512" y="1700808"/>
            <a:ext cx="78488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4641" y="5687670"/>
            <a:ext cx="22013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Source:  HDC</a:t>
            </a:r>
            <a:endParaRPr lang="ms-MY" sz="11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27584" y="2420888"/>
            <a:ext cx="29032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w Cen MT" panose="020B0602020104020603" pitchFamily="34" charset="0"/>
              </a:rPr>
              <a:t>Halal certified companies</a:t>
            </a:r>
            <a:endParaRPr lang="ms-MY" sz="2000" b="1" dirty="0">
              <a:latin typeface="Tw Cen MT" panose="020B0602020104020603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435545" y="3140968"/>
            <a:ext cx="39285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ms-MY" dirty="0">
                <a:latin typeface="Tw Cen MT" panose="020B0602020104020603" pitchFamily="34" charset="0"/>
              </a:rPr>
              <a:t> </a:t>
            </a:r>
            <a:r>
              <a:rPr lang="ms-MY" dirty="0" smtClean="0">
                <a:latin typeface="Tw Cen MT" panose="020B0602020104020603" pitchFamily="34" charset="0"/>
              </a:rPr>
              <a:t>from </a:t>
            </a:r>
            <a:r>
              <a:rPr lang="en-US" sz="2400" b="1" dirty="0">
                <a:solidFill>
                  <a:srgbClr val="C00000"/>
                </a:solidFill>
                <a:latin typeface="Tw Cen MT" panose="020B0602020104020603" pitchFamily="34" charset="0"/>
              </a:rPr>
              <a:t>2,336 companies </a:t>
            </a:r>
            <a:r>
              <a:rPr lang="en-US" dirty="0">
                <a:latin typeface="Tw Cen MT" panose="020B0602020104020603" pitchFamily="34" charset="0"/>
              </a:rPr>
              <a:t>in 2011 to</a:t>
            </a:r>
            <a:r>
              <a:rPr lang="en-US" sz="2400" b="1" dirty="0">
                <a:solidFill>
                  <a:srgbClr val="C00000"/>
                </a:solidFill>
                <a:latin typeface="Tw Cen MT" panose="020B0602020104020603" pitchFamily="34" charset="0"/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5,726 </a:t>
            </a:r>
            <a:r>
              <a:rPr lang="en-US" sz="2400" b="1" dirty="0">
                <a:solidFill>
                  <a:srgbClr val="C00000"/>
                </a:solidFill>
                <a:latin typeface="Tw Cen MT" panose="020B0602020104020603" pitchFamily="34" charset="0"/>
              </a:rPr>
              <a:t>companies </a:t>
            </a:r>
            <a:r>
              <a:rPr lang="en-US" dirty="0">
                <a:latin typeface="Tw Cen MT" panose="020B0602020104020603" pitchFamily="34" charset="0"/>
              </a:rPr>
              <a:t>in </a:t>
            </a:r>
            <a:r>
              <a:rPr lang="en-US" dirty="0" smtClean="0">
                <a:latin typeface="Tw Cen MT" panose="020B0602020104020603" pitchFamily="34" charset="0"/>
              </a:rPr>
              <a:t>2015</a:t>
            </a:r>
            <a:endParaRPr lang="ms-MY" sz="1400" dirty="0">
              <a:latin typeface="Tw Cen MT" panose="020B0602020104020603" pitchFamily="34" charset="0"/>
            </a:endParaRPr>
          </a:p>
        </p:txBody>
      </p:sp>
      <p:sp>
        <p:nvSpPr>
          <p:cNvPr id="31" name="Up Arrow 30"/>
          <p:cNvSpPr/>
          <p:nvPr/>
        </p:nvSpPr>
        <p:spPr>
          <a:xfrm>
            <a:off x="1039501" y="3212976"/>
            <a:ext cx="216024" cy="642567"/>
          </a:xfrm>
          <a:prstGeom prst="up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cxnSp>
        <p:nvCxnSpPr>
          <p:cNvPr id="33" name="Straight Connector 32"/>
          <p:cNvCxnSpPr/>
          <p:nvPr/>
        </p:nvCxnSpPr>
        <p:spPr>
          <a:xfrm>
            <a:off x="899592" y="2768141"/>
            <a:ext cx="71287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409" y="2289051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470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196752"/>
            <a:ext cx="936104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Halal Malaysia Achievement: </a:t>
            </a:r>
          </a:p>
          <a:p>
            <a:endParaRPr lang="en-US" sz="2400" dirty="0" smtClean="0">
              <a:solidFill>
                <a:schemeClr val="bg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79512" y="1700808"/>
            <a:ext cx="78488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4641" y="5687670"/>
            <a:ext cx="22013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Source:  HDC</a:t>
            </a:r>
            <a:endParaRPr lang="ms-MY" sz="11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27584" y="2564904"/>
            <a:ext cx="15107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w Cen MT" panose="020B0602020104020603" pitchFamily="34" charset="0"/>
              </a:rPr>
              <a:t>Employment</a:t>
            </a:r>
            <a:endParaRPr lang="ms-MY" sz="2000" b="1" dirty="0">
              <a:latin typeface="Tw Cen MT" panose="020B0602020104020603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403648" y="3068960"/>
            <a:ext cx="40005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ms-MY" dirty="0" smtClean="0">
                <a:latin typeface="Tw Cen MT" panose="020B0602020104020603" pitchFamily="34" charset="0"/>
              </a:rPr>
              <a:t> from </a:t>
            </a:r>
            <a:r>
              <a:rPr lang="en-US" sz="2400" b="1" dirty="0">
                <a:solidFill>
                  <a:srgbClr val="C00000"/>
                </a:solidFill>
                <a:latin typeface="Tw Cen MT" panose="020B0602020104020603" pitchFamily="34" charset="0"/>
              </a:rPr>
              <a:t>97,000 jobs</a:t>
            </a:r>
            <a:r>
              <a:rPr lang="en-US" dirty="0">
                <a:latin typeface="Tw Cen MT" panose="020B0602020104020603" pitchFamily="34" charset="0"/>
              </a:rPr>
              <a:t> in 2011 to almost </a:t>
            </a:r>
            <a:r>
              <a:rPr lang="en-US" sz="2400" b="1" dirty="0">
                <a:solidFill>
                  <a:srgbClr val="C00000"/>
                </a:solidFill>
                <a:latin typeface="Tw Cen MT" panose="020B0602020104020603" pitchFamily="34" charset="0"/>
              </a:rPr>
              <a:t>250,000 jobs </a:t>
            </a:r>
            <a:r>
              <a:rPr lang="en-US" dirty="0">
                <a:latin typeface="Tw Cen MT" panose="020B0602020104020603" pitchFamily="34" charset="0"/>
              </a:rPr>
              <a:t>in </a:t>
            </a:r>
            <a:r>
              <a:rPr lang="en-US" dirty="0" smtClean="0">
                <a:latin typeface="Tw Cen MT" panose="020B0602020104020603" pitchFamily="34" charset="0"/>
              </a:rPr>
              <a:t>2015</a:t>
            </a:r>
            <a:endParaRPr lang="ms-MY" sz="1400" dirty="0">
              <a:latin typeface="Tw Cen MT" panose="020B0602020104020603" pitchFamily="34" charset="0"/>
            </a:endParaRPr>
          </a:p>
        </p:txBody>
      </p:sp>
      <p:sp>
        <p:nvSpPr>
          <p:cNvPr id="36" name="Up Arrow 35"/>
          <p:cNvSpPr/>
          <p:nvPr/>
        </p:nvSpPr>
        <p:spPr>
          <a:xfrm>
            <a:off x="899592" y="3251835"/>
            <a:ext cx="360040" cy="537205"/>
          </a:xfrm>
          <a:prstGeom prst="up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cxnSp>
        <p:nvCxnSpPr>
          <p:cNvPr id="37" name="Straight Connector 36"/>
          <p:cNvCxnSpPr/>
          <p:nvPr/>
        </p:nvCxnSpPr>
        <p:spPr>
          <a:xfrm>
            <a:off x="899592" y="2963647"/>
            <a:ext cx="71287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484" y="2204864"/>
            <a:ext cx="224790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321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196752"/>
            <a:ext cx="936104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Halal Malaysia Achievement: </a:t>
            </a:r>
          </a:p>
          <a:p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Exports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79512" y="1628800"/>
            <a:ext cx="78488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4641" y="5687670"/>
            <a:ext cx="22013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Source:  HDC</a:t>
            </a:r>
            <a:endParaRPr lang="ms-MY" sz="11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925" y="3129935"/>
            <a:ext cx="24479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Tw Cen MT" panose="020B0602020104020603" pitchFamily="34" charset="0"/>
              </a:rPr>
              <a:t>RM 39 </a:t>
            </a:r>
            <a:r>
              <a:rPr lang="en-US" sz="2000" b="1" dirty="0">
                <a:latin typeface="Tw Cen MT" panose="020B0602020104020603" pitchFamily="34" charset="0"/>
              </a:rPr>
              <a:t>billion </a:t>
            </a:r>
            <a:r>
              <a:rPr lang="en-US" sz="2000" dirty="0" smtClean="0">
                <a:latin typeface="Tw Cen MT" panose="020B0602020104020603" pitchFamily="34" charset="0"/>
              </a:rPr>
              <a:t>in 2015 as compared to </a:t>
            </a:r>
          </a:p>
          <a:p>
            <a:pPr lvl="0"/>
            <a:r>
              <a:rPr lang="en-US" sz="2000" b="1" dirty="0" smtClean="0">
                <a:latin typeface="Tw Cen MT" panose="020B0602020104020603" pitchFamily="34" charset="0"/>
              </a:rPr>
              <a:t>RM24 </a:t>
            </a:r>
            <a:r>
              <a:rPr lang="en-US" sz="2000" b="1" dirty="0">
                <a:latin typeface="Tw Cen MT" panose="020B0602020104020603" pitchFamily="34" charset="0"/>
              </a:rPr>
              <a:t>billion </a:t>
            </a:r>
            <a:r>
              <a:rPr lang="en-US" sz="2000" dirty="0">
                <a:latin typeface="Tw Cen MT" panose="020B0602020104020603" pitchFamily="34" charset="0"/>
              </a:rPr>
              <a:t>in </a:t>
            </a:r>
            <a:r>
              <a:rPr lang="en-US" sz="2000" dirty="0" smtClean="0">
                <a:latin typeface="Tw Cen MT" panose="020B0602020104020603" pitchFamily="34" charset="0"/>
              </a:rPr>
              <a:t>2011</a:t>
            </a:r>
            <a:endParaRPr lang="ms-MY" sz="2000" dirty="0">
              <a:latin typeface="Tw Cen MT" panose="020B0602020104020603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7346" y="2841903"/>
            <a:ext cx="661617" cy="440276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6505" y="3506182"/>
            <a:ext cx="663298" cy="441395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8639" y="3234859"/>
            <a:ext cx="683644" cy="454934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8523" y="3913795"/>
            <a:ext cx="683877" cy="440276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6332" y="4171580"/>
            <a:ext cx="683644" cy="4626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56176" y="2337847"/>
            <a:ext cx="2324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 Cen MT" panose="020B0602020104020603" pitchFamily="34" charset="0"/>
              </a:rPr>
              <a:t>Key Exports Destination</a:t>
            </a:r>
            <a:endParaRPr lang="ms-MY" dirty="0">
              <a:latin typeface="Tw Cen MT" panose="020B0602020104020603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6156176" y="2697887"/>
            <a:ext cx="25922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3088704" y="2337847"/>
            <a:ext cx="1890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 Cen MT" panose="020B0602020104020603" pitchFamily="34" charset="0"/>
              </a:rPr>
              <a:t>Top 5 Export Items</a:t>
            </a:r>
            <a:endParaRPr lang="ms-MY" dirty="0">
              <a:latin typeface="Tw Cen MT" panose="020B0602020104020603" pitchFamily="34" charset="0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>
            <a:off x="3088704" y="2697887"/>
            <a:ext cx="25922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Picture 4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40168" y="2769895"/>
            <a:ext cx="893955" cy="59488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18174" y="3650150"/>
            <a:ext cx="914274" cy="59265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18174" y="4586254"/>
            <a:ext cx="914274" cy="631913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3989312" y="2697887"/>
            <a:ext cx="2411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u="sng" dirty="0" smtClean="0">
                <a:latin typeface="Tw Cen MT" panose="020B0602020104020603" pitchFamily="34" charset="0"/>
              </a:rPr>
              <a:t>F&amp;B </a:t>
            </a:r>
            <a:r>
              <a:rPr lang="en-US" dirty="0" smtClean="0">
                <a:latin typeface="Tw Cen MT" panose="020B0602020104020603" pitchFamily="34" charset="0"/>
              </a:rPr>
              <a:t>  </a:t>
            </a:r>
          </a:p>
          <a:p>
            <a:pPr lvl="0"/>
            <a:endParaRPr lang="ms-MY" dirty="0">
              <a:latin typeface="Tw Cen MT" panose="020B0602020104020603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4032448" y="3561983"/>
            <a:ext cx="2411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u="sng" dirty="0" smtClean="0">
                <a:latin typeface="Tw Cen MT" panose="020B0602020104020603" pitchFamily="34" charset="0"/>
              </a:rPr>
              <a:t>Ingredients</a:t>
            </a:r>
            <a:r>
              <a:rPr lang="en-US" dirty="0" smtClean="0">
                <a:latin typeface="Tw Cen MT" panose="020B0602020104020603" pitchFamily="34" charset="0"/>
              </a:rPr>
              <a:t>  </a:t>
            </a:r>
          </a:p>
          <a:p>
            <a:pPr lvl="0"/>
            <a:endParaRPr lang="ms-MY" dirty="0">
              <a:latin typeface="Tw Cen MT" panose="020B0602020104020603" pitchFamily="34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024808" y="4582869"/>
            <a:ext cx="2411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u="sng" dirty="0" smtClean="0">
                <a:latin typeface="Tw Cen MT" panose="020B0602020104020603" pitchFamily="34" charset="0"/>
              </a:rPr>
              <a:t>Palm oil Derivatives</a:t>
            </a:r>
            <a:r>
              <a:rPr lang="en-US" dirty="0" smtClean="0">
                <a:latin typeface="Tw Cen MT" panose="020B0602020104020603" pitchFamily="34" charset="0"/>
              </a:rPr>
              <a:t> </a:t>
            </a:r>
          </a:p>
          <a:p>
            <a:pPr lvl="0"/>
            <a:endParaRPr lang="ms-MY" dirty="0">
              <a:latin typeface="Tw Cen MT" panose="020B0602020104020603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79512" y="2337847"/>
            <a:ext cx="1445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w Cen MT" panose="020B0602020104020603" pitchFamily="34" charset="0"/>
              </a:rPr>
              <a:t>E</a:t>
            </a:r>
            <a:r>
              <a:rPr lang="en-US" dirty="0" smtClean="0">
                <a:latin typeface="Tw Cen MT" panose="020B0602020104020603" pitchFamily="34" charset="0"/>
              </a:rPr>
              <a:t>xport Values</a:t>
            </a:r>
            <a:endParaRPr lang="ms-MY" dirty="0">
              <a:latin typeface="Tw Cen MT" panose="020B0602020104020603" pitchFamily="34" charset="0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>
            <a:off x="179512" y="2697887"/>
            <a:ext cx="25922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14" y="3327349"/>
            <a:ext cx="299304" cy="522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047" y="4582869"/>
            <a:ext cx="683760" cy="455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402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196752"/>
            <a:ext cx="936104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Halal Malaysia Achievement: </a:t>
            </a:r>
          </a:p>
          <a:p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Islamic Finance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79512" y="1628800"/>
            <a:ext cx="78488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2771800" y="2565899"/>
            <a:ext cx="588640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Tw Cen MT" panose="020B0602020104020603" pitchFamily="34" charset="0"/>
              </a:rPr>
              <a:t>In 2015, Malaysia issued </a:t>
            </a:r>
            <a:r>
              <a:rPr lang="en-US" sz="24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53</a:t>
            </a:r>
            <a:r>
              <a:rPr lang="en-US" sz="2400" b="1" dirty="0">
                <a:solidFill>
                  <a:srgbClr val="C00000"/>
                </a:solidFill>
                <a:latin typeface="Tw Cen MT" panose="020B0602020104020603" pitchFamily="34" charset="0"/>
              </a:rPr>
              <a:t>%</a:t>
            </a:r>
            <a:r>
              <a:rPr lang="en-US" sz="2000" b="1" dirty="0">
                <a:latin typeface="Tw Cen MT" panose="020B0602020104020603" pitchFamily="34" charset="0"/>
              </a:rPr>
              <a:t> </a:t>
            </a:r>
            <a:r>
              <a:rPr lang="en-US" b="1" dirty="0">
                <a:latin typeface="Tw Cen MT" panose="020B0602020104020603" pitchFamily="34" charset="0"/>
              </a:rPr>
              <a:t>of global </a:t>
            </a:r>
            <a:r>
              <a:rPr lang="en-US" b="1" dirty="0" err="1" smtClean="0">
                <a:latin typeface="Tw Cen MT" panose="020B0602020104020603" pitchFamily="34" charset="0"/>
              </a:rPr>
              <a:t>Sukuk</a:t>
            </a:r>
            <a:r>
              <a:rPr lang="en-US" b="1" dirty="0">
                <a:latin typeface="Tw Cen MT" panose="020B0602020104020603" pitchFamily="34" charset="0"/>
              </a:rPr>
              <a:t> </a:t>
            </a:r>
            <a:r>
              <a:rPr lang="en-US" b="1" dirty="0" smtClean="0">
                <a:latin typeface="Tw Cen MT" panose="020B0602020104020603" pitchFamily="34" charset="0"/>
              </a:rPr>
              <a:t>issuance</a:t>
            </a:r>
            <a:r>
              <a:rPr lang="en-US" b="1" dirty="0">
                <a:latin typeface="Tw Cen MT" panose="020B0602020104020603" pitchFamily="34" charset="0"/>
              </a:rPr>
              <a:t>. </a:t>
            </a:r>
            <a:endParaRPr lang="en-US" b="1" dirty="0" smtClean="0">
              <a:latin typeface="Tw Cen MT" panose="020B0602020104020603" pitchFamily="34" charset="0"/>
            </a:endParaRPr>
          </a:p>
          <a:p>
            <a:endParaRPr lang="en-US" b="1" dirty="0">
              <a:latin typeface="Tw Cen MT" panose="020B0602020104020603" pitchFamily="34" charset="0"/>
            </a:endParaRPr>
          </a:p>
          <a:p>
            <a:r>
              <a:rPr lang="en-US" b="1" dirty="0" smtClean="0">
                <a:latin typeface="Tw Cen MT" panose="020B0602020104020603" pitchFamily="34" charset="0"/>
              </a:rPr>
              <a:t>Malaysia </a:t>
            </a:r>
            <a:r>
              <a:rPr lang="en-US" b="1" dirty="0">
                <a:latin typeface="Tw Cen MT" panose="020B0602020104020603" pitchFamily="34" charset="0"/>
              </a:rPr>
              <a:t>is indeed in a very firm position to offer a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credible, convenient and Syariah compliant alternative</a:t>
            </a:r>
            <a:r>
              <a:rPr lang="en-US" b="1" dirty="0">
                <a:latin typeface="Tw Cen MT" panose="020B0602020104020603" pitchFamily="34" charset="0"/>
              </a:rPr>
              <a:t> to conventional financing needs. </a:t>
            </a:r>
            <a:endParaRPr lang="en-US" b="1" dirty="0" smtClean="0">
              <a:latin typeface="Tw Cen MT" panose="020B0602020104020603" pitchFamily="34" charset="0"/>
            </a:endParaRPr>
          </a:p>
          <a:p>
            <a:endParaRPr lang="en-US" b="1" dirty="0">
              <a:latin typeface="Tw Cen MT" panose="020B0602020104020603" pitchFamily="34" charset="0"/>
            </a:endParaRPr>
          </a:p>
          <a:p>
            <a:r>
              <a:rPr lang="en-US" b="1" dirty="0" smtClean="0">
                <a:latin typeface="Tw Cen MT" panose="020B0602020104020603" pitchFamily="34" charset="0"/>
              </a:rPr>
              <a:t>This </a:t>
            </a:r>
            <a:r>
              <a:rPr lang="en-US" b="1" dirty="0">
                <a:latin typeface="Tw Cen MT" panose="020B0602020104020603" pitchFamily="34" charset="0"/>
              </a:rPr>
              <a:t>is a key area which we need to continuously build our competencies. </a:t>
            </a:r>
            <a:endParaRPr lang="ms-MY" b="1" dirty="0">
              <a:latin typeface="Tw Cen MT" panose="020B0602020104020603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37" y="2492896"/>
            <a:ext cx="2286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4" y="3984927"/>
            <a:ext cx="2280704" cy="1409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88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494" y="1124744"/>
            <a:ext cx="6450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World Halal Week – A Premier Event</a:t>
            </a:r>
            <a:endParaRPr lang="ms-MY" sz="2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823" y="1052736"/>
            <a:ext cx="1008112" cy="6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" name="Straight Connector 19"/>
          <p:cNvCxnSpPr/>
          <p:nvPr/>
        </p:nvCxnSpPr>
        <p:spPr>
          <a:xfrm>
            <a:off x="179512" y="1647964"/>
            <a:ext cx="705678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100" y="2919539"/>
            <a:ext cx="155666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55776" y="2924763"/>
            <a:ext cx="57606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54</a:t>
            </a:r>
            <a:r>
              <a:rPr lang="en-US" sz="2000" b="1" dirty="0">
                <a:latin typeface="Tw Cen MT" panose="020B0602020104020603" pitchFamily="34" charset="0"/>
              </a:rPr>
              <a:t> Halal certification bodies from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32 countries </a:t>
            </a:r>
            <a:r>
              <a:rPr lang="en-US" sz="2000" b="1" dirty="0">
                <a:latin typeface="Tw Cen MT" panose="020B0602020104020603" pitchFamily="34" charset="0"/>
              </a:rPr>
              <a:t>and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4 Halal authorities</a:t>
            </a:r>
            <a:r>
              <a:rPr lang="en-US" sz="2000" b="1" dirty="0">
                <a:latin typeface="Tw Cen MT" panose="020B0602020104020603" pitchFamily="34" charset="0"/>
              </a:rPr>
              <a:t> from OIC member countries </a:t>
            </a:r>
            <a:endParaRPr lang="en-US" sz="2000" b="1" dirty="0" smtClean="0">
              <a:latin typeface="Tw Cen MT" panose="020B06020201040206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Tw Cen MT" panose="020B06020201040206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Tw Cen MT" panose="020B0602020104020603" pitchFamily="34" charset="0"/>
              </a:rPr>
              <a:t>Agreed </a:t>
            </a:r>
            <a:r>
              <a:rPr lang="en-US" sz="2000" b="1" dirty="0">
                <a:latin typeface="Tw Cen MT" panose="020B0602020104020603" pitchFamily="34" charset="0"/>
              </a:rPr>
              <a:t>in the Convention is to have an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International Halal Authority Board (IHAB) </a:t>
            </a:r>
            <a:r>
              <a:rPr lang="en-US" sz="2000" b="1" dirty="0">
                <a:latin typeface="Tw Cen MT" panose="020B0602020104020603" pitchFamily="34" charset="0"/>
              </a:rPr>
              <a:t>as an accreditation body.</a:t>
            </a:r>
            <a:endParaRPr lang="ms-MY" sz="2000" b="1" dirty="0">
              <a:latin typeface="Tw Cen MT" panose="020B0602020104020603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100" y="3999659"/>
            <a:ext cx="1569779" cy="1373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51520" y="1772816"/>
            <a:ext cx="79563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Tw Cen MT" panose="020B0602020104020603" pitchFamily="34" charset="0"/>
              </a:rPr>
              <a:t>7th International Halal Certification Bodies Convention 2016 hosted </a:t>
            </a:r>
            <a:r>
              <a:rPr lang="en-US" b="1" dirty="0" smtClean="0">
                <a:latin typeface="Tw Cen MT" panose="020B0602020104020603" pitchFamily="34" charset="0"/>
              </a:rPr>
              <a:t>by JAKIM</a:t>
            </a:r>
            <a:endParaRPr lang="ms-MY" b="1" dirty="0"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32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494" y="1124744"/>
            <a:ext cx="6450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World Halal Week – A Premier Event</a:t>
            </a:r>
            <a:endParaRPr lang="ms-MY" sz="2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823" y="1052736"/>
            <a:ext cx="1008112" cy="6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" name="Straight Connector 19"/>
          <p:cNvCxnSpPr/>
          <p:nvPr/>
        </p:nvCxnSpPr>
        <p:spPr>
          <a:xfrm>
            <a:off x="179512" y="1647964"/>
            <a:ext cx="705678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2555777" y="2491149"/>
            <a:ext cx="655272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Tw Cen MT" panose="020B0602020104020603" pitchFamily="34" charset="0"/>
              </a:rPr>
              <a:t>- Participating countries: </a:t>
            </a: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29</a:t>
            </a:r>
            <a:r>
              <a:rPr lang="en-US" sz="2000" dirty="0" smtClean="0">
                <a:latin typeface="Tw Cen MT" panose="020B0602020104020603" pitchFamily="34" charset="0"/>
              </a:rPr>
              <a:t> </a:t>
            </a:r>
            <a:r>
              <a:rPr lang="en-US" sz="2000" dirty="0">
                <a:latin typeface="Tw Cen MT" panose="020B0602020104020603" pitchFamily="34" charset="0"/>
              </a:rPr>
              <a:t>countries</a:t>
            </a:r>
          </a:p>
          <a:p>
            <a:r>
              <a:rPr lang="en-US" sz="2000" dirty="0" smtClean="0">
                <a:latin typeface="Tw Cen MT" panose="020B0602020104020603" pitchFamily="34" charset="0"/>
              </a:rPr>
              <a:t>- In </a:t>
            </a:r>
            <a:r>
              <a:rPr lang="en-US" sz="2000" dirty="0">
                <a:latin typeface="Tw Cen MT" panose="020B0602020104020603" pitchFamily="34" charset="0"/>
              </a:rPr>
              <a:t>2015, MIHAS has generated a total sale of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RM1.1 </a:t>
            </a:r>
            <a:r>
              <a:rPr lang="en-US" sz="2000" b="1" dirty="0" err="1" smtClean="0">
                <a:solidFill>
                  <a:srgbClr val="C00000"/>
                </a:solidFill>
                <a:latin typeface="Tw Cen MT" panose="020B0602020104020603" pitchFamily="34" charset="0"/>
              </a:rPr>
              <a:t>bil</a:t>
            </a:r>
            <a:endParaRPr lang="en-US" sz="2000" b="1" dirty="0" smtClean="0">
              <a:solidFill>
                <a:srgbClr val="C00000"/>
              </a:solidFill>
              <a:latin typeface="Tw Cen MT" panose="020B0602020104020603" pitchFamily="34" charset="0"/>
            </a:endParaRPr>
          </a:p>
          <a:p>
            <a:endParaRPr lang="en-US" sz="2000" b="1" dirty="0" smtClean="0">
              <a:solidFill>
                <a:srgbClr val="C00000"/>
              </a:solidFill>
              <a:latin typeface="Tw Cen MT" panose="020B0602020104020603" pitchFamily="34" charset="0"/>
            </a:endParaRPr>
          </a:p>
          <a:p>
            <a:endParaRPr lang="en-US" sz="2000" b="1" u="sng" smtClean="0">
              <a:solidFill>
                <a:srgbClr val="C00000"/>
              </a:solidFill>
              <a:latin typeface="Tw Cen MT" panose="020B0602020104020603" pitchFamily="34" charset="0"/>
            </a:endParaRPr>
          </a:p>
          <a:p>
            <a:r>
              <a:rPr lang="en-US" sz="2000" b="1" u="sng" smtClean="0">
                <a:solidFill>
                  <a:srgbClr val="C00000"/>
                </a:solidFill>
                <a:latin typeface="Tw Cen MT" panose="020B0602020104020603" pitchFamily="34" charset="0"/>
              </a:rPr>
              <a:t>International </a:t>
            </a:r>
            <a:r>
              <a:rPr lang="en-US" sz="2000" b="1" u="sng" dirty="0">
                <a:solidFill>
                  <a:srgbClr val="C00000"/>
                </a:solidFill>
                <a:latin typeface="Tw Cen MT" panose="020B0602020104020603" pitchFamily="34" charset="0"/>
              </a:rPr>
              <a:t>Sourcing Programme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(</a:t>
            </a: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INSP):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391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foreign buyers </a:t>
            </a:r>
            <a:r>
              <a:rPr lang="en-US" sz="2000" dirty="0">
                <a:latin typeface="Tw Cen MT" panose="020B0602020104020603" pitchFamily="34" charset="0"/>
              </a:rPr>
              <a:t>from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40 countries </a:t>
            </a:r>
            <a:endParaRPr lang="en-US" sz="2000" b="1" dirty="0" smtClean="0">
              <a:solidFill>
                <a:srgbClr val="C00000"/>
              </a:solidFill>
              <a:latin typeface="Tw Cen MT" panose="020B0602020104020603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w Cen MT" panose="020B0602020104020603" pitchFamily="34" charset="0"/>
              </a:rPr>
              <a:t>More than </a:t>
            </a: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600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Malaysia-registered </a:t>
            </a: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companies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27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% higher </a:t>
            </a:r>
            <a:r>
              <a:rPr lang="en-US" sz="2000" dirty="0">
                <a:latin typeface="Tw Cen MT" panose="020B0602020104020603" pitchFamily="34" charset="0"/>
              </a:rPr>
              <a:t>compared to last year and the preliminary sale recorded was close to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 RM480 million (</a:t>
            </a: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8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</a:rPr>
              <a:t>% over the sales recorded last </a:t>
            </a:r>
            <a:r>
              <a:rPr lang="en-US" sz="2000" b="1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year)</a:t>
            </a:r>
          </a:p>
          <a:p>
            <a:endParaRPr lang="en-US" sz="2000" b="1" dirty="0">
              <a:solidFill>
                <a:srgbClr val="C00000"/>
              </a:solidFill>
              <a:latin typeface="Tw Cen MT" panose="020B06020201040206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ms-MY" sz="2000" b="1" dirty="0">
              <a:solidFill>
                <a:srgbClr val="C00000"/>
              </a:solidFill>
              <a:latin typeface="Tw Cen MT" panose="020B0602020104020603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65435"/>
            <a:ext cx="2016224" cy="935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1520" y="1700808"/>
            <a:ext cx="8928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Tw Cen MT" panose="020B0602020104020603" pitchFamily="34" charset="0"/>
              </a:rPr>
              <a:t>13</a:t>
            </a:r>
            <a:r>
              <a:rPr lang="en-US" b="1" baseline="30000" dirty="0" smtClean="0">
                <a:latin typeface="Tw Cen MT" panose="020B0602020104020603" pitchFamily="34" charset="0"/>
              </a:rPr>
              <a:t>th</a:t>
            </a:r>
            <a:r>
              <a:rPr lang="en-US" b="1" dirty="0" smtClean="0">
                <a:latin typeface="Tw Cen MT" panose="020B0602020104020603" pitchFamily="34" charset="0"/>
              </a:rPr>
              <a:t> Malaysia </a:t>
            </a:r>
            <a:r>
              <a:rPr lang="en-US" b="1" dirty="0">
                <a:latin typeface="Tw Cen MT" panose="020B0602020104020603" pitchFamily="34" charset="0"/>
              </a:rPr>
              <a:t>International Halal Showcase (MIHAS</a:t>
            </a:r>
            <a:r>
              <a:rPr lang="en-US" b="1" dirty="0" smtClean="0">
                <a:latin typeface="Tw Cen MT" panose="020B0602020104020603" pitchFamily="34" charset="0"/>
              </a:rPr>
              <a:t>) by MATRADE</a:t>
            </a:r>
            <a:endParaRPr lang="ms-MY" b="1" dirty="0">
              <a:latin typeface="Tw Cen MT" panose="020B0602020104020603" pitchFamily="34" charset="0"/>
            </a:endParaRPr>
          </a:p>
        </p:txBody>
      </p:sp>
      <p:pic>
        <p:nvPicPr>
          <p:cNvPr id="1026" name="Picture 2" descr="C:\Users\Administrator\Desktop\Tok Pa's OC Speech and Slides\DSC_529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24" y="3789039"/>
            <a:ext cx="2195736" cy="1296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631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494" y="1124744"/>
            <a:ext cx="6450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World Halal Week – A Premier Event</a:t>
            </a:r>
            <a:endParaRPr lang="ms-MY" sz="2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823" y="1052736"/>
            <a:ext cx="1008112" cy="6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318683"/>
            <a:ext cx="3312368" cy="750277"/>
          </a:xfrm>
          <a:prstGeom prst="rect">
            <a:avLst/>
          </a:prstGeom>
        </p:spPr>
      </p:pic>
      <p:cxnSp>
        <p:nvCxnSpPr>
          <p:cNvPr id="20" name="Straight Connector 19"/>
          <p:cNvCxnSpPr/>
          <p:nvPr/>
        </p:nvCxnSpPr>
        <p:spPr>
          <a:xfrm>
            <a:off x="179512" y="1647964"/>
            <a:ext cx="705678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251520" y="3068960"/>
            <a:ext cx="8424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038" indent="-173038">
              <a:buFont typeface="Arial" panose="020B0604020202020204" pitchFamily="34" charset="0"/>
              <a:buChar char="•"/>
            </a:pPr>
            <a:r>
              <a:rPr lang="en-US" sz="2000" dirty="0">
                <a:latin typeface="Tw Cen MT" panose="020B0602020104020603" pitchFamily="34" charset="0"/>
              </a:rPr>
              <a:t>9</a:t>
            </a:r>
            <a:r>
              <a:rPr lang="en-US" sz="2000" baseline="30000" dirty="0" smtClean="0">
                <a:latin typeface="Tw Cen MT" panose="020B0602020104020603" pitchFamily="34" charset="0"/>
              </a:rPr>
              <a:t>th</a:t>
            </a:r>
            <a:r>
              <a:rPr lang="en-US" sz="2000" dirty="0" smtClean="0">
                <a:latin typeface="Tw Cen MT" panose="020B0602020104020603" pitchFamily="34" charset="0"/>
              </a:rPr>
              <a:t> edition </a:t>
            </a:r>
            <a:r>
              <a:rPr lang="en-US" sz="2000" dirty="0">
                <a:latin typeface="Tw Cen MT" panose="020B0602020104020603" pitchFamily="34" charset="0"/>
              </a:rPr>
              <a:t>of Conference continues to attract the best minds in halal related areas to deliberate on pertinent issues impacting global halal industry growth. </a:t>
            </a:r>
            <a:endParaRPr lang="en-US" sz="2000" dirty="0" smtClean="0">
              <a:latin typeface="Tw Cen MT" panose="020B0602020104020603" pitchFamily="34" charset="0"/>
            </a:endParaRPr>
          </a:p>
          <a:p>
            <a:pPr marL="173038" indent="-173038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w Cen MT" panose="020B0602020104020603" pitchFamily="34" charset="0"/>
              </a:rPr>
              <a:t>More </a:t>
            </a:r>
            <a:r>
              <a:rPr lang="en-US" sz="2000" dirty="0">
                <a:latin typeface="Tw Cen MT" panose="020B0602020104020603" pitchFamily="34" charset="0"/>
              </a:rPr>
              <a:t>than </a:t>
            </a:r>
            <a:r>
              <a:rPr lang="en-US" sz="2400" b="1" dirty="0">
                <a:solidFill>
                  <a:srgbClr val="C00000"/>
                </a:solidFill>
                <a:latin typeface="Tw Cen MT" panose="020B0602020104020603" pitchFamily="34" charset="0"/>
              </a:rPr>
              <a:t>1,200 delegates </a:t>
            </a:r>
            <a:r>
              <a:rPr lang="en-US" sz="2000" dirty="0">
                <a:latin typeface="Tw Cen MT" panose="020B0602020104020603" pitchFamily="34" charset="0"/>
              </a:rPr>
              <a:t>from more than </a:t>
            </a:r>
            <a:r>
              <a:rPr lang="en-US" sz="2400" b="1" dirty="0">
                <a:solidFill>
                  <a:srgbClr val="C00000"/>
                </a:solidFill>
                <a:latin typeface="Tw Cen MT" panose="020B0602020104020603" pitchFamily="34" charset="0"/>
              </a:rPr>
              <a:t>50 countries </a:t>
            </a:r>
            <a:r>
              <a:rPr lang="en-US" sz="2000" dirty="0">
                <a:latin typeface="Tw Cen MT" panose="020B0602020104020603" pitchFamily="34" charset="0"/>
              </a:rPr>
              <a:t>are </a:t>
            </a:r>
            <a:r>
              <a:rPr lang="en-US" sz="2000" dirty="0" smtClean="0">
                <a:latin typeface="Tw Cen MT" panose="020B0602020104020603" pitchFamily="34" charset="0"/>
              </a:rPr>
              <a:t>expected to attend</a:t>
            </a:r>
            <a:endParaRPr lang="ms-MY" sz="2000" dirty="0">
              <a:latin typeface="Tw Cen MT" panose="020B0602020104020603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51520" y="1700808"/>
            <a:ext cx="8928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Tw Cen MT" panose="020B0602020104020603" pitchFamily="34" charset="0"/>
              </a:rPr>
              <a:t>9</a:t>
            </a:r>
            <a:r>
              <a:rPr lang="en-US" b="1" baseline="30000" dirty="0" smtClean="0">
                <a:latin typeface="Tw Cen MT" panose="020B0602020104020603" pitchFamily="34" charset="0"/>
              </a:rPr>
              <a:t>th</a:t>
            </a:r>
            <a:r>
              <a:rPr lang="en-US" b="1" dirty="0" smtClean="0">
                <a:latin typeface="Tw Cen MT" panose="020B0602020104020603" pitchFamily="34" charset="0"/>
              </a:rPr>
              <a:t> Edition of World Halal Conference by Halal Industry Development Corp (HDC)</a:t>
            </a:r>
            <a:endParaRPr lang="ms-MY" b="1" dirty="0">
              <a:latin typeface="Tw Cen MT" panose="020B0602020104020603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443113"/>
            <a:ext cx="3096344" cy="1290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413055"/>
            <a:ext cx="2592288" cy="1320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579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3494" y="1124744"/>
            <a:ext cx="35766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My appreciation to..</a:t>
            </a:r>
            <a:endParaRPr lang="ms-MY" sz="2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51520" y="1647964"/>
            <a:ext cx="82809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AutoShape 7" descr="Image result for nest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ms-MY"/>
          </a:p>
        </p:txBody>
      </p:sp>
      <p:sp>
        <p:nvSpPr>
          <p:cNvPr id="4" name="AutoShape 10" descr="Image result for aj pharm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ms-MY"/>
          </a:p>
        </p:txBody>
      </p:sp>
      <p:sp>
        <p:nvSpPr>
          <p:cNvPr id="3" name="Rectangle 2"/>
          <p:cNvSpPr/>
          <p:nvPr/>
        </p:nvSpPr>
        <p:spPr>
          <a:xfrm>
            <a:off x="582308" y="2427269"/>
            <a:ext cx="4552057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en-US" sz="2000" dirty="0">
                <a:latin typeface="Tw Cen MT" panose="020B0602020104020603" pitchFamily="34" charset="0"/>
                <a:ea typeface="Calibri"/>
              </a:rPr>
              <a:t>This includes not just the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  <a:ea typeface="Calibri"/>
              </a:rPr>
              <a:t>Ministry of International Trade and Industry </a:t>
            </a:r>
            <a:r>
              <a:rPr lang="en-US" sz="2000" dirty="0">
                <a:latin typeface="Tw Cen MT" panose="020B0602020104020603" pitchFamily="34" charset="0"/>
                <a:ea typeface="Calibri"/>
              </a:rPr>
              <a:t>and its agencies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  <a:ea typeface="Calibri"/>
              </a:rPr>
              <a:t>MATRADE</a:t>
            </a:r>
            <a:r>
              <a:rPr lang="en-US" sz="2000" dirty="0">
                <a:latin typeface="Tw Cen MT" panose="020B0602020104020603" pitchFamily="34" charset="0"/>
                <a:ea typeface="Calibri"/>
              </a:rPr>
              <a:t> and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  <a:ea typeface="Calibri"/>
              </a:rPr>
              <a:t>HDC,</a:t>
            </a:r>
            <a:r>
              <a:rPr lang="en-US" sz="2000" dirty="0">
                <a:latin typeface="Tw Cen MT" panose="020B0602020104020603" pitchFamily="34" charset="0"/>
                <a:ea typeface="Calibri"/>
              </a:rPr>
              <a:t> but also the </a:t>
            </a:r>
            <a:r>
              <a:rPr lang="en-US" sz="2000" b="1" dirty="0">
                <a:solidFill>
                  <a:srgbClr val="C00000"/>
                </a:solidFill>
                <a:latin typeface="Tw Cen MT" panose="020B0602020104020603" pitchFamily="34" charset="0"/>
                <a:ea typeface="Calibri"/>
              </a:rPr>
              <a:t>Department of Islamic Development (JAKIM) </a:t>
            </a:r>
            <a:r>
              <a:rPr lang="en-US" sz="2000" dirty="0">
                <a:latin typeface="Tw Cen MT" panose="020B0602020104020603" pitchFamily="34" charset="0"/>
                <a:ea typeface="Calibri"/>
              </a:rPr>
              <a:t>and each and every one of you here. </a:t>
            </a:r>
            <a:endParaRPr lang="en-US" sz="2000" dirty="0" smtClean="0">
              <a:latin typeface="Tw Cen MT" panose="020B0602020104020603" pitchFamily="34" charset="0"/>
              <a:ea typeface="Calibri"/>
            </a:endParaRPr>
          </a:p>
          <a:p>
            <a:pPr lvl="0" algn="just">
              <a:spcBef>
                <a:spcPts val="600"/>
              </a:spcBef>
              <a:spcAft>
                <a:spcPts val="0"/>
              </a:spcAft>
            </a:pPr>
            <a:endParaRPr lang="en-US" sz="2000" dirty="0">
              <a:latin typeface="Tw Cen MT" panose="020B0602020104020603" pitchFamily="34" charset="0"/>
              <a:ea typeface="Calibri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427269"/>
            <a:ext cx="3030061" cy="2016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2674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7" descr="Image result for nest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ms-MY"/>
          </a:p>
        </p:txBody>
      </p:sp>
      <p:sp>
        <p:nvSpPr>
          <p:cNvPr id="4" name="AutoShape 10" descr="Image result for aj pharm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ms-MY"/>
          </a:p>
        </p:txBody>
      </p:sp>
      <p:sp>
        <p:nvSpPr>
          <p:cNvPr id="8" name="TextBox 7"/>
          <p:cNvSpPr txBox="1"/>
          <p:nvPr/>
        </p:nvSpPr>
        <p:spPr>
          <a:xfrm>
            <a:off x="133494" y="1124744"/>
            <a:ext cx="6936514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Moving forward :</a:t>
            </a:r>
          </a:p>
          <a:p>
            <a:r>
              <a:rPr lang="en-US" sz="24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Malaysia Halal Council (</a:t>
            </a:r>
            <a:r>
              <a:rPr lang="en-US" sz="2400" b="1" i="1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Majlis</a:t>
            </a:r>
            <a:r>
              <a:rPr lang="en-US" sz="2400" b="1" i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 Halal Malaysia</a:t>
            </a:r>
            <a:r>
              <a:rPr lang="en-US" sz="24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)</a:t>
            </a:r>
            <a:endParaRPr lang="ms-MY" sz="24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251520" y="1556792"/>
            <a:ext cx="82809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47257"/>
            <a:ext cx="2884625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467544" y="4491473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 smtClean="0">
                <a:latin typeface="Tw Cen MT" panose="020B0602020104020603" pitchFamily="34" charset="0"/>
              </a:rPr>
              <a:t>Dato</a:t>
            </a:r>
            <a:r>
              <a:rPr lang="en-US" sz="1600" dirty="0">
                <a:latin typeface="Tw Cen MT" panose="020B0602020104020603" pitchFamily="34" charset="0"/>
              </a:rPr>
              <a:t>' Seri Dr. Ahmad </a:t>
            </a:r>
            <a:r>
              <a:rPr lang="en-US" sz="1600" dirty="0" err="1">
                <a:latin typeface="Tw Cen MT" panose="020B0602020104020603" pitchFamily="34" charset="0"/>
              </a:rPr>
              <a:t>Zahid</a:t>
            </a:r>
            <a:r>
              <a:rPr lang="en-US" sz="1600" dirty="0">
                <a:latin typeface="Tw Cen MT" panose="020B0602020104020603" pitchFamily="34" charset="0"/>
              </a:rPr>
              <a:t> </a:t>
            </a:r>
            <a:r>
              <a:rPr lang="en-US" sz="1600" dirty="0" err="1">
                <a:latin typeface="Tw Cen MT" panose="020B0602020104020603" pitchFamily="34" charset="0"/>
              </a:rPr>
              <a:t>Hamidi</a:t>
            </a:r>
            <a:r>
              <a:rPr lang="en-US" sz="1600" dirty="0">
                <a:latin typeface="Tw Cen MT" panose="020B0602020104020603" pitchFamily="34" charset="0"/>
              </a:rPr>
              <a:t> </a:t>
            </a:r>
            <a:endParaRPr lang="en-US" sz="1600" dirty="0" smtClean="0">
              <a:latin typeface="Tw Cen MT" panose="020B0602020104020603" pitchFamily="34" charset="0"/>
            </a:endParaRPr>
          </a:p>
          <a:p>
            <a:r>
              <a:rPr lang="en-US" sz="1600" dirty="0" smtClean="0">
                <a:latin typeface="Tw Cen MT" panose="020B0602020104020603" pitchFamily="34" charset="0"/>
              </a:rPr>
              <a:t>Deputy </a:t>
            </a:r>
            <a:r>
              <a:rPr lang="en-US" sz="1600" dirty="0">
                <a:latin typeface="Tw Cen MT" panose="020B0602020104020603" pitchFamily="34" charset="0"/>
              </a:rPr>
              <a:t>Prime Minister of </a:t>
            </a:r>
            <a:r>
              <a:rPr lang="en-US" sz="1600" dirty="0" smtClean="0">
                <a:latin typeface="Tw Cen MT" panose="020B0602020104020603" pitchFamily="34" charset="0"/>
              </a:rPr>
              <a:t>Malaysia</a:t>
            </a:r>
            <a:endParaRPr lang="ms-MY" sz="1600" dirty="0">
              <a:latin typeface="Tw Cen MT" panose="020B06020201040206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63888" y="2564904"/>
            <a:ext cx="539478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 Cen MT" panose="020B0602020104020603" pitchFamily="34" charset="0"/>
              </a:rPr>
              <a:t>A high level committee chaired by Deputy Prime Minister to spearhead the achievement of making Malaysia the Global Halal Hub by 2020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Tw Cen MT" panose="020B06020201040206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 Cen MT" panose="020B0602020104020603" pitchFamily="34" charset="0"/>
              </a:rPr>
              <a:t>Supported by Halal Industry Development Committee and Certification &amp; Standards Committee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950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347864" y="2780928"/>
            <a:ext cx="22284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1262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</TotalTime>
  <Words>844</Words>
  <Application>Microsoft Office PowerPoint</Application>
  <PresentationFormat>On-screen Show (4:3)</PresentationFormat>
  <Paragraphs>115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Syaifulzafni Aziz</dc:creator>
  <cp:lastModifiedBy>Administrator</cp:lastModifiedBy>
  <cp:revision>74</cp:revision>
  <cp:lastPrinted>2016-03-30T02:59:47Z</cp:lastPrinted>
  <dcterms:created xsi:type="dcterms:W3CDTF">2016-03-26T09:11:12Z</dcterms:created>
  <dcterms:modified xsi:type="dcterms:W3CDTF">2016-04-04T08:15:25Z</dcterms:modified>
</cp:coreProperties>
</file>