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3"/>
  </p:notesMasterIdLst>
  <p:handoutMasterIdLst>
    <p:handoutMasterId r:id="rId14"/>
  </p:handoutMasterIdLst>
  <p:sldIdLst>
    <p:sldId id="265" r:id="rId3"/>
    <p:sldId id="340" r:id="rId4"/>
    <p:sldId id="351" r:id="rId5"/>
    <p:sldId id="341" r:id="rId6"/>
    <p:sldId id="274" r:id="rId7"/>
    <p:sldId id="353" r:id="rId8"/>
    <p:sldId id="342" r:id="rId9"/>
    <p:sldId id="354" r:id="rId10"/>
    <p:sldId id="345" r:id="rId11"/>
    <p:sldId id="305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4213"/>
    <a:srgbClr val="E31C19"/>
    <a:srgbClr val="7DCEF0"/>
    <a:srgbClr val="C2C2C2"/>
    <a:srgbClr val="B0CB52"/>
    <a:srgbClr val="00A145"/>
    <a:srgbClr val="B3B3B3"/>
    <a:srgbClr val="007FC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76" autoAdjust="0"/>
    <p:restoredTop sz="73932" autoAdjust="0"/>
  </p:normalViewPr>
  <p:slideViewPr>
    <p:cSldViewPr snapToGrid="0">
      <p:cViewPr varScale="1">
        <p:scale>
          <a:sx n="47" d="100"/>
          <a:sy n="47" d="100"/>
        </p:scale>
        <p:origin x="-744" y="-82"/>
      </p:cViewPr>
      <p:guideLst>
        <p:guide orient="horz" pos="3093"/>
        <p:guide orient="horz" pos="420"/>
        <p:guide orient="horz" pos="1003"/>
        <p:guide pos="2458"/>
        <p:guide pos="190"/>
        <p:guide pos="337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5415206-FD41-4202-9268-9D7A546BCAEE}" type="datetimeFigureOut">
              <a:rPr lang="en-US"/>
              <a:pPr>
                <a:defRPr/>
              </a:pPr>
              <a:t>6/17/2013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2D105F-FB8B-45C5-BA96-C22D93847B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E5C6044-EDA2-46C1-B809-CA3DAE8470E7}" type="datetimeFigureOut">
              <a:rPr lang="en-US"/>
              <a:pPr>
                <a:defRPr/>
              </a:pPr>
              <a:t>6/17/2013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F9A7A2-D38C-4782-99A8-8B14DB3C0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Examples of countries that excluded</a:t>
            </a:r>
            <a:r>
              <a:rPr lang="en-US" baseline="0" dirty="0" smtClean="0"/>
              <a:t> laser all-in-ones from ITA included the European Commission and Switzerland.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Note:  The WCO reviewed the classification of laser all-in-ones</a:t>
            </a:r>
            <a:r>
              <a:rPr lang="en-US" baseline="0" dirty="0" smtClean="0"/>
              <a:t> three times, classifying once as a printer (ITA code), once as a copier (non-ITA code), and the last time there was a tie vote. 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We litigated the classification of FPD’s successfully in the Netherlands. </a:t>
            </a:r>
          </a:p>
          <a:p>
            <a:r>
              <a:rPr lang="en-US" dirty="0" smtClean="0"/>
              <a:t>The classification of HP</a:t>
            </a:r>
            <a:r>
              <a:rPr lang="en-US" baseline="0" dirty="0" smtClean="0"/>
              <a:t> FPD’s has been before the WCO recently.  Two monitors with DVI were classified as PC monitors.  A third HP monitor with HDMI and speakers will be reconsidered in September, after first being classified as video monitors last year. 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p_white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43900" y="2420938"/>
            <a:ext cx="4667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464" y="3835718"/>
            <a:ext cx="7772400" cy="222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Futura B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73464" y="1608314"/>
            <a:ext cx="7772400" cy="129881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6000"/>
              </a:lnSpc>
              <a:defRPr sz="4000">
                <a:solidFill>
                  <a:schemeClr val="bg1"/>
                </a:solidFill>
                <a:latin typeface="Futura Hv"/>
                <a:cs typeface="Futura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660169"/>
            <a:ext cx="8229600" cy="3770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270148"/>
            <a:ext cx="8229600" cy="39241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49250" y="4697413"/>
            <a:ext cx="182563" cy="107950"/>
          </a:xfrm>
        </p:spPr>
        <p:txBody>
          <a:bodyPr rtlCol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1AA67A3-0458-40A7-AE78-968A930B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660169"/>
            <a:ext cx="4019316" cy="3770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270148"/>
            <a:ext cx="4013649" cy="77713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1200" y="1483200"/>
            <a:ext cx="4031345" cy="3020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49250" y="4697413"/>
            <a:ext cx="182563" cy="107950"/>
          </a:xfrm>
        </p:spPr>
        <p:txBody>
          <a:bodyPr rtlCol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CF0D06-800C-45DF-98C3-8A27A0CA5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9725" y="347663"/>
            <a:ext cx="8461375" cy="4562475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25438" y="604838"/>
            <a:ext cx="8475662" cy="0"/>
          </a:xfrm>
          <a:prstGeom prst="line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25438" y="974725"/>
            <a:ext cx="8475662" cy="0"/>
          </a:xfrm>
          <a:prstGeom prst="line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325438" y="1743075"/>
            <a:ext cx="8475662" cy="0"/>
          </a:xfrm>
          <a:prstGeom prst="line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2" name="Straight Connector 12"/>
          <p:cNvCxnSpPr/>
          <p:nvPr userDrawn="1"/>
        </p:nvCxnSpPr>
        <p:spPr>
          <a:xfrm>
            <a:off x="325438" y="4289425"/>
            <a:ext cx="8475662" cy="0"/>
          </a:xfrm>
          <a:prstGeom prst="line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3"/>
          <p:cNvCxnSpPr/>
          <p:nvPr userDrawn="1"/>
        </p:nvCxnSpPr>
        <p:spPr>
          <a:xfrm>
            <a:off x="4519613" y="347663"/>
            <a:ext cx="0" cy="4570412"/>
          </a:xfrm>
          <a:prstGeom prst="line">
            <a:avLst/>
          </a:prstGeom>
          <a:noFill/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cxnSp>
        <p:nvCxnSpPr>
          <p:cNvPr id="14" name="Straight Connector 14"/>
          <p:cNvCxnSpPr/>
          <p:nvPr userDrawn="1"/>
        </p:nvCxnSpPr>
        <p:spPr>
          <a:xfrm>
            <a:off x="4629150" y="347663"/>
            <a:ext cx="0" cy="4570412"/>
          </a:xfrm>
          <a:prstGeom prst="line">
            <a:avLst/>
          </a:prstGeom>
          <a:noFill/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>
            <a:grpSpLocks/>
          </p:cNvGrpSpPr>
          <p:nvPr userDrawn="1"/>
        </p:nvGrpSpPr>
        <p:grpSpPr bwMode="auto">
          <a:xfrm>
            <a:off x="944563" y="347663"/>
            <a:ext cx="2976562" cy="4570412"/>
            <a:chOff x="945136" y="347022"/>
            <a:chExt cx="2975700" cy="4570360"/>
          </a:xfrm>
        </p:grpSpPr>
        <p:cxnSp>
          <p:nvCxnSpPr>
            <p:cNvPr id="16" name="Straight Connector 16"/>
            <p:cNvCxnSpPr/>
            <p:nvPr/>
          </p:nvCxnSpPr>
          <p:spPr>
            <a:xfrm>
              <a:off x="945136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7"/>
            <p:cNvCxnSpPr/>
            <p:nvPr/>
          </p:nvCxnSpPr>
          <p:spPr>
            <a:xfrm>
              <a:off x="1056229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8"/>
            <p:cNvCxnSpPr/>
            <p:nvPr/>
          </p:nvCxnSpPr>
          <p:spPr>
            <a:xfrm>
              <a:off x="1654542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9"/>
            <p:cNvCxnSpPr/>
            <p:nvPr/>
          </p:nvCxnSpPr>
          <p:spPr>
            <a:xfrm>
              <a:off x="1764049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20"/>
            <p:cNvCxnSpPr/>
            <p:nvPr/>
          </p:nvCxnSpPr>
          <p:spPr>
            <a:xfrm>
              <a:off x="2378233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1"/>
            <p:cNvCxnSpPr/>
            <p:nvPr/>
          </p:nvCxnSpPr>
          <p:spPr>
            <a:xfrm>
              <a:off x="2487739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2"/>
            <p:cNvCxnSpPr/>
            <p:nvPr/>
          </p:nvCxnSpPr>
          <p:spPr>
            <a:xfrm>
              <a:off x="3086053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3"/>
            <p:cNvCxnSpPr/>
            <p:nvPr/>
          </p:nvCxnSpPr>
          <p:spPr>
            <a:xfrm>
              <a:off x="3197146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4"/>
            <p:cNvCxnSpPr/>
            <p:nvPr/>
          </p:nvCxnSpPr>
          <p:spPr>
            <a:xfrm>
              <a:off x="3809743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5"/>
            <p:cNvCxnSpPr/>
            <p:nvPr/>
          </p:nvCxnSpPr>
          <p:spPr>
            <a:xfrm>
              <a:off x="3920836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6" name="Group 26"/>
          <p:cNvGrpSpPr>
            <a:grpSpLocks/>
          </p:cNvGrpSpPr>
          <p:nvPr userDrawn="1"/>
        </p:nvGrpSpPr>
        <p:grpSpPr bwMode="auto">
          <a:xfrm>
            <a:off x="5227638" y="347663"/>
            <a:ext cx="2976562" cy="4570412"/>
            <a:chOff x="945136" y="347022"/>
            <a:chExt cx="2975700" cy="4570360"/>
          </a:xfrm>
        </p:grpSpPr>
        <p:cxnSp>
          <p:nvCxnSpPr>
            <p:cNvPr id="27" name="Straight Connector 27"/>
            <p:cNvCxnSpPr/>
            <p:nvPr/>
          </p:nvCxnSpPr>
          <p:spPr>
            <a:xfrm>
              <a:off x="945136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8"/>
            <p:cNvCxnSpPr/>
            <p:nvPr/>
          </p:nvCxnSpPr>
          <p:spPr>
            <a:xfrm>
              <a:off x="1056229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9"/>
            <p:cNvCxnSpPr/>
            <p:nvPr/>
          </p:nvCxnSpPr>
          <p:spPr>
            <a:xfrm>
              <a:off x="1654542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30"/>
            <p:cNvCxnSpPr/>
            <p:nvPr/>
          </p:nvCxnSpPr>
          <p:spPr>
            <a:xfrm>
              <a:off x="1764049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1"/>
            <p:cNvCxnSpPr/>
            <p:nvPr/>
          </p:nvCxnSpPr>
          <p:spPr>
            <a:xfrm>
              <a:off x="2378233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>
              <a:off x="2487739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3"/>
            <p:cNvCxnSpPr/>
            <p:nvPr/>
          </p:nvCxnSpPr>
          <p:spPr>
            <a:xfrm>
              <a:off x="3086053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4"/>
            <p:cNvCxnSpPr/>
            <p:nvPr/>
          </p:nvCxnSpPr>
          <p:spPr>
            <a:xfrm>
              <a:off x="3197146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>
              <a:off x="3809743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>
              <a:off x="3920836" y="347022"/>
              <a:ext cx="0" cy="4570360"/>
            </a:xfrm>
            <a:prstGeom prst="line">
              <a:avLst/>
            </a:prstGeom>
            <a:noFill/>
            <a:ln w="31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29150" y="347663"/>
            <a:ext cx="4171950" cy="3942125"/>
          </a:xfrm>
          <a:solidFill>
            <a:schemeClr val="tx2"/>
          </a:solidFill>
        </p:spPr>
        <p:txBody>
          <a:bodyPr rtlCol="0" anchor="ctr">
            <a:noAutofit/>
          </a:bodyPr>
          <a:lstStyle>
            <a:lvl1pPr algn="ctr">
              <a:lnSpc>
                <a:spcPts val="3000"/>
              </a:lnSpc>
              <a:defRPr sz="2000">
                <a:solidFill>
                  <a:schemeClr val="bg1"/>
                </a:solidFill>
                <a:latin typeface="Futura Hv"/>
                <a:cs typeface="Futura Hv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660169"/>
            <a:ext cx="8229600" cy="3770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270148"/>
            <a:ext cx="8229600" cy="39241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1200" y="1483200"/>
            <a:ext cx="8042400" cy="3020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37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AD0A-8298-46F9-858B-C1E2487EC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" name="Footer Placeholder 4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p_white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43900" y="2420938"/>
            <a:ext cx="4667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464" y="3835718"/>
            <a:ext cx="7772400" cy="222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Futura B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73464" y="1608314"/>
            <a:ext cx="7772400" cy="129881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6000"/>
              </a:lnSpc>
              <a:defRPr sz="4000">
                <a:solidFill>
                  <a:schemeClr val="bg1"/>
                </a:solidFill>
                <a:latin typeface="Futura Hv"/>
                <a:cs typeface="Futura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p_white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43900" y="2420938"/>
            <a:ext cx="4667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464" y="3835718"/>
            <a:ext cx="7772400" cy="222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Futura B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73464" y="1608314"/>
            <a:ext cx="7772400" cy="129881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6000"/>
              </a:lnSpc>
              <a:defRPr sz="4000">
                <a:solidFill>
                  <a:schemeClr val="bg1"/>
                </a:solidFill>
                <a:latin typeface="Futura Hv"/>
                <a:cs typeface="Futura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8"/>
          <p:cNvSpPr/>
          <p:nvPr userDrawn="1"/>
        </p:nvSpPr>
        <p:spPr>
          <a:xfrm>
            <a:off x="-1217613" y="0"/>
            <a:ext cx="6142038" cy="5143500"/>
          </a:xfrm>
          <a:prstGeom prst="parallelogram">
            <a:avLst>
              <a:gd name="adj" fmla="val 22784"/>
            </a:avLst>
          </a:prstGeom>
          <a:gradFill flip="none" rotWithShape="1">
            <a:gsLst>
              <a:gs pos="0">
                <a:schemeClr val="tx1"/>
              </a:gs>
              <a:gs pos="100000">
                <a:srgbClr val="858689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0" descr="hp_white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43900" y="2420938"/>
            <a:ext cx="4667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464" y="3200699"/>
            <a:ext cx="4071449" cy="222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ts val="175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  <a:latin typeface="Futura B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464" y="1560162"/>
            <a:ext cx="7772400" cy="1298817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6000"/>
              </a:lnSpc>
              <a:defRPr sz="4000">
                <a:solidFill>
                  <a:schemeClr val="bg1"/>
                </a:solidFill>
                <a:latin typeface="Futura Hv"/>
                <a:cs typeface="Futura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p_white.wm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343900" y="2420938"/>
            <a:ext cx="4667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464" y="2260800"/>
            <a:ext cx="7772400" cy="64633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>
              <a:lnSpc>
                <a:spcPct val="106000"/>
              </a:lnSpc>
              <a:defRPr sz="4000">
                <a:solidFill>
                  <a:schemeClr val="bg1"/>
                </a:solidFill>
                <a:latin typeface="Futura Hv"/>
                <a:cs typeface="Futura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660169"/>
            <a:ext cx="8229600" cy="3770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270148"/>
            <a:ext cx="8229600" cy="39241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1200" y="1458000"/>
            <a:ext cx="8466436" cy="295236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349250" y="4697413"/>
            <a:ext cx="182563" cy="107950"/>
          </a:xfrm>
        </p:spPr>
        <p:txBody>
          <a:bodyPr rtlCol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2A4ADA-4AF5-432D-9772-0E6DE6F33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660169"/>
            <a:ext cx="4019316" cy="3770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270148"/>
            <a:ext cx="4013649" cy="77713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1200" y="1458000"/>
            <a:ext cx="4031345" cy="3020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37088" y="339725"/>
            <a:ext cx="4157662" cy="3943350"/>
          </a:xfrm>
          <a:prstGeom prst="rect">
            <a:avLst/>
          </a:prstGeom>
          <a:effectLst/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250" y="4697413"/>
            <a:ext cx="182563" cy="107950"/>
          </a:xfrm>
        </p:spPr>
        <p:txBody>
          <a:bodyPr rtlCol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B9F536-4828-48AF-AB9E-C6084BF81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0" y="660169"/>
            <a:ext cx="4019316" cy="3770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270148"/>
            <a:ext cx="4013649" cy="777136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97186" y="1458000"/>
            <a:ext cx="5537932" cy="298102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  <a:latin typeface="Futura Hv"/>
                <a:cs typeface="Futura Hv"/>
              </a:defRPr>
            </a:lvl1pPr>
            <a:lvl2pPr marL="0" indent="0">
              <a:buNone/>
              <a:defRPr/>
            </a:lvl2pPr>
            <a:lvl3pPr marL="165600" indent="-165600">
              <a:buFont typeface="Lucida Grande"/>
              <a:buChar char="•"/>
              <a:defRPr sz="1800"/>
            </a:lvl3pPr>
            <a:lvl4pPr marL="298800" indent="-126000">
              <a:buSzPct val="100000"/>
              <a:buFont typeface="Lucida Grande"/>
              <a:buChar char="–"/>
              <a:defRPr/>
            </a:lvl4pPr>
            <a:lvl5pPr marL="410400" indent="-122400">
              <a:buSzPct val="80000"/>
              <a:buFont typeface="Courier New"/>
              <a:buChar char="o"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30200" y="1458000"/>
            <a:ext cx="2542125" cy="298102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  <a:latin typeface="Futura Hv"/>
                <a:cs typeface="Futura Hv"/>
              </a:defRPr>
            </a:lvl1pPr>
            <a:lvl2pPr marL="0" indent="0">
              <a:buNone/>
              <a:defRPr>
                <a:latin typeface="Futura Hv"/>
                <a:cs typeface="Futura Hv"/>
              </a:defRPr>
            </a:lvl2pPr>
            <a:lvl3pPr marL="165600" indent="-165600">
              <a:buFont typeface="Lucida Grande"/>
              <a:buChar char="•"/>
              <a:defRPr sz="1800"/>
            </a:lvl3pPr>
            <a:lvl4pPr marL="298800" indent="-126000">
              <a:buSzPct val="100000"/>
              <a:buFont typeface="Lucida Grande"/>
              <a:buChar char="–"/>
              <a:defRPr/>
            </a:lvl4pPr>
            <a:lvl5pPr marL="410400" indent="-122400">
              <a:buSzPct val="80000"/>
              <a:buFont typeface="Courier New"/>
              <a:buChar char="o"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49250" y="4697413"/>
            <a:ext cx="182563" cy="107950"/>
          </a:xfrm>
        </p:spPr>
        <p:txBody>
          <a:bodyPr rtlCol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A3A7B4B-1239-4869-ADD8-0725B5947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0" y="270148"/>
            <a:ext cx="8229600" cy="39241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9250" y="4697413"/>
            <a:ext cx="182563" cy="107950"/>
          </a:xfrm>
        </p:spPr>
        <p:txBody>
          <a:bodyPr rtlCol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271703-F544-4D9D-A041-B3E52BEA0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7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9250" y="4679950"/>
            <a:ext cx="3271838" cy="2524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lang="en-US" sz="700">
                <a:solidFill>
                  <a:srgbClr val="C2C2C2"/>
                </a:solidFill>
                <a:latin typeface="Futura Bk"/>
              </a:defRPr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GB" sz="4000" kern="1200" dirty="0">
          <a:solidFill>
            <a:schemeClr val="bg1"/>
          </a:solidFill>
          <a:latin typeface="Futura Hv"/>
          <a:ea typeface="Futura"/>
          <a:cs typeface="Futur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utura Hv"/>
          <a:ea typeface="Futura"/>
          <a:cs typeface="Futura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utura Hv"/>
          <a:ea typeface="Futura"/>
          <a:cs typeface="Futura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utura Hv"/>
          <a:ea typeface="Futura"/>
          <a:cs typeface="Futura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utura Hv"/>
          <a:ea typeface="Futura"/>
          <a:cs typeface="Futura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utura Hv"/>
          <a:ea typeface="Futura"/>
          <a:cs typeface="Futura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utura Hv"/>
          <a:ea typeface="Futura"/>
          <a:cs typeface="Futura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utura Hv"/>
          <a:ea typeface="Futura"/>
          <a:cs typeface="Futura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Futura Hv"/>
          <a:ea typeface="Futura"/>
          <a:cs typeface="Futura"/>
        </a:defRPr>
      </a:lvl9pPr>
    </p:titleStyle>
    <p:bodyStyle>
      <a:lvl1pPr marL="177800" indent="-177800" algn="l" defTabSz="457200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100000"/>
        <a:buFont typeface="Lucida Grande"/>
        <a:buChar char="•"/>
        <a:defRPr sz="3200" kern="1200">
          <a:solidFill>
            <a:srgbClr val="FFFFFF"/>
          </a:solidFill>
          <a:latin typeface="Futura Bk"/>
          <a:ea typeface="+mn-ea"/>
          <a:cs typeface="+mn-cs"/>
        </a:defRPr>
      </a:lvl1pPr>
      <a:lvl2pPr marL="357188" indent="-179388" algn="l" defTabSz="457200" rtl="0" eaLnBrk="0" fontAlgn="base" hangingPunct="0">
        <a:lnSpc>
          <a:spcPts val="2500"/>
        </a:lnSpc>
        <a:spcBef>
          <a:spcPct val="0"/>
        </a:spcBef>
        <a:spcAft>
          <a:spcPct val="0"/>
        </a:spcAft>
        <a:buSzPct val="120000"/>
        <a:buFont typeface="Arial" charset="0"/>
        <a:buChar char="–"/>
        <a:defRPr sz="1400" kern="1200">
          <a:solidFill>
            <a:srgbClr val="FFFFFF"/>
          </a:solidFill>
          <a:latin typeface="Futura Bk"/>
          <a:ea typeface="+mn-ea"/>
          <a:cs typeface="+mn-cs"/>
        </a:defRPr>
      </a:lvl2pPr>
      <a:lvl3pPr marL="635000" indent="-192088" algn="l" defTabSz="457200" rtl="0" eaLnBrk="0" fontAlgn="base" hangingPunct="0">
        <a:lnSpc>
          <a:spcPts val="25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rgbClr val="FFFFFF"/>
          </a:solidFill>
          <a:latin typeface="Futura Bk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ts val="2500"/>
        </a:lnSpc>
        <a:spcBef>
          <a:spcPct val="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FFFFFF"/>
          </a:solidFill>
          <a:latin typeface="Futura Bk"/>
          <a:ea typeface="+mn-ea"/>
          <a:cs typeface="+mn-cs"/>
        </a:defRPr>
      </a:lvl4pPr>
      <a:lvl5pPr marL="628650" indent="-185738" algn="l" defTabSz="457200" rtl="0" eaLnBrk="0" fontAlgn="base" hangingPunct="0">
        <a:lnSpc>
          <a:spcPts val="2500"/>
        </a:lnSpc>
        <a:spcBef>
          <a:spcPct val="0"/>
        </a:spcBef>
        <a:spcAft>
          <a:spcPct val="0"/>
        </a:spcAft>
        <a:buFont typeface="Arial" charset="0"/>
        <a:buChar char="»"/>
        <a:defRPr sz="2000" kern="1200">
          <a:solidFill>
            <a:srgbClr val="FFFFFF"/>
          </a:solidFill>
          <a:latin typeface="Futura B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331788" y="269875"/>
            <a:ext cx="822960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71" name="Picture 10" descr="hp_black.wm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8200" y="4545013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Placeholder 6"/>
          <p:cNvSpPr>
            <a:spLocks noGrp="1"/>
          </p:cNvSpPr>
          <p:nvPr>
            <p:ph type="body" idx="1"/>
          </p:nvPr>
        </p:nvSpPr>
        <p:spPr bwMode="auto">
          <a:xfrm>
            <a:off x="330200" y="1458913"/>
            <a:ext cx="8042275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36575" y="4679950"/>
            <a:ext cx="3363913" cy="254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 fontAlgn="auto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 lang="en-US" sz="700">
                <a:solidFill>
                  <a:srgbClr val="C2C2C2"/>
                </a:solidFill>
                <a:latin typeface="Futura Bk"/>
              </a:defRPr>
            </a:lvl1pPr>
          </a:lstStyle>
          <a:p>
            <a:pPr>
              <a:defRPr/>
            </a:pPr>
            <a:r>
              <a:t>© Copyright 2010 Hewlett-Packard Development Company, L.P.  The information contained herein is subject to change without notice. Confidentiality label goes here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9250" y="4679950"/>
            <a:ext cx="182563" cy="125413"/>
          </a:xfrm>
          <a:prstGeom prst="rect">
            <a:avLst/>
          </a:prstGeom>
          <a:noFill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1000"/>
              </a:lnSpc>
              <a:defRPr sz="700">
                <a:solidFill>
                  <a:srgbClr val="C2C2C2"/>
                </a:solidFill>
                <a:latin typeface="Futura Bk"/>
              </a:defRPr>
            </a:lvl1pPr>
          </a:lstStyle>
          <a:p>
            <a:pPr>
              <a:defRPr/>
            </a:pPr>
            <a:fld id="{E010C3ED-238A-41FB-84FE-649153F3E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lang="en-GB" sz="2800" kern="1200" dirty="0">
          <a:solidFill>
            <a:schemeClr val="tx1"/>
          </a:solidFill>
          <a:latin typeface="Futura Hv"/>
          <a:ea typeface="Futura"/>
          <a:cs typeface="Futura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Hv"/>
          <a:ea typeface="Futura"/>
          <a:cs typeface="Futura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Hv"/>
          <a:ea typeface="Futura"/>
          <a:cs typeface="Futura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Hv"/>
          <a:ea typeface="Futura"/>
          <a:cs typeface="Futura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Hv"/>
          <a:ea typeface="Futura"/>
          <a:cs typeface="Futura"/>
        </a:defRPr>
      </a:lvl5pPr>
      <a:lvl6pPr marL="457200" algn="l" defTabSz="457200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Hv"/>
          <a:ea typeface="Futura"/>
          <a:cs typeface="Futura"/>
        </a:defRPr>
      </a:lvl6pPr>
      <a:lvl7pPr marL="914400" algn="l" defTabSz="457200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Hv"/>
          <a:ea typeface="Futura"/>
          <a:cs typeface="Futura"/>
        </a:defRPr>
      </a:lvl7pPr>
      <a:lvl8pPr marL="1371600" algn="l" defTabSz="457200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Hv"/>
          <a:ea typeface="Futura"/>
          <a:cs typeface="Futura"/>
        </a:defRPr>
      </a:lvl8pPr>
      <a:lvl9pPr marL="1828800" algn="l" defTabSz="457200" rtl="0" fontAlgn="base">
        <a:lnSpc>
          <a:spcPts val="3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utura Hv"/>
          <a:ea typeface="Futura"/>
          <a:cs typeface="Futura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SzPct val="100000"/>
        <a:buFont typeface="Arial" charset="0"/>
        <a:buChar char="•"/>
        <a:defRPr sz="3200" kern="1200">
          <a:solidFill>
            <a:schemeClr val="tx1"/>
          </a:solidFill>
          <a:latin typeface="Futura Bk"/>
          <a:ea typeface="+mn-ea"/>
          <a:cs typeface="+mn-cs"/>
        </a:defRPr>
      </a:lvl1pPr>
      <a:lvl2pPr marL="165100" indent="-165100" algn="l" defTabSz="430213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SzPct val="100000"/>
        <a:buFont typeface="Lucida Grande"/>
        <a:buChar char="•"/>
        <a:defRPr sz="2800" kern="1200">
          <a:solidFill>
            <a:schemeClr val="tx1"/>
          </a:solidFill>
          <a:latin typeface="Futura Bk"/>
          <a:ea typeface="+mn-ea"/>
          <a:cs typeface="+mn-cs"/>
        </a:defRPr>
      </a:lvl2pPr>
      <a:lvl3pPr marL="300038" indent="-125413" algn="l" defTabSz="457200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Font typeface="Lucida Grande"/>
        <a:buChar char="–"/>
        <a:defRPr sz="1400" kern="1200">
          <a:solidFill>
            <a:schemeClr val="tx1"/>
          </a:solidFill>
          <a:latin typeface="Futura Bk"/>
          <a:ea typeface="+mn-ea"/>
          <a:cs typeface="+mn-cs"/>
        </a:defRPr>
      </a:lvl3pPr>
      <a:lvl4pPr marL="409575" indent="-123825" algn="l" defTabSz="457200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SzPct val="80000"/>
        <a:buFont typeface="Courier New" pitchFamily="49" charset="0"/>
        <a:buChar char="o"/>
        <a:defRPr lang="en-US" sz="1400" kern="1200" dirty="0">
          <a:solidFill>
            <a:schemeClr val="tx1"/>
          </a:solidFill>
          <a:latin typeface="Futura Bk"/>
          <a:ea typeface="+mn-ea"/>
          <a:cs typeface="+mn-cs"/>
        </a:defRPr>
      </a:lvl4pPr>
      <a:lvl5pPr marL="409575" indent="1419225" algn="l" defTabSz="457200" rtl="0" eaLnBrk="0" fontAlgn="base" hangingPunct="0">
        <a:lnSpc>
          <a:spcPct val="120000"/>
        </a:lnSpc>
        <a:spcBef>
          <a:spcPct val="0"/>
        </a:spcBef>
        <a:spcAft>
          <a:spcPts val="138"/>
        </a:spcAft>
        <a:buFont typeface="Arial" charset="0"/>
        <a:buChar char="»"/>
        <a:defRPr sz="1400" kern="1200">
          <a:solidFill>
            <a:schemeClr val="tx1"/>
          </a:solidFill>
          <a:latin typeface="Futura Bk"/>
          <a:ea typeface="+mn-ea"/>
          <a:cs typeface="+mn-cs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8"/>
          <p:cNvSpPr>
            <a:spLocks noGrp="1"/>
          </p:cNvSpPr>
          <p:nvPr>
            <p:ph type="subTitle" idx="1"/>
          </p:nvPr>
        </p:nvSpPr>
        <p:spPr bwMode="auto">
          <a:xfrm>
            <a:off x="373063" y="3200400"/>
            <a:ext cx="4071937" cy="692497"/>
          </a:xfrm>
          <a:noFill/>
          <a:ln>
            <a:miter lim="800000"/>
            <a:headEnd/>
            <a:tailEnd/>
          </a:ln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  <a:p>
            <a:pPr eaLnBrk="1" hangingPunct="1">
              <a:spcBef>
                <a:spcPct val="0"/>
              </a:spcBef>
            </a:pPr>
            <a:endParaRPr lang="de-DE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Title 1"/>
          <p:cNvSpPr>
            <a:spLocks noGrp="1"/>
          </p:cNvSpPr>
          <p:nvPr>
            <p:ph type="ctrTitle"/>
          </p:nvPr>
        </p:nvSpPr>
        <p:spPr bwMode="auto">
          <a:xfrm>
            <a:off x="373063" y="2243342"/>
            <a:ext cx="7772400" cy="615746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dirty="0" smtClean="0"/>
              <a:t>ITA Product Evoluation</a:t>
            </a:r>
          </a:p>
        </p:txBody>
      </p:sp>
      <p:sp>
        <p:nvSpPr>
          <p:cNvPr id="17412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/>
          <p:cNvSpPr>
            <a:spLocks noGrp="1"/>
          </p:cNvSpPr>
          <p:nvPr>
            <p:ph type="ctrTitle"/>
          </p:nvPr>
        </p:nvSpPr>
        <p:spPr bwMode="auto">
          <a:xfrm>
            <a:off x="373063" y="2260600"/>
            <a:ext cx="7772400" cy="646113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Thank you</a:t>
            </a:r>
          </a:p>
        </p:txBody>
      </p:sp>
      <p:sp>
        <p:nvSpPr>
          <p:cNvPr id="46082" name="Footer Placeholder 5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© Copyright 2010 Hewlett-Packard Development Company, L.P.  The information contained herein is subject to change without notice. Confidentiality label goes here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 idx="4294967295"/>
          </p:nvPr>
        </p:nvSpPr>
        <p:spPr>
          <a:xfrm>
            <a:off x="331788" y="269875"/>
            <a:ext cx="8229600" cy="381000"/>
          </a:xfrm>
        </p:spPr>
        <p:txBody>
          <a:bodyPr/>
          <a:lstStyle/>
          <a:p>
            <a:pPr eaLnBrk="1" hangingPunct="1"/>
            <a:r>
              <a:rPr smtClean="0"/>
              <a:t>Background</a:t>
            </a:r>
          </a:p>
        </p:txBody>
      </p:sp>
      <p:sp>
        <p:nvSpPr>
          <p:cNvPr id="23554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31788" y="979488"/>
            <a:ext cx="8042275" cy="349885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GB" sz="1800" u="sng" dirty="0" smtClean="0"/>
              <a:t>World Trade Organization</a:t>
            </a:r>
            <a:r>
              <a:rPr lang="en-GB" sz="1800" dirty="0" smtClean="0"/>
              <a:t>:  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endParaRPr lang="en-GB" sz="1800" dirty="0" smtClean="0"/>
          </a:p>
          <a:p>
            <a:pPr marL="0" indent="0" eaLnBrk="1" hangingPunct="1">
              <a:lnSpc>
                <a:spcPct val="100000"/>
              </a:lnSpc>
              <a:buFontTx/>
              <a:buNone/>
            </a:pPr>
            <a:r>
              <a:rPr lang="en-GB" sz="1800" dirty="0" smtClean="0"/>
              <a:t>- </a:t>
            </a:r>
            <a:r>
              <a:rPr lang="en-GB" sz="1600" dirty="0" smtClean="0"/>
              <a:t>The government forum  managing and </a:t>
            </a:r>
            <a:r>
              <a:rPr lang="en-GB" sz="1600" dirty="0" smtClean="0"/>
              <a:t>liberalizing </a:t>
            </a:r>
            <a:r>
              <a:rPr lang="en-US" sz="1600" dirty="0" smtClean="0"/>
              <a:t>international </a:t>
            </a:r>
            <a:r>
              <a:rPr lang="en-US" sz="1600" dirty="0" smtClean="0"/>
              <a:t>trade.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endParaRPr lang="en-US" sz="1600" dirty="0" smtClean="0"/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en-US" sz="1600" dirty="0" smtClean="0"/>
              <a:t>- One role of the WTO has been to negotiate worldwide tariff concessions.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endParaRPr lang="en-US" sz="1800" dirty="0" smtClean="0"/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en-US" sz="1800" u="sng" dirty="0" smtClean="0"/>
              <a:t>WTO Information Technology Agreement (1996)</a:t>
            </a:r>
            <a:r>
              <a:rPr lang="en-US" sz="1800" dirty="0" smtClean="0"/>
              <a:t>:  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endParaRPr lang="en-US" sz="1800" dirty="0" smtClean="0"/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en-US" sz="1600" dirty="0" smtClean="0"/>
              <a:t>- Eliminates import duties on specified products and their parts.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endParaRPr lang="en-US" sz="1600" dirty="0" smtClean="0"/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r>
              <a:rPr lang="en-US" sz="1600" dirty="0" smtClean="0"/>
              <a:t>- The Agreement was implemented in 1996 and  about 75 countries are signatories, representing approximately 97 per cent of world trade in IT products</a:t>
            </a:r>
            <a:r>
              <a:rPr lang="en-US" sz="1800" dirty="0" smtClean="0"/>
              <a:t>.</a:t>
            </a:r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endParaRPr lang="en-US" sz="1400" dirty="0" smtClean="0"/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endParaRPr lang="en-US" sz="1400" dirty="0" smtClean="0"/>
          </a:p>
          <a:p>
            <a:pPr marL="0" indent="0">
              <a:lnSpc>
                <a:spcPct val="100000"/>
              </a:lnSpc>
              <a:buFont typeface="Arial" charset="0"/>
              <a:buNone/>
            </a:pPr>
            <a:endParaRPr lang="en-US" sz="1400" dirty="0" smtClean="0"/>
          </a:p>
        </p:txBody>
      </p:sp>
      <p:sp>
        <p:nvSpPr>
          <p:cNvPr id="23555" name="Footer Placeholder 9"/>
          <p:cNvSpPr txBox="1">
            <a:spLocks noGrp="1"/>
          </p:cNvSpPr>
          <p:nvPr/>
        </p:nvSpPr>
        <p:spPr bwMode="auto">
          <a:xfrm>
            <a:off x="536575" y="4679950"/>
            <a:ext cx="33639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en-US" sz="700">
                <a:solidFill>
                  <a:srgbClr val="C2C2C2"/>
                </a:solidFill>
                <a:latin typeface="Futura Bk"/>
              </a:rPr>
              <a:t>© Copyright 2010 Hewlett-Packard Development Company, L.P.  The information contained herein is subject to change without notice. Confidentiality label goes here  </a:t>
            </a:r>
          </a:p>
        </p:txBody>
      </p:sp>
      <p:sp>
        <p:nvSpPr>
          <p:cNvPr id="23556" name="Slide Number Placeholder 10"/>
          <p:cNvSpPr txBox="1">
            <a:spLocks noGrp="1"/>
          </p:cNvSpPr>
          <p:nvPr/>
        </p:nvSpPr>
        <p:spPr bwMode="auto">
          <a:xfrm>
            <a:off x="349250" y="4697413"/>
            <a:ext cx="1825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fld id="{ADC237A1-74DB-4582-84FE-00C3F871A13D}" type="slidenum">
              <a:rPr lang="en-US" sz="700">
                <a:solidFill>
                  <a:srgbClr val="C2C2C2"/>
                </a:solidFill>
                <a:latin typeface="Futura Bk"/>
              </a:rPr>
              <a:pPr/>
              <a:t>2</a:t>
            </a:fld>
            <a:endParaRPr lang="en-US" sz="700">
              <a:solidFill>
                <a:srgbClr val="C2C2C2"/>
              </a:solidFill>
              <a:latin typeface="Futura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 idx="4294967295"/>
          </p:nvPr>
        </p:nvSpPr>
        <p:spPr>
          <a:xfrm>
            <a:off x="331788" y="269875"/>
            <a:ext cx="8229600" cy="381000"/>
          </a:xfrm>
        </p:spPr>
        <p:txBody>
          <a:bodyPr/>
          <a:lstStyle/>
          <a:p>
            <a:pPr eaLnBrk="1" hangingPunct="1"/>
            <a:r>
              <a:rPr dirty="0" smtClean="0"/>
              <a:t>Principles of the ITA</a:t>
            </a:r>
          </a:p>
        </p:txBody>
      </p:sp>
      <p:sp>
        <p:nvSpPr>
          <p:cNvPr id="23554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31788" y="979488"/>
            <a:ext cx="8042275" cy="3498850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/>
              <a:t> 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/>
              <a:t>ITA Signatories agree to eliminate tariffs on specified products either immediately or in stages. 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Char char="•"/>
            </a:pPr>
            <a:endParaRPr lang="en-US" sz="18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/>
              <a:t> ITA tariff commitments are implemented on a Most Favored Nation basis, so all WTO members benefit even if they are not ITA signatories.  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Char char="•"/>
            </a:pPr>
            <a:endParaRPr lang="en-US" sz="1800" dirty="0" smtClean="0"/>
          </a:p>
          <a:p>
            <a:pPr marL="0" indent="0">
              <a:lnSpc>
                <a:spcPct val="100000"/>
              </a:lnSpc>
              <a:buFont typeface="Arial" pitchFamily="34" charset="0"/>
              <a:buChar char="•"/>
            </a:pPr>
            <a:endParaRPr lang="en-US" sz="1800" dirty="0" smtClean="0"/>
          </a:p>
          <a:p>
            <a:pPr marL="0" indent="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dirty="0" smtClean="0"/>
              <a:t>  The coverage of the ITA is primarily expressed using HS classification codes.  </a:t>
            </a:r>
          </a:p>
          <a:p>
            <a:pPr marL="0" indent="0">
              <a:lnSpc>
                <a:spcPct val="10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0" indent="0">
              <a:lnSpc>
                <a:spcPct val="100000"/>
              </a:lnSpc>
              <a:buFont typeface="Arial" pitchFamily="34" charset="0"/>
              <a:buChar char="•"/>
            </a:pPr>
            <a:endParaRPr lang="en-US" sz="1400" dirty="0" smtClean="0"/>
          </a:p>
        </p:txBody>
      </p:sp>
      <p:sp>
        <p:nvSpPr>
          <p:cNvPr id="23555" name="Footer Placeholder 9"/>
          <p:cNvSpPr txBox="1">
            <a:spLocks noGrp="1"/>
          </p:cNvSpPr>
          <p:nvPr/>
        </p:nvSpPr>
        <p:spPr bwMode="auto">
          <a:xfrm>
            <a:off x="536575" y="4679950"/>
            <a:ext cx="33639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en-US" sz="700">
                <a:solidFill>
                  <a:srgbClr val="C2C2C2"/>
                </a:solidFill>
                <a:latin typeface="Futura Bk"/>
              </a:rPr>
              <a:t>© Copyright 2010 Hewlett-Packard Development Company, L.P.  The information contained herein is subject to change without notice. Confidentiality label goes here  </a:t>
            </a:r>
          </a:p>
        </p:txBody>
      </p:sp>
      <p:sp>
        <p:nvSpPr>
          <p:cNvPr id="23556" name="Slide Number Placeholder 10"/>
          <p:cNvSpPr txBox="1">
            <a:spLocks noGrp="1"/>
          </p:cNvSpPr>
          <p:nvPr/>
        </p:nvSpPr>
        <p:spPr bwMode="auto">
          <a:xfrm>
            <a:off x="349250" y="4697413"/>
            <a:ext cx="1825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fld id="{ADC237A1-74DB-4582-84FE-00C3F871A13D}" type="slidenum">
              <a:rPr lang="en-US" sz="700">
                <a:solidFill>
                  <a:srgbClr val="C2C2C2"/>
                </a:solidFill>
                <a:latin typeface="Futura Bk"/>
              </a:rPr>
              <a:pPr/>
              <a:t>3</a:t>
            </a:fld>
            <a:endParaRPr lang="en-US" sz="700">
              <a:solidFill>
                <a:srgbClr val="C2C2C2"/>
              </a:solidFill>
              <a:latin typeface="Futura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 idx="4294967295"/>
          </p:nvPr>
        </p:nvSpPr>
        <p:spPr>
          <a:xfrm>
            <a:off x="331788" y="269875"/>
            <a:ext cx="8229600" cy="381000"/>
          </a:xfrm>
        </p:spPr>
        <p:txBody>
          <a:bodyPr/>
          <a:lstStyle/>
          <a:p>
            <a:pPr eaLnBrk="1" hangingPunct="1"/>
            <a:r>
              <a:rPr smtClean="0"/>
              <a:t>Product Evolution and Convergence</a:t>
            </a:r>
          </a:p>
        </p:txBody>
      </p:sp>
      <p:sp>
        <p:nvSpPr>
          <p:cNvPr id="25602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31788" y="1457325"/>
            <a:ext cx="8042275" cy="302101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800" dirty="0" smtClean="0"/>
              <a:t>Over time, ITA products have evolved and have incorporated new features and functions that make the HS classification uncertain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1800" dirty="0" smtClean="0"/>
          </a:p>
          <a:p>
            <a:pPr marL="0" indent="0" eaLnBrk="1" hangingPunct="1">
              <a:lnSpc>
                <a:spcPct val="110000"/>
              </a:lnSpc>
            </a:pPr>
            <a:r>
              <a:rPr lang="en-US" sz="1800" dirty="0" smtClean="0"/>
              <a:t> The product coverage of the ITA is driven by decisions taken on tariff classification by local Customs</a:t>
            </a:r>
          </a:p>
          <a:p>
            <a:pPr marL="0" indent="0" eaLnBrk="1" hangingPunct="1">
              <a:lnSpc>
                <a:spcPct val="110000"/>
              </a:lnSpc>
            </a:pPr>
            <a:endParaRPr lang="en-US" sz="1800" dirty="0" smtClean="0"/>
          </a:p>
          <a:p>
            <a:pPr marL="0" indent="0" eaLnBrk="1" hangingPunct="1">
              <a:lnSpc>
                <a:spcPct val="110000"/>
              </a:lnSpc>
            </a:pPr>
            <a:r>
              <a:rPr lang="en-US" sz="1800" dirty="0" smtClean="0"/>
              <a:t> With increasing frequency ITA products are not consistently classified by Customs classifiers</a:t>
            </a:r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1600" dirty="0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1600" dirty="0" smtClean="0"/>
          </a:p>
          <a:p>
            <a:pPr marL="0" indent="0" eaLnBrk="1" hangingPunct="1">
              <a:lnSpc>
                <a:spcPct val="110000"/>
              </a:lnSpc>
              <a:buFontTx/>
              <a:buNone/>
            </a:pPr>
            <a:endParaRPr lang="en-US" sz="1600" dirty="0" smtClean="0"/>
          </a:p>
        </p:txBody>
      </p:sp>
      <p:sp>
        <p:nvSpPr>
          <p:cNvPr id="25603" name="Footer Placeholder 9"/>
          <p:cNvSpPr txBox="1">
            <a:spLocks noGrp="1"/>
          </p:cNvSpPr>
          <p:nvPr/>
        </p:nvSpPr>
        <p:spPr bwMode="auto">
          <a:xfrm>
            <a:off x="536575" y="4679950"/>
            <a:ext cx="33639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en-US" sz="700">
                <a:solidFill>
                  <a:srgbClr val="C2C2C2"/>
                </a:solidFill>
                <a:latin typeface="Futura Bk"/>
              </a:rPr>
              <a:t>© Copyright 2010 Hewlett-Packard Development Company, L.P.  The information contained herein is subject to change without notice. Confidentiality label goes here  </a:t>
            </a:r>
          </a:p>
        </p:txBody>
      </p:sp>
      <p:sp>
        <p:nvSpPr>
          <p:cNvPr id="25604" name="Slide Number Placeholder 10"/>
          <p:cNvSpPr txBox="1">
            <a:spLocks noGrp="1"/>
          </p:cNvSpPr>
          <p:nvPr/>
        </p:nvSpPr>
        <p:spPr bwMode="auto">
          <a:xfrm>
            <a:off x="349250" y="4697413"/>
            <a:ext cx="1825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fld id="{25767AF7-2519-4F51-AF94-7E0906528969}" type="slidenum">
              <a:rPr lang="en-US" sz="700">
                <a:solidFill>
                  <a:srgbClr val="C2C2C2"/>
                </a:solidFill>
                <a:latin typeface="Futura Bk"/>
              </a:rPr>
              <a:pPr/>
              <a:t>4</a:t>
            </a:fld>
            <a:endParaRPr lang="en-US" sz="700">
              <a:solidFill>
                <a:srgbClr val="C2C2C2"/>
              </a:solidFill>
              <a:latin typeface="Futura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6"/>
          <p:cNvSpPr>
            <a:spLocks noGrp="1"/>
          </p:cNvSpPr>
          <p:nvPr>
            <p:ph type="title"/>
          </p:nvPr>
        </p:nvSpPr>
        <p:spPr>
          <a:xfrm>
            <a:off x="331788" y="269875"/>
            <a:ext cx="4013200" cy="381000"/>
          </a:xfrm>
        </p:spPr>
        <p:txBody>
          <a:bodyPr/>
          <a:lstStyle/>
          <a:p>
            <a:pPr eaLnBrk="1" hangingPunct="1"/>
            <a:r>
              <a:rPr lang="en-US" smtClean="0"/>
              <a:t>Laser All-in-One Printer</a:t>
            </a:r>
          </a:p>
        </p:txBody>
      </p:sp>
      <p:sp>
        <p:nvSpPr>
          <p:cNvPr id="2765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31788" y="1457325"/>
            <a:ext cx="4030662" cy="302101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1800" dirty="0" smtClean="0"/>
              <a:t>Under the pre-2007 version of the HS, there was no tariff code for all-in-one printers. 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1800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en-US" sz="1800" dirty="0" smtClean="0"/>
              <a:t>The ITA covered  the tariff codes for office computer printers, scanners, fax machines and inkjet copiers.  However, it did not cover laser based copiers.  </a:t>
            </a:r>
          </a:p>
          <a:p>
            <a:pPr marL="0" indent="0">
              <a:lnSpc>
                <a:spcPct val="80000"/>
              </a:lnSpc>
            </a:pPr>
            <a:endParaRPr lang="en-US" sz="1800" dirty="0" smtClean="0"/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sz="1800" dirty="0" smtClean="0"/>
              <a:t>Some ITA signatories classified all-in-one 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n-US" sz="1800" dirty="0" smtClean="0"/>
              <a:t>printers within ITA codes,  others excluded these products from ITA. </a:t>
            </a:r>
          </a:p>
        </p:txBody>
      </p:sp>
      <p:sp>
        <p:nvSpPr>
          <p:cNvPr id="27651" name="Footer Placeholder 11"/>
          <p:cNvSpPr>
            <a:spLocks noGrp="1"/>
          </p:cNvSpPr>
          <p:nvPr>
            <p:ph type="ftr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smtClean="0"/>
              <a:t>© Copyright 2010 Hewlett-Packard Development Company, L.P.  The information contained herein is subject to change without notice. Confidentiality label goes here  </a:t>
            </a:r>
          </a:p>
        </p:txBody>
      </p:sp>
      <p:sp>
        <p:nvSpPr>
          <p:cNvPr id="27652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DC4E53-2ABF-400B-8930-AF969A4695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pic>
        <p:nvPicPr>
          <p:cNvPr id="27653" name="Picture 8" descr="bigger image of hewlett-packard LaserJet 3050 All-in-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828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 idx="4294967295"/>
          </p:nvPr>
        </p:nvSpPr>
        <p:spPr>
          <a:xfrm>
            <a:off x="331788" y="269875"/>
            <a:ext cx="8229600" cy="381000"/>
          </a:xfrm>
        </p:spPr>
        <p:txBody>
          <a:bodyPr/>
          <a:lstStyle/>
          <a:p>
            <a:pPr eaLnBrk="1" hangingPunct="1"/>
            <a:r>
              <a:rPr dirty="0" smtClean="0"/>
              <a:t>Laser All-in-One Printer (Cont.)</a:t>
            </a:r>
          </a:p>
        </p:txBody>
      </p:sp>
      <p:sp>
        <p:nvSpPr>
          <p:cNvPr id="3174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31788" y="1457325"/>
            <a:ext cx="8042275" cy="302101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Char char="•"/>
            </a:pPr>
            <a:r>
              <a:rPr lang="en-US" sz="1800" dirty="0" smtClean="0"/>
              <a:t> Due to the impact on  ITA coverage, the classification of laser all-in-one printers has been litigated in certain countries. 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sz="1800" dirty="0" smtClean="0"/>
              <a:t> The World Customs Organization developed a new code specifically for all-in-one products  as part of the 2007 version of the HS.  However, it was unable to resolve the proper classification of these products under the pre-2007 version of the tariff code.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sz="1800" dirty="0" smtClean="0"/>
              <a:t> Finally, the ITA treatment of laser all-in-ones was addressed in a WTO case brought by the US, Japan and China Taipei.  </a:t>
            </a:r>
          </a:p>
          <a:p>
            <a:pPr marL="0" indent="0" eaLnBrk="1" hangingPunct="1">
              <a:buFontTx/>
              <a:buChar char="-"/>
            </a:pPr>
            <a:endParaRPr lang="en-US" sz="1800" dirty="0" smtClean="0"/>
          </a:p>
          <a:p>
            <a:pPr marL="0" indent="0" eaLnBrk="1" hangingPunct="1">
              <a:buFontTx/>
              <a:buNone/>
            </a:pPr>
            <a:endParaRPr lang="en-US" sz="1800" dirty="0" smtClean="0"/>
          </a:p>
          <a:p>
            <a:pPr marL="0" indent="0"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31747" name="Footer Placeholder 9"/>
          <p:cNvSpPr txBox="1">
            <a:spLocks noGrp="1"/>
          </p:cNvSpPr>
          <p:nvPr/>
        </p:nvSpPr>
        <p:spPr bwMode="auto">
          <a:xfrm>
            <a:off x="536575" y="4679950"/>
            <a:ext cx="33639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en-US" sz="700">
                <a:solidFill>
                  <a:srgbClr val="C2C2C2"/>
                </a:solidFill>
                <a:latin typeface="Futura Bk"/>
              </a:rPr>
              <a:t>© Copyright 2010 Hewlett-Packard Development Company, L.P.  The information contained herein is subject to change without notice. Confidentiality label goes here  </a:t>
            </a:r>
          </a:p>
        </p:txBody>
      </p:sp>
      <p:sp>
        <p:nvSpPr>
          <p:cNvPr id="31748" name="Slide Number Placeholder 10"/>
          <p:cNvSpPr txBox="1">
            <a:spLocks noGrp="1"/>
          </p:cNvSpPr>
          <p:nvPr/>
        </p:nvSpPr>
        <p:spPr bwMode="auto">
          <a:xfrm>
            <a:off x="349250" y="4697413"/>
            <a:ext cx="1825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fld id="{E8BFB746-861E-4D97-9484-E0B78F91E9E4}" type="slidenum">
              <a:rPr lang="en-US" sz="700">
                <a:solidFill>
                  <a:srgbClr val="C2C2C2"/>
                </a:solidFill>
                <a:latin typeface="Futura Bk"/>
              </a:rPr>
              <a:pPr/>
              <a:t>6</a:t>
            </a:fld>
            <a:endParaRPr lang="en-US" sz="700">
              <a:solidFill>
                <a:srgbClr val="C2C2C2"/>
              </a:solidFill>
              <a:latin typeface="Futura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6"/>
          <p:cNvSpPr>
            <a:spLocks noGrp="1"/>
          </p:cNvSpPr>
          <p:nvPr>
            <p:ph type="title" idx="4294967295"/>
          </p:nvPr>
        </p:nvSpPr>
        <p:spPr>
          <a:xfrm>
            <a:off x="331788" y="269875"/>
            <a:ext cx="4013200" cy="381000"/>
          </a:xfrm>
        </p:spPr>
        <p:txBody>
          <a:bodyPr/>
          <a:lstStyle/>
          <a:p>
            <a:pPr eaLnBrk="1" hangingPunct="1"/>
            <a:r>
              <a:rPr lang="en-US" smtClean="0"/>
              <a:t>Flat Panel PC Monitors</a:t>
            </a:r>
          </a:p>
        </p:txBody>
      </p:sp>
      <p:sp>
        <p:nvSpPr>
          <p:cNvPr id="29698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331788" y="1457325"/>
            <a:ext cx="4030662" cy="302101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The ITA covers PC monitors (8528.51), but not televisions (8528.72) or other video monitors (8528.59).</a:t>
            </a:r>
          </a:p>
          <a:p>
            <a:pPr marL="0" indent="0">
              <a:lnSpc>
                <a:spcPct val="80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1800" dirty="0" smtClean="0"/>
              <a:t>New flat panel monitors produced by computer makers are sometimes classified as PC monitors by local Customs and sometimes as video monitors.  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1400" dirty="0" smtClean="0"/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en-US" sz="1400" dirty="0" smtClean="0"/>
          </a:p>
        </p:txBody>
      </p:sp>
      <p:sp>
        <p:nvSpPr>
          <p:cNvPr id="29699" name="Footer Placeholder 11"/>
          <p:cNvSpPr txBox="1">
            <a:spLocks noGrp="1"/>
          </p:cNvSpPr>
          <p:nvPr/>
        </p:nvSpPr>
        <p:spPr bwMode="auto">
          <a:xfrm>
            <a:off x="536575" y="4679950"/>
            <a:ext cx="33639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en-US" sz="700">
                <a:solidFill>
                  <a:srgbClr val="C2C2C2"/>
                </a:solidFill>
                <a:latin typeface="Futura Bk"/>
              </a:rPr>
              <a:t>© Copyright 2010 Hewlett-Packard Development Company, L.P.  The information contained herein is subject to change without notice. Confidentiality label goes here  </a:t>
            </a:r>
          </a:p>
        </p:txBody>
      </p:sp>
      <p:sp>
        <p:nvSpPr>
          <p:cNvPr id="29700" name="Slide Number Placeholder 12"/>
          <p:cNvSpPr txBox="1">
            <a:spLocks noGrp="1"/>
          </p:cNvSpPr>
          <p:nvPr/>
        </p:nvSpPr>
        <p:spPr bwMode="auto">
          <a:xfrm>
            <a:off x="349250" y="4697413"/>
            <a:ext cx="1825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fld id="{947E5FEA-5558-41D6-B222-77718CEF6D7F}" type="slidenum">
              <a:rPr lang="en-US" sz="700">
                <a:solidFill>
                  <a:srgbClr val="C2C2C2"/>
                </a:solidFill>
                <a:latin typeface="Futura Bk"/>
              </a:rPr>
              <a:pPr/>
              <a:t>7</a:t>
            </a:fld>
            <a:endParaRPr lang="en-US" sz="700">
              <a:solidFill>
                <a:srgbClr val="C2C2C2"/>
              </a:solidFill>
              <a:latin typeface="Futura Bk"/>
            </a:endParaRPr>
          </a:p>
        </p:txBody>
      </p:sp>
      <p:pic>
        <p:nvPicPr>
          <p:cNvPr id="29701" name="Picture 7" descr="bigger image of hewlett-packard vs19e 19-inch Flat-Panel LCD Moni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2413" y="1192213"/>
            <a:ext cx="27559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3"/>
          <p:cNvSpPr>
            <a:spLocks noGrp="1"/>
          </p:cNvSpPr>
          <p:nvPr>
            <p:ph type="title" idx="4294967295"/>
          </p:nvPr>
        </p:nvSpPr>
        <p:spPr>
          <a:xfrm>
            <a:off x="331788" y="269875"/>
            <a:ext cx="8229600" cy="381000"/>
          </a:xfrm>
        </p:spPr>
        <p:txBody>
          <a:bodyPr/>
          <a:lstStyle/>
          <a:p>
            <a:pPr eaLnBrk="1" hangingPunct="1"/>
            <a:r>
              <a:rPr dirty="0" smtClean="0"/>
              <a:t>Flat Panel PC Monitors (Cont.)</a:t>
            </a:r>
          </a:p>
        </p:txBody>
      </p:sp>
      <p:sp>
        <p:nvSpPr>
          <p:cNvPr id="3174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31788" y="1457325"/>
            <a:ext cx="8042275" cy="3021013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Char char="•"/>
            </a:pPr>
            <a:r>
              <a:rPr lang="en-US" sz="1800" dirty="0" smtClean="0"/>
              <a:t> Flat panel monitors are currently the subject of numerous disputes in ITA signatory countries.  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sz="1800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sz="1800" dirty="0" smtClean="0"/>
              <a:t> The WCO has not consistently classified flat panel monitors.  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sz="1800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sz="1800" dirty="0" smtClean="0"/>
              <a:t>- The ITA treatment of flat panel monitors was also addressed in the same dispute settlement case involving the US, Japan, China Taipei and the European Commission.  </a:t>
            </a:r>
          </a:p>
          <a:p>
            <a:pPr marL="0" indent="0" eaLnBrk="1" hangingPunct="1">
              <a:buFontTx/>
              <a:buChar char="-"/>
            </a:pPr>
            <a:endParaRPr lang="en-US" sz="1800" dirty="0" smtClean="0"/>
          </a:p>
          <a:p>
            <a:pPr marL="0" indent="0" eaLnBrk="1" hangingPunct="1">
              <a:buFontTx/>
              <a:buNone/>
            </a:pPr>
            <a:endParaRPr lang="en-US" sz="1800" dirty="0" smtClean="0"/>
          </a:p>
          <a:p>
            <a:pPr marL="0" indent="0"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31747" name="Footer Placeholder 9"/>
          <p:cNvSpPr txBox="1">
            <a:spLocks noGrp="1"/>
          </p:cNvSpPr>
          <p:nvPr/>
        </p:nvSpPr>
        <p:spPr bwMode="auto">
          <a:xfrm>
            <a:off x="536575" y="4679950"/>
            <a:ext cx="33639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en-US" sz="700">
                <a:solidFill>
                  <a:srgbClr val="C2C2C2"/>
                </a:solidFill>
                <a:latin typeface="Futura Bk"/>
              </a:rPr>
              <a:t>© Copyright 2010 Hewlett-Packard Development Company, L.P.  The information contained herein is subject to change without notice. Confidentiality label goes here  </a:t>
            </a:r>
          </a:p>
        </p:txBody>
      </p:sp>
      <p:sp>
        <p:nvSpPr>
          <p:cNvPr id="31748" name="Slide Number Placeholder 10"/>
          <p:cNvSpPr txBox="1">
            <a:spLocks noGrp="1"/>
          </p:cNvSpPr>
          <p:nvPr/>
        </p:nvSpPr>
        <p:spPr bwMode="auto">
          <a:xfrm>
            <a:off x="349250" y="4697413"/>
            <a:ext cx="1825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fld id="{E8BFB746-861E-4D97-9484-E0B78F91E9E4}" type="slidenum">
              <a:rPr lang="en-US" sz="700">
                <a:solidFill>
                  <a:srgbClr val="C2C2C2"/>
                </a:solidFill>
                <a:latin typeface="Futura Bk"/>
              </a:rPr>
              <a:pPr/>
              <a:t>8</a:t>
            </a:fld>
            <a:endParaRPr lang="en-US" sz="700">
              <a:solidFill>
                <a:srgbClr val="C2C2C2"/>
              </a:solidFill>
              <a:latin typeface="Futura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3"/>
          <p:cNvSpPr>
            <a:spLocks noGrp="1"/>
          </p:cNvSpPr>
          <p:nvPr>
            <p:ph type="title" idx="4294967295"/>
          </p:nvPr>
        </p:nvSpPr>
        <p:spPr>
          <a:xfrm>
            <a:off x="331788" y="269875"/>
            <a:ext cx="8229600" cy="381000"/>
          </a:xfrm>
        </p:spPr>
        <p:txBody>
          <a:bodyPr/>
          <a:lstStyle/>
          <a:p>
            <a:pPr eaLnBrk="1" hangingPunct="1"/>
            <a:r>
              <a:rPr dirty="0" smtClean="0"/>
              <a:t>Negotiation to Expand the Product Coverage of ITA</a:t>
            </a:r>
          </a:p>
        </p:txBody>
      </p:sp>
      <p:sp>
        <p:nvSpPr>
          <p:cNvPr id="3993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331788" y="1457325"/>
            <a:ext cx="8042275" cy="3021013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</a:pPr>
            <a:r>
              <a:rPr lang="en-US" sz="2000" dirty="0" smtClean="0"/>
              <a:t> </a:t>
            </a:r>
            <a:r>
              <a:rPr lang="en-US" sz="1800" dirty="0" smtClean="0"/>
              <a:t>ITA signatories are currently considering proposals from global industry to expand the coverage of the ITA.  The objective is agree on an ITA II by the end of 2013.  </a:t>
            </a:r>
          </a:p>
          <a:p>
            <a:pPr marL="0" indent="0" eaLnBrk="1" hangingPunct="1">
              <a:lnSpc>
                <a:spcPct val="110000"/>
              </a:lnSpc>
            </a:pPr>
            <a:endParaRPr lang="en-US" sz="1800" dirty="0" smtClean="0"/>
          </a:p>
          <a:p>
            <a:pPr marL="0" indent="0" eaLnBrk="1" hangingPunct="1">
              <a:lnSpc>
                <a:spcPct val="110000"/>
              </a:lnSpc>
            </a:pPr>
            <a:r>
              <a:rPr lang="en-US" sz="1800" dirty="0" smtClean="0"/>
              <a:t> While a WTO dispute panel has addressed the ITA treatment of flat panel displays and laser all-in-ones for certain countries, these issues are still contested in other ITA jurisdictions.  </a:t>
            </a:r>
          </a:p>
          <a:p>
            <a:pPr marL="0" indent="0" eaLnBrk="1" hangingPunct="1">
              <a:lnSpc>
                <a:spcPct val="110000"/>
              </a:lnSpc>
            </a:pPr>
            <a:endParaRPr lang="en-US" sz="1800" dirty="0" smtClean="0"/>
          </a:p>
          <a:p>
            <a:pPr marL="0" indent="0" eaLnBrk="1" hangingPunct="1">
              <a:lnSpc>
                <a:spcPct val="110000"/>
              </a:lnSpc>
            </a:pPr>
            <a:r>
              <a:rPr lang="en-US" sz="1800" dirty="0" smtClean="0"/>
              <a:t> The negotiation to expand the ITA is an opportunity to clarify and harmonize the coverage of the Agreement.</a:t>
            </a:r>
          </a:p>
        </p:txBody>
      </p:sp>
      <p:sp>
        <p:nvSpPr>
          <p:cNvPr id="39939" name="Footer Placeholder 9"/>
          <p:cNvSpPr txBox="1">
            <a:spLocks noGrp="1"/>
          </p:cNvSpPr>
          <p:nvPr/>
        </p:nvSpPr>
        <p:spPr bwMode="auto">
          <a:xfrm>
            <a:off x="536575" y="4679950"/>
            <a:ext cx="33639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ts val="1000"/>
              </a:lnSpc>
            </a:pPr>
            <a:r>
              <a:rPr lang="en-US" sz="700">
                <a:solidFill>
                  <a:srgbClr val="C2C2C2"/>
                </a:solidFill>
                <a:latin typeface="Futura Bk"/>
              </a:rPr>
              <a:t>© Copyright 2010 Hewlett-Packard Development Company, L.P.  The information contained herein is subject to change without notice. Confidentiality label goes here  </a:t>
            </a:r>
          </a:p>
        </p:txBody>
      </p:sp>
      <p:sp>
        <p:nvSpPr>
          <p:cNvPr id="39940" name="Slide Number Placeholder 10"/>
          <p:cNvSpPr txBox="1">
            <a:spLocks noGrp="1"/>
          </p:cNvSpPr>
          <p:nvPr/>
        </p:nvSpPr>
        <p:spPr bwMode="auto">
          <a:xfrm>
            <a:off x="349250" y="4697413"/>
            <a:ext cx="182563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fld id="{7B808149-63DA-44F8-A063-D6E36E694E7B}" type="slidenum">
              <a:rPr lang="en-US" sz="700">
                <a:solidFill>
                  <a:srgbClr val="C2C2C2"/>
                </a:solidFill>
                <a:latin typeface="Futura Bk"/>
              </a:rPr>
              <a:pPr/>
              <a:t>9</a:t>
            </a:fld>
            <a:endParaRPr lang="en-US" sz="700">
              <a:solidFill>
                <a:srgbClr val="C2C2C2"/>
              </a:solidFill>
              <a:latin typeface="Futura B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HP Colour Theme 2010">
      <a:dk1>
        <a:sysClr val="windowText" lastClr="000000"/>
      </a:dk1>
      <a:lt1>
        <a:sysClr val="window" lastClr="FFFFFF"/>
      </a:lt1>
      <a:dk2>
        <a:srgbClr val="858689"/>
      </a:dk2>
      <a:lt2>
        <a:srgbClr val="DDDEDD"/>
      </a:lt2>
      <a:accent1>
        <a:srgbClr val="007FC5"/>
      </a:accent1>
      <a:accent2>
        <a:srgbClr val="00A145"/>
      </a:accent2>
      <a:accent3>
        <a:srgbClr val="FFDD00"/>
      </a:accent3>
      <a:accent4>
        <a:srgbClr val="F39900"/>
      </a:accent4>
      <a:accent5>
        <a:srgbClr val="E31C19"/>
      </a:accent5>
      <a:accent6>
        <a:srgbClr val="56378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1_Office Theme">
  <a:themeElements>
    <a:clrScheme name="HP Colour Theme 2010">
      <a:dk1>
        <a:sysClr val="windowText" lastClr="000000"/>
      </a:dk1>
      <a:lt1>
        <a:sysClr val="window" lastClr="FFFFFF"/>
      </a:lt1>
      <a:dk2>
        <a:srgbClr val="858689"/>
      </a:dk2>
      <a:lt2>
        <a:srgbClr val="DDDEDD"/>
      </a:lt2>
      <a:accent1>
        <a:srgbClr val="007FC5"/>
      </a:accent1>
      <a:accent2>
        <a:srgbClr val="00A145"/>
      </a:accent2>
      <a:accent3>
        <a:srgbClr val="FFDD00"/>
      </a:accent3>
      <a:accent4>
        <a:srgbClr val="F39900"/>
      </a:accent4>
      <a:accent5>
        <a:srgbClr val="E31C19"/>
      </a:accent5>
      <a:accent6>
        <a:srgbClr val="56378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7034</TotalTime>
  <Words>923</Words>
  <Application>Microsoft Office PowerPoint</Application>
  <PresentationFormat>On-screen Show (16:9)</PresentationFormat>
  <Paragraphs>83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Blank</vt:lpstr>
      <vt:lpstr>11_Office Theme</vt:lpstr>
      <vt:lpstr>ITA Product Evoluation</vt:lpstr>
      <vt:lpstr>Background</vt:lpstr>
      <vt:lpstr>Principles of the ITA</vt:lpstr>
      <vt:lpstr>Product Evolution and Convergence</vt:lpstr>
      <vt:lpstr>Laser All-in-One Printer</vt:lpstr>
      <vt:lpstr>Laser All-in-One Printer (Cont.)</vt:lpstr>
      <vt:lpstr>Flat Panel PC Monitors</vt:lpstr>
      <vt:lpstr>Flat Panel PC Monitors (Cont.)</vt:lpstr>
      <vt:lpstr>Negotiation to Expand the Product Coverage of ITA</vt:lpstr>
      <vt:lpstr>Thank you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Hilda Lorenia Soto</dc:creator>
  <cp:lastModifiedBy>Scott McKenzie</cp:lastModifiedBy>
  <cp:revision>186</cp:revision>
  <dcterms:created xsi:type="dcterms:W3CDTF">2011-04-01T17:31:55Z</dcterms:created>
  <dcterms:modified xsi:type="dcterms:W3CDTF">2013-06-17T07:45:46Z</dcterms:modified>
</cp:coreProperties>
</file>