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523" r:id="rId2"/>
    <p:sldId id="549" r:id="rId3"/>
    <p:sldId id="594" r:id="rId4"/>
    <p:sldId id="603" r:id="rId5"/>
    <p:sldId id="608" r:id="rId6"/>
    <p:sldId id="609" r:id="rId7"/>
    <p:sldId id="595" r:id="rId8"/>
    <p:sldId id="596" r:id="rId9"/>
    <p:sldId id="599" r:id="rId10"/>
    <p:sldId id="597" r:id="rId11"/>
    <p:sldId id="602" r:id="rId12"/>
    <p:sldId id="598" r:id="rId13"/>
    <p:sldId id="600" r:id="rId14"/>
    <p:sldId id="601" r:id="rId15"/>
    <p:sldId id="587" r:id="rId16"/>
    <p:sldId id="588" r:id="rId17"/>
    <p:sldId id="605" r:id="rId18"/>
    <p:sldId id="606" r:id="rId19"/>
    <p:sldId id="607" r:id="rId20"/>
    <p:sldId id="592" r:id="rId21"/>
    <p:sldId id="56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5560" autoAdjust="0"/>
  </p:normalViewPr>
  <p:slideViewPr>
    <p:cSldViewPr>
      <p:cViewPr>
        <p:scale>
          <a:sx n="70" d="100"/>
          <a:sy n="70" d="100"/>
        </p:scale>
        <p:origin x="-138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D033A6-57F5-4D1A-B74B-61C4A21CFB6F}" type="datetimeFigureOut">
              <a:rPr lang="en-US" smtClean="0"/>
              <a:pPr/>
              <a:t>6/17/2013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A7DB5-C820-4360-82DA-A0172FD4AF41}" type="slidenum">
              <a:rPr lang="en-US" smtClean="0"/>
              <a:pPr/>
              <a:t>‹#›</a:t>
            </a:fld>
            <a:endParaRPr lang="en-US"/>
          </a:p>
        </p:txBody>
      </p:sp>
    </p:spTree>
    <p:extLst>
      <p:ext uri="{BB962C8B-B14F-4D97-AF65-F5344CB8AC3E}">
        <p14:creationId xmlns:p14="http://schemas.microsoft.com/office/powerpoint/2010/main" val="62540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This chapter is prepared by Dr Amiruddin of MOSTI.  Essentially the paper describes how the ICT Roadmap 2012 has evolved from Technology Roadmap to ICT Roadmap 2008. The roadmap preparation also takes into account of ICT mega-trends. The ICT Roadmap has 6 Technology Focus Areas (TFA) namely e-services, ubiquitous connectivity, security &amp; platforms, wireless intelligence, big data analytics and cloud computing.</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02B384-F148-4E38-A7FE-BFE011BA0805}" type="slidenum">
              <a:rPr lang="en-US" smtClean="0"/>
              <a:pPr eaLnBrk="1" hangingPunct="1"/>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EE6512-F7CB-48B2-8473-E04C5A5A465E}" type="datetimeFigureOut">
              <a:rPr lang="en-US" smtClean="0"/>
              <a:pPr/>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7A59D-E895-482F-B086-E9D23E9B69A4}"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ctrTitle" hasCustomPrompt="1"/>
          </p:nvPr>
        </p:nvSpPr>
        <p:spPr>
          <a:xfrm>
            <a:off x="685800" y="3657600"/>
            <a:ext cx="7772400" cy="1470025"/>
          </a:xfrm>
        </p:spPr>
        <p:txBody>
          <a:bodyPr>
            <a:normAutofit/>
          </a:bodyPr>
          <a:lstStyle>
            <a:lvl1pPr>
              <a:defRPr sz="4000" b="1">
                <a:latin typeface="Arial Black"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410200"/>
            <a:ext cx="6400800" cy="685800"/>
          </a:xfrm>
        </p:spPr>
        <p:txBody>
          <a:bodyPr>
            <a:normAutofit/>
          </a:bodyPr>
          <a:lstStyle>
            <a:lvl1pPr marL="0" indent="0" algn="ctr">
              <a:buNone/>
              <a:defRPr sz="28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0093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E6512-F7CB-48B2-8473-E04C5A5A465E}" type="datetimeFigureOut">
              <a:rPr lang="en-US" smtClean="0"/>
              <a:pPr/>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7A59D-E895-482F-B086-E9D23E9B69A4}" type="slidenum">
              <a:rPr lang="en-US" smtClean="0"/>
              <a:pPr/>
              <a:t>‹#›</a:t>
            </a:fld>
            <a:endParaRPr lang="en-US"/>
          </a:p>
        </p:txBody>
      </p:sp>
    </p:spTree>
    <p:extLst>
      <p:ext uri="{BB962C8B-B14F-4D97-AF65-F5344CB8AC3E}">
        <p14:creationId xmlns:p14="http://schemas.microsoft.com/office/powerpoint/2010/main" val="116249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E6512-F7CB-48B2-8473-E04C5A5A465E}" type="datetimeFigureOut">
              <a:rPr lang="en-US" smtClean="0"/>
              <a:pPr/>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7A59D-E895-482F-B086-E9D23E9B69A4}" type="slidenum">
              <a:rPr lang="en-US" smtClean="0"/>
              <a:pPr/>
              <a:t>‹#›</a:t>
            </a:fld>
            <a:endParaRPr lang="en-US"/>
          </a:p>
        </p:txBody>
      </p:sp>
    </p:spTree>
    <p:extLst>
      <p:ext uri="{BB962C8B-B14F-4D97-AF65-F5344CB8AC3E}">
        <p14:creationId xmlns:p14="http://schemas.microsoft.com/office/powerpoint/2010/main" val="180627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EE6512-F7CB-48B2-8473-E04C5A5A465E}" type="datetimeFigureOut">
              <a:rPr lang="en-US" smtClean="0"/>
              <a:pPr/>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7A59D-E895-482F-B086-E9D23E9B69A4}"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412" y="1"/>
            <a:ext cx="9166412" cy="6857999"/>
          </a:xfrm>
          <a:prstGeom prst="rect">
            <a:avLst/>
          </a:prstGeom>
        </p:spPr>
      </p:pic>
      <p:sp>
        <p:nvSpPr>
          <p:cNvPr id="2" name="Title 1"/>
          <p:cNvSpPr>
            <a:spLocks noGrp="1"/>
          </p:cNvSpPr>
          <p:nvPr>
            <p:ph type="title" hasCustomPrompt="1"/>
          </p:nvPr>
        </p:nvSpPr>
        <p:spPr>
          <a:xfrm>
            <a:off x="304800" y="152400"/>
            <a:ext cx="6705600" cy="762000"/>
          </a:xfrm>
        </p:spPr>
        <p:txBody>
          <a:bodyPr>
            <a:no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a:defRPr sz="2400">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74177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E6512-F7CB-48B2-8473-E04C5A5A465E}" type="datetimeFigureOut">
              <a:rPr lang="en-US" smtClean="0"/>
              <a:pPr/>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7A59D-E895-482F-B086-E9D23E9B69A4}" type="slidenum">
              <a:rPr lang="en-US" smtClean="0"/>
              <a:pPr/>
              <a:t>‹#›</a:t>
            </a:fld>
            <a:endParaRPr lang="en-US"/>
          </a:p>
        </p:txBody>
      </p:sp>
    </p:spTree>
    <p:extLst>
      <p:ext uri="{BB962C8B-B14F-4D97-AF65-F5344CB8AC3E}">
        <p14:creationId xmlns:p14="http://schemas.microsoft.com/office/powerpoint/2010/main" val="248513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EE6512-F7CB-48B2-8473-E04C5A5A465E}" type="datetimeFigureOut">
              <a:rPr lang="en-US" smtClean="0"/>
              <a:pPr/>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7A59D-E895-482F-B086-E9D23E9B69A4}" type="slidenum">
              <a:rPr lang="en-US" smtClean="0"/>
              <a:pPr/>
              <a:t>‹#›</a:t>
            </a:fld>
            <a:endParaRPr lang="en-US"/>
          </a:p>
        </p:txBody>
      </p:sp>
    </p:spTree>
    <p:extLst>
      <p:ext uri="{BB962C8B-B14F-4D97-AF65-F5344CB8AC3E}">
        <p14:creationId xmlns:p14="http://schemas.microsoft.com/office/powerpoint/2010/main" val="323588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EE6512-F7CB-48B2-8473-E04C5A5A465E}" type="datetimeFigureOut">
              <a:rPr lang="en-US" smtClean="0"/>
              <a:pPr/>
              <a:t>6/17/2013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B7A59D-E895-482F-B086-E9D23E9B69A4}" type="slidenum">
              <a:rPr lang="en-US" smtClean="0"/>
              <a:pPr/>
              <a:t>‹#›</a:t>
            </a:fld>
            <a:endParaRPr lang="en-US"/>
          </a:p>
        </p:txBody>
      </p:sp>
    </p:spTree>
    <p:extLst>
      <p:ext uri="{BB962C8B-B14F-4D97-AF65-F5344CB8AC3E}">
        <p14:creationId xmlns:p14="http://schemas.microsoft.com/office/powerpoint/2010/main" val="402780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EE6512-F7CB-48B2-8473-E04C5A5A465E}" type="datetimeFigureOut">
              <a:rPr lang="en-US" smtClean="0"/>
              <a:pPr/>
              <a:t>6/17/2013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B7A59D-E895-482F-B086-E9D23E9B69A4}" type="slidenum">
              <a:rPr lang="en-US" smtClean="0"/>
              <a:pPr/>
              <a:t>‹#›</a:t>
            </a:fld>
            <a:endParaRPr lang="en-US"/>
          </a:p>
        </p:txBody>
      </p:sp>
    </p:spTree>
    <p:extLst>
      <p:ext uri="{BB962C8B-B14F-4D97-AF65-F5344CB8AC3E}">
        <p14:creationId xmlns:p14="http://schemas.microsoft.com/office/powerpoint/2010/main" val="276460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E6512-F7CB-48B2-8473-E04C5A5A465E}" type="datetimeFigureOut">
              <a:rPr lang="en-US" smtClean="0"/>
              <a:pPr/>
              <a:t>6/17/2013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B7A59D-E895-482F-B086-E9D23E9B69A4}" type="slidenum">
              <a:rPr lang="en-US" smtClean="0"/>
              <a:pPr/>
              <a:t>‹#›</a:t>
            </a:fld>
            <a:endParaRPr lang="en-US"/>
          </a:p>
        </p:txBody>
      </p:sp>
    </p:spTree>
    <p:extLst>
      <p:ext uri="{BB962C8B-B14F-4D97-AF65-F5344CB8AC3E}">
        <p14:creationId xmlns:p14="http://schemas.microsoft.com/office/powerpoint/2010/main" val="323789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E6512-F7CB-48B2-8473-E04C5A5A465E}" type="datetimeFigureOut">
              <a:rPr lang="en-US" smtClean="0"/>
              <a:pPr/>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7A59D-E895-482F-B086-E9D23E9B69A4}" type="slidenum">
              <a:rPr lang="en-US" smtClean="0"/>
              <a:pPr/>
              <a:t>‹#›</a:t>
            </a:fld>
            <a:endParaRPr lang="en-US"/>
          </a:p>
        </p:txBody>
      </p:sp>
    </p:spTree>
    <p:extLst>
      <p:ext uri="{BB962C8B-B14F-4D97-AF65-F5344CB8AC3E}">
        <p14:creationId xmlns:p14="http://schemas.microsoft.com/office/powerpoint/2010/main" val="2253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E6512-F7CB-48B2-8473-E04C5A5A465E}" type="datetimeFigureOut">
              <a:rPr lang="en-US" smtClean="0"/>
              <a:pPr/>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7A59D-E895-482F-B086-E9D23E9B69A4}" type="slidenum">
              <a:rPr lang="en-US" smtClean="0"/>
              <a:pPr/>
              <a:t>‹#›</a:t>
            </a:fld>
            <a:endParaRPr lang="en-US"/>
          </a:p>
        </p:txBody>
      </p:sp>
    </p:spTree>
    <p:extLst>
      <p:ext uri="{BB962C8B-B14F-4D97-AF65-F5344CB8AC3E}">
        <p14:creationId xmlns:p14="http://schemas.microsoft.com/office/powerpoint/2010/main" val="565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E6512-F7CB-48B2-8473-E04C5A5A465E}" type="datetimeFigureOut">
              <a:rPr lang="en-US" smtClean="0"/>
              <a:pPr/>
              <a:t>6/17/2013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7A59D-E895-482F-B086-E9D23E9B69A4}" type="slidenum">
              <a:rPr lang="en-US" smtClean="0"/>
              <a:pPr/>
              <a:t>‹#›</a:t>
            </a:fld>
            <a:endParaRPr lang="en-US"/>
          </a:p>
        </p:txBody>
      </p:sp>
    </p:spTree>
    <p:extLst>
      <p:ext uri="{BB962C8B-B14F-4D97-AF65-F5344CB8AC3E}">
        <p14:creationId xmlns:p14="http://schemas.microsoft.com/office/powerpoint/2010/main" val="167694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3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2.jpeg"/><Relationship Id="rId5" Type="http://schemas.openxmlformats.org/officeDocument/2006/relationships/tags" Target="../tags/tag5.xml"/><Relationship Id="rId10" Type="http://schemas.openxmlformats.org/officeDocument/2006/relationships/image" Target="../media/image31.jpeg"/><Relationship Id="rId4" Type="http://schemas.openxmlformats.org/officeDocument/2006/relationships/tags" Target="../tags/tag4.xml"/><Relationship Id="rId9" Type="http://schemas.openxmlformats.org/officeDocument/2006/relationships/image" Target="../media/image30.pn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pikom.org.my"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www.pikom.m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3429000"/>
            <a:ext cx="8534400" cy="2743200"/>
          </a:xfrm>
          <a:solidFill>
            <a:schemeClr val="bg1"/>
          </a:solidFill>
        </p:spPr>
        <p:txBody>
          <a:bodyPr>
            <a:normAutofit fontScale="90000"/>
          </a:bodyPr>
          <a:lstStyle/>
          <a:p>
            <a:pPr>
              <a:defRPr/>
            </a:pPr>
            <a:r>
              <a:rPr lang="en-GB" sz="3200" dirty="0" smtClean="0"/>
              <a:t>APEC Workshop on the Advancement of Trade in IT Products</a:t>
            </a:r>
            <a:r>
              <a:rPr lang="en-US" sz="2000" dirty="0" smtClean="0"/>
              <a:t/>
            </a:r>
            <a:br>
              <a:rPr lang="en-US" sz="2000" dirty="0" smtClean="0"/>
            </a:br>
            <a:r>
              <a:rPr lang="en-US" sz="1600" dirty="0" smtClean="0"/>
              <a:t>by </a:t>
            </a:r>
            <a:r>
              <a:rPr lang="en-US" sz="1800" dirty="0" smtClean="0"/>
              <a:t> </a:t>
            </a:r>
            <a:br>
              <a:rPr lang="en-US" sz="1800" dirty="0" smtClean="0"/>
            </a:br>
            <a:r>
              <a:rPr lang="en-US" sz="1800" dirty="0" smtClean="0"/>
              <a:t/>
            </a:r>
            <a:br>
              <a:rPr lang="en-US" sz="1800" dirty="0" smtClean="0"/>
            </a:br>
            <a:r>
              <a:rPr lang="en-US" sz="2400" dirty="0" err="1" smtClean="0"/>
              <a:t>Shaifubahrim</a:t>
            </a:r>
            <a:r>
              <a:rPr lang="en-US" sz="2400" dirty="0" smtClean="0"/>
              <a:t> </a:t>
            </a:r>
            <a:r>
              <a:rPr lang="en-US" sz="2400" dirty="0" err="1" smtClean="0"/>
              <a:t>Saleh</a:t>
            </a:r>
            <a:r>
              <a:rPr lang="en-US" sz="2400" dirty="0" smtClean="0"/>
              <a:t/>
            </a:r>
            <a:br>
              <a:rPr lang="en-US" sz="2400" dirty="0" smtClean="0"/>
            </a:br>
            <a:r>
              <a:rPr lang="en-US" sz="2400" dirty="0" smtClean="0"/>
              <a:t>CEO/President of PIKOM</a:t>
            </a:r>
            <a:br>
              <a:rPr lang="en-US" sz="2400" dirty="0" smtClean="0"/>
            </a:br>
            <a:r>
              <a:rPr lang="en-US" sz="1800" dirty="0" smtClean="0"/>
              <a:t/>
            </a:r>
            <a:br>
              <a:rPr lang="en-US" sz="1800" dirty="0" smtClean="0"/>
            </a:br>
            <a:r>
              <a:rPr lang="en-US" sz="1600" b="0" dirty="0" smtClean="0"/>
              <a:t>June, 2013</a:t>
            </a:r>
            <a:endParaRPr lang="en-GB" sz="1600" b="0" dirty="0" smtClean="0"/>
          </a:p>
        </p:txBody>
      </p:sp>
    </p:spTree>
    <p:extLst>
      <p:ext uri="{BB962C8B-B14F-4D97-AF65-F5344CB8AC3E}">
        <p14:creationId xmlns:p14="http://schemas.microsoft.com/office/powerpoint/2010/main" val="982689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95401"/>
            <a:ext cx="8663880"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0" y="152400"/>
            <a:ext cx="73152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en-US" dirty="0" smtClean="0">
                <a:solidFill>
                  <a:schemeClr val="bg1"/>
                </a:solidFill>
                <a:effectLst>
                  <a:outerShdw blurRad="38100" dist="38100" dir="2700000" algn="tl">
                    <a:srgbClr val="000000">
                      <a:alpha val="43137"/>
                    </a:srgbClr>
                  </a:outerShdw>
                </a:effectLst>
              </a:rPr>
              <a:t>Gartner Technology Hype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1754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920879"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837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8839200" cy="469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0" y="152400"/>
            <a:ext cx="73152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en-US" dirty="0" smtClean="0">
                <a:solidFill>
                  <a:schemeClr val="bg1"/>
                </a:solidFill>
                <a:effectLst>
                  <a:outerShdw blurRad="38100" dist="38100" dir="2700000" algn="tl">
                    <a:srgbClr val="000000">
                      <a:alpha val="43137"/>
                    </a:srgbClr>
                  </a:outerShdw>
                </a:effectLst>
              </a:rPr>
              <a:t>ICT Roadmap 2012: ICT Policy Direction</a:t>
            </a:r>
            <a:endParaRPr lang="en-US"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bwMode="auto">
          <a:xfrm>
            <a:off x="0" y="5988629"/>
            <a:ext cx="9144000" cy="9144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dirty="0" smtClean="0">
                <a:solidFill>
                  <a:schemeClr val="bg1"/>
                </a:solidFill>
                <a:latin typeface="Cambria" pitchFamily="18" charset="0"/>
              </a:rPr>
              <a:t>ICT Roadmap 2012 charts the emerging ICTS areas having great socio-economic potentials </a:t>
            </a:r>
            <a:endParaRPr lang="en-MY" sz="2000" b="1" dirty="0">
              <a:solidFill>
                <a:schemeClr val="bg1"/>
              </a:solidFill>
              <a:latin typeface="Cambria" pitchFamily="18" charset="0"/>
            </a:endParaRPr>
          </a:p>
        </p:txBody>
      </p:sp>
    </p:spTree>
    <p:extLst>
      <p:ext uri="{BB962C8B-B14F-4D97-AF65-F5344CB8AC3E}">
        <p14:creationId xmlns:p14="http://schemas.microsoft.com/office/powerpoint/2010/main" val="2006957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1"/>
            <a:ext cx="7315200"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228601" y="1219201"/>
            <a:ext cx="28193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400" b="1" dirty="0">
                <a:solidFill>
                  <a:srgbClr val="0070C0"/>
                </a:solidFill>
              </a:rPr>
              <a:t>Buy Some, Make Some and</a:t>
            </a:r>
          </a:p>
          <a:p>
            <a:pPr algn="ctr"/>
            <a:r>
              <a:rPr lang="en-GB" sz="2400" b="1" dirty="0">
                <a:solidFill>
                  <a:srgbClr val="0070C0"/>
                </a:solidFill>
              </a:rPr>
              <a:t>Produce More</a:t>
            </a:r>
            <a:endParaRPr lang="en-GB" sz="2400" dirty="0">
              <a:solidFill>
                <a:srgbClr val="0070C0"/>
              </a:solidFill>
            </a:endParaRPr>
          </a:p>
        </p:txBody>
      </p:sp>
      <p:sp>
        <p:nvSpPr>
          <p:cNvPr id="11" name="Rectangle 9"/>
          <p:cNvSpPr>
            <a:spLocks noChangeArrowheads="1"/>
          </p:cNvSpPr>
          <p:nvPr/>
        </p:nvSpPr>
        <p:spPr bwMode="auto">
          <a:xfrm>
            <a:off x="5638800" y="5223668"/>
            <a:ext cx="273637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400" b="1" dirty="0">
                <a:solidFill>
                  <a:srgbClr val="0070C0"/>
                </a:solidFill>
              </a:rPr>
              <a:t>Best Practices to Next Practices</a:t>
            </a:r>
            <a:endParaRPr lang="en-GB" sz="2400" dirty="0">
              <a:solidFill>
                <a:srgbClr val="0070C0"/>
              </a:solidFill>
            </a:endParaRPr>
          </a:p>
        </p:txBody>
      </p:sp>
      <p:sp>
        <p:nvSpPr>
          <p:cNvPr id="12" name="Title 1"/>
          <p:cNvSpPr txBox="1">
            <a:spLocks/>
          </p:cNvSpPr>
          <p:nvPr/>
        </p:nvSpPr>
        <p:spPr>
          <a:xfrm>
            <a:off x="-76200" y="152400"/>
            <a:ext cx="80010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en-US" dirty="0" smtClean="0">
                <a:solidFill>
                  <a:schemeClr val="bg1"/>
                </a:solidFill>
                <a:effectLst>
                  <a:outerShdw blurRad="38100" dist="38100" dir="2700000" algn="tl">
                    <a:srgbClr val="000000">
                      <a:alpha val="43137"/>
                    </a:srgbClr>
                  </a:outerShdw>
                </a:effectLst>
              </a:rPr>
              <a:t>MIMOS R&amp;D Thrusts: Endogenous Growth </a:t>
            </a:r>
            <a:endParaRPr lang="en-US" dirty="0">
              <a:solidFill>
                <a:schemeClr val="bg1"/>
              </a:solidFill>
              <a:effectLst>
                <a:outerShdw blurRad="38100" dist="38100" dir="2700000" algn="tl">
                  <a:srgbClr val="000000">
                    <a:alpha val="43137"/>
                  </a:srgbClr>
                </a:outerShdw>
              </a:effectLst>
            </a:endParaRPr>
          </a:p>
        </p:txBody>
      </p:sp>
      <p:sp>
        <p:nvSpPr>
          <p:cNvPr id="6" name="Title 1"/>
          <p:cNvSpPr txBox="1">
            <a:spLocks/>
          </p:cNvSpPr>
          <p:nvPr/>
        </p:nvSpPr>
        <p:spPr bwMode="auto">
          <a:xfrm>
            <a:off x="0" y="5988629"/>
            <a:ext cx="9144000" cy="9144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MY" sz="2000" b="1" dirty="0" smtClean="0">
                <a:solidFill>
                  <a:srgbClr val="FFFFFF"/>
                </a:solidFill>
                <a:latin typeface="Cambria" pitchFamily="18" charset="0"/>
              </a:rPr>
              <a:t>MIMOS R&amp;D provides long-term strategy  for brewing indigenous ICT products and services</a:t>
            </a:r>
            <a:endParaRPr lang="en-MY" sz="2000" b="1" dirty="0">
              <a:solidFill>
                <a:srgbClr val="FFFFFF"/>
              </a:solidFill>
              <a:latin typeface="Cambria" pitchFamily="18" charset="0"/>
            </a:endParaRPr>
          </a:p>
        </p:txBody>
      </p:sp>
    </p:spTree>
    <p:extLst>
      <p:ext uri="{BB962C8B-B14F-4D97-AF65-F5344CB8AC3E}">
        <p14:creationId xmlns:p14="http://schemas.microsoft.com/office/powerpoint/2010/main" val="605006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58" name="Picture 14" descr="http://ts4.mm.bing.net/images/thumbnail.aspx?q=1131412003111&amp;id=58b4d7425316f7edb8ed160a801b7e4d&amp;url=http%3a%2f%2fwww.ec.gc.ca%2feducation%2fC88A0E73-E5A9-418E-A302-6B9F2CC9360B%2fbigstockphoto_Keeping_The_Environment_Clean__37177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9943" y="5850703"/>
            <a:ext cx="1066800" cy="876090"/>
          </a:xfrm>
          <a:prstGeom prst="ellipse">
            <a:avLst/>
          </a:prstGeom>
          <a:ln>
            <a:noFill/>
          </a:ln>
          <a:effectLst>
            <a:softEdge rad="112500"/>
          </a:effectLst>
        </p:spPr>
      </p:pic>
      <p:sp>
        <p:nvSpPr>
          <p:cNvPr id="18" name="TextBox 49"/>
          <p:cNvSpPr txBox="1">
            <a:spLocks noChangeArrowheads="1"/>
          </p:cNvSpPr>
          <p:nvPr/>
        </p:nvSpPr>
        <p:spPr bwMode="auto">
          <a:xfrm rot="10800000" flipV="1">
            <a:off x="4191001" y="1435926"/>
            <a:ext cx="1600200" cy="892552"/>
          </a:xfrm>
          <a:prstGeom prst="rect">
            <a:avLst/>
          </a:prstGeom>
          <a:noFill/>
          <a:ln w="9525">
            <a:noFill/>
            <a:miter lim="800000"/>
            <a:headEnd/>
            <a:tailEnd/>
          </a:ln>
        </p:spPr>
        <p:txBody>
          <a:bodyPr wrap="square">
            <a:spAutoFit/>
          </a:bodyPr>
          <a:lstStyle/>
          <a:p>
            <a:pPr fontAlgn="base">
              <a:spcBef>
                <a:spcPct val="0"/>
              </a:spcBef>
              <a:spcAft>
                <a:spcPct val="0"/>
              </a:spcAft>
            </a:pPr>
            <a:r>
              <a:rPr lang="en-US" sz="1200" b="1" dirty="0" smtClean="0">
                <a:solidFill>
                  <a:srgbClr val="C00000"/>
                </a:solidFill>
                <a:latin typeface="Calibri" pitchFamily="34" charset="0"/>
                <a:cs typeface="Calibri" pitchFamily="34" charset="0"/>
              </a:rPr>
              <a:t>Economic</a:t>
            </a:r>
          </a:p>
          <a:p>
            <a:pPr fontAlgn="base">
              <a:spcBef>
                <a:spcPct val="0"/>
              </a:spcBef>
              <a:spcAft>
                <a:spcPct val="0"/>
              </a:spcAft>
            </a:pPr>
            <a:r>
              <a:rPr lang="en-US" sz="1000" dirty="0" smtClean="0">
                <a:solidFill>
                  <a:srgbClr val="000000"/>
                </a:solidFill>
                <a:latin typeface="Calibri" pitchFamily="34" charset="0"/>
                <a:cs typeface="Calibri" pitchFamily="34" charset="0"/>
              </a:rPr>
              <a:t>Increase GNI contribution, wealth generation, market </a:t>
            </a:r>
            <a:r>
              <a:rPr lang="en-US" sz="1000" dirty="0" err="1" smtClean="0">
                <a:solidFill>
                  <a:srgbClr val="000000"/>
                </a:solidFill>
                <a:latin typeface="Calibri" pitchFamily="34" charset="0"/>
                <a:cs typeface="Calibri" pitchFamily="34" charset="0"/>
              </a:rPr>
              <a:t>capitalisation</a:t>
            </a:r>
            <a:r>
              <a:rPr lang="en-US" sz="1000" dirty="0" smtClean="0">
                <a:solidFill>
                  <a:srgbClr val="000000"/>
                </a:solidFill>
                <a:latin typeface="Calibri" pitchFamily="34" charset="0"/>
                <a:cs typeface="Calibri" pitchFamily="34" charset="0"/>
              </a:rPr>
              <a:t>, productivity &amp; high value  jobs</a:t>
            </a:r>
          </a:p>
        </p:txBody>
      </p:sp>
      <p:sp>
        <p:nvSpPr>
          <p:cNvPr id="20" name="Rectangle 52"/>
          <p:cNvSpPr>
            <a:spLocks noChangeArrowheads="1"/>
          </p:cNvSpPr>
          <p:nvPr/>
        </p:nvSpPr>
        <p:spPr bwMode="auto">
          <a:xfrm>
            <a:off x="4191001" y="2539426"/>
            <a:ext cx="1524000" cy="584775"/>
          </a:xfrm>
          <a:prstGeom prst="rect">
            <a:avLst/>
          </a:prstGeom>
          <a:noFill/>
          <a:ln w="9525">
            <a:noFill/>
            <a:miter lim="800000"/>
            <a:headEnd/>
            <a:tailEnd/>
          </a:ln>
        </p:spPr>
        <p:txBody>
          <a:bodyPr>
            <a:spAutoFit/>
          </a:bodyPr>
          <a:lstStyle/>
          <a:p>
            <a:pPr fontAlgn="base">
              <a:spcBef>
                <a:spcPct val="0"/>
              </a:spcBef>
              <a:spcAft>
                <a:spcPct val="0"/>
              </a:spcAft>
            </a:pPr>
            <a:r>
              <a:rPr lang="en-US" sz="1200" b="1" dirty="0" smtClean="0">
                <a:solidFill>
                  <a:srgbClr val="C00000"/>
                </a:solidFill>
                <a:latin typeface="Calibri" pitchFamily="34" charset="0"/>
                <a:cs typeface="Calibri" pitchFamily="34" charset="0"/>
              </a:rPr>
              <a:t>Social</a:t>
            </a:r>
          </a:p>
          <a:p>
            <a:pPr fontAlgn="base">
              <a:spcBef>
                <a:spcPct val="0"/>
              </a:spcBef>
              <a:spcAft>
                <a:spcPct val="0"/>
              </a:spcAft>
            </a:pPr>
            <a:r>
              <a:rPr lang="en-US" sz="1000" dirty="0" smtClean="0">
                <a:solidFill>
                  <a:srgbClr val="000000"/>
                </a:solidFill>
                <a:latin typeface="Calibri" pitchFamily="34" charset="0"/>
                <a:cs typeface="Calibri" pitchFamily="34" charset="0"/>
              </a:rPr>
              <a:t>Infusion of technology to uplift quality of life</a:t>
            </a:r>
          </a:p>
        </p:txBody>
      </p:sp>
      <p:sp>
        <p:nvSpPr>
          <p:cNvPr id="21" name="Rectangle 54"/>
          <p:cNvSpPr>
            <a:spLocks noChangeArrowheads="1"/>
          </p:cNvSpPr>
          <p:nvPr/>
        </p:nvSpPr>
        <p:spPr bwMode="auto">
          <a:xfrm>
            <a:off x="4191000" y="3424051"/>
            <a:ext cx="1852550" cy="1046440"/>
          </a:xfrm>
          <a:prstGeom prst="rect">
            <a:avLst/>
          </a:prstGeom>
          <a:noFill/>
          <a:ln w="9525">
            <a:noFill/>
            <a:miter lim="800000"/>
            <a:headEnd/>
            <a:tailEnd/>
          </a:ln>
        </p:spPr>
        <p:txBody>
          <a:bodyPr wrap="square">
            <a:spAutoFit/>
          </a:bodyPr>
          <a:lstStyle/>
          <a:p>
            <a:pPr fontAlgn="base">
              <a:spcBef>
                <a:spcPct val="0"/>
              </a:spcBef>
              <a:spcAft>
                <a:spcPct val="0"/>
              </a:spcAft>
            </a:pPr>
            <a:r>
              <a:rPr lang="en-US" sz="1200" b="1" dirty="0" smtClean="0">
                <a:solidFill>
                  <a:srgbClr val="C00000"/>
                </a:solidFill>
                <a:latin typeface="Calibri" pitchFamily="34" charset="0"/>
                <a:cs typeface="Calibri" pitchFamily="34" charset="0"/>
              </a:rPr>
              <a:t>Governance</a:t>
            </a:r>
          </a:p>
          <a:p>
            <a:pPr fontAlgn="base">
              <a:spcBef>
                <a:spcPct val="0"/>
              </a:spcBef>
              <a:spcAft>
                <a:spcPct val="0"/>
              </a:spcAft>
            </a:pPr>
            <a:r>
              <a:rPr lang="en-US" sz="1000" dirty="0" smtClean="0">
                <a:solidFill>
                  <a:srgbClr val="000000"/>
                </a:solidFill>
                <a:latin typeface="Calibri" pitchFamily="34" charset="0"/>
                <a:cs typeface="Calibri" pitchFamily="34" charset="0"/>
              </a:rPr>
              <a:t>Enable governing entities a greater outreach to constituents, transparency &amp; </a:t>
            </a:r>
            <a:r>
              <a:rPr lang="en-US" sz="1000" dirty="0" err="1" smtClean="0">
                <a:solidFill>
                  <a:srgbClr val="000000"/>
                </a:solidFill>
                <a:latin typeface="Calibri" pitchFamily="34" charset="0"/>
                <a:cs typeface="Calibri" pitchFamily="34" charset="0"/>
              </a:rPr>
              <a:t>democratise</a:t>
            </a:r>
            <a:r>
              <a:rPr lang="en-US" sz="1000" dirty="0" smtClean="0">
                <a:solidFill>
                  <a:srgbClr val="000000"/>
                </a:solidFill>
                <a:latin typeface="Calibri" pitchFamily="34" charset="0"/>
                <a:cs typeface="Calibri" pitchFamily="34" charset="0"/>
              </a:rPr>
              <a:t> instruments of command &amp; control</a:t>
            </a:r>
          </a:p>
        </p:txBody>
      </p:sp>
      <p:sp>
        <p:nvSpPr>
          <p:cNvPr id="22" name="Rectangle 56"/>
          <p:cNvSpPr>
            <a:spLocks noChangeArrowheads="1"/>
          </p:cNvSpPr>
          <p:nvPr/>
        </p:nvSpPr>
        <p:spPr bwMode="auto">
          <a:xfrm>
            <a:off x="4191001" y="4588877"/>
            <a:ext cx="1676400" cy="584775"/>
          </a:xfrm>
          <a:prstGeom prst="rect">
            <a:avLst/>
          </a:prstGeom>
          <a:noFill/>
          <a:ln w="9525">
            <a:noFill/>
            <a:miter lim="800000"/>
            <a:headEnd/>
            <a:tailEnd/>
          </a:ln>
        </p:spPr>
        <p:txBody>
          <a:bodyPr>
            <a:spAutoFit/>
          </a:bodyPr>
          <a:lstStyle/>
          <a:p>
            <a:pPr fontAlgn="base">
              <a:spcBef>
                <a:spcPct val="0"/>
              </a:spcBef>
              <a:spcAft>
                <a:spcPct val="0"/>
              </a:spcAft>
            </a:pPr>
            <a:r>
              <a:rPr lang="en-US" sz="1200" b="1" dirty="0" smtClean="0">
                <a:solidFill>
                  <a:srgbClr val="C00000"/>
                </a:solidFill>
                <a:latin typeface="Calibri" pitchFamily="34" charset="0"/>
                <a:cs typeface="Calibri" pitchFamily="34" charset="0"/>
              </a:rPr>
              <a:t>Technological</a:t>
            </a:r>
          </a:p>
          <a:p>
            <a:pPr fontAlgn="base">
              <a:spcBef>
                <a:spcPct val="0"/>
              </a:spcBef>
              <a:spcAft>
                <a:spcPct val="0"/>
              </a:spcAft>
            </a:pPr>
            <a:r>
              <a:rPr lang="en-US" sz="1000" dirty="0" smtClean="0">
                <a:solidFill>
                  <a:srgbClr val="000000"/>
                </a:solidFill>
                <a:latin typeface="Calibri" pitchFamily="34" charset="0"/>
                <a:cs typeface="Calibri" pitchFamily="34" charset="0"/>
              </a:rPr>
              <a:t>Spur innovation across all sectors &amp; IP valuation</a:t>
            </a:r>
          </a:p>
        </p:txBody>
      </p:sp>
      <p:sp>
        <p:nvSpPr>
          <p:cNvPr id="24" name="Rectangle 58"/>
          <p:cNvSpPr>
            <a:spLocks noChangeArrowheads="1"/>
          </p:cNvSpPr>
          <p:nvPr/>
        </p:nvSpPr>
        <p:spPr bwMode="auto">
          <a:xfrm>
            <a:off x="4191001" y="5733928"/>
            <a:ext cx="1524000" cy="738664"/>
          </a:xfrm>
          <a:prstGeom prst="rect">
            <a:avLst/>
          </a:prstGeom>
          <a:noFill/>
          <a:ln w="9525">
            <a:noFill/>
            <a:miter lim="800000"/>
            <a:headEnd/>
            <a:tailEnd/>
          </a:ln>
        </p:spPr>
        <p:txBody>
          <a:bodyPr>
            <a:spAutoFit/>
          </a:bodyPr>
          <a:lstStyle/>
          <a:p>
            <a:pPr fontAlgn="base">
              <a:spcBef>
                <a:spcPct val="0"/>
              </a:spcBef>
              <a:spcAft>
                <a:spcPct val="0"/>
              </a:spcAft>
            </a:pPr>
            <a:r>
              <a:rPr lang="en-US" sz="1200" b="1" dirty="0" smtClean="0">
                <a:solidFill>
                  <a:srgbClr val="C00000"/>
                </a:solidFill>
                <a:latin typeface="Calibri" pitchFamily="34" charset="0"/>
                <a:cs typeface="Calibri" pitchFamily="34" charset="0"/>
              </a:rPr>
              <a:t>Environmental</a:t>
            </a:r>
            <a:r>
              <a:rPr lang="en-US" sz="1200" dirty="0" smtClean="0">
                <a:solidFill>
                  <a:srgbClr val="000000"/>
                </a:solidFill>
                <a:latin typeface="Calibri" pitchFamily="34" charset="0"/>
                <a:cs typeface="Calibri" pitchFamily="34" charset="0"/>
              </a:rPr>
              <a:t> </a:t>
            </a:r>
          </a:p>
          <a:p>
            <a:pPr fontAlgn="base">
              <a:spcBef>
                <a:spcPct val="0"/>
              </a:spcBef>
              <a:spcAft>
                <a:spcPct val="0"/>
              </a:spcAft>
            </a:pPr>
            <a:r>
              <a:rPr lang="en-US" sz="1000" dirty="0" smtClean="0">
                <a:solidFill>
                  <a:srgbClr val="000000"/>
                </a:solidFill>
                <a:latin typeface="Calibri" pitchFamily="34" charset="0"/>
                <a:cs typeface="Calibri" pitchFamily="34" charset="0"/>
              </a:rPr>
              <a:t>Infusion of technology to </a:t>
            </a:r>
            <a:r>
              <a:rPr lang="en-US" sz="1000" dirty="0" err="1" smtClean="0">
                <a:solidFill>
                  <a:srgbClr val="000000"/>
                </a:solidFill>
                <a:latin typeface="Calibri" pitchFamily="34" charset="0"/>
                <a:cs typeface="Calibri" pitchFamily="34" charset="0"/>
              </a:rPr>
              <a:t>minimise</a:t>
            </a:r>
            <a:r>
              <a:rPr lang="en-US" sz="1000" dirty="0" smtClean="0">
                <a:solidFill>
                  <a:srgbClr val="000000"/>
                </a:solidFill>
                <a:latin typeface="Calibri" pitchFamily="34" charset="0"/>
                <a:cs typeface="Calibri" pitchFamily="34" charset="0"/>
              </a:rPr>
              <a:t> damage to the environment</a:t>
            </a:r>
          </a:p>
        </p:txBody>
      </p:sp>
      <p:pic>
        <p:nvPicPr>
          <p:cNvPr id="39" name="Picture 19"/>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129943" y="3500251"/>
            <a:ext cx="931334" cy="762000"/>
          </a:xfrm>
          <a:prstGeom prst="ellipse">
            <a:avLst/>
          </a:prstGeom>
          <a:ln>
            <a:noFill/>
          </a:ln>
          <a:effectLst>
            <a:softEdge rad="112500"/>
          </a:effectLst>
        </p:spPr>
      </p:pic>
      <p:pic>
        <p:nvPicPr>
          <p:cNvPr id="466950" name="Picture 6" descr="http://ts2.mm.bing.net/images/thumbnail.aspx?q=1204399518361&amp;id=dc7aef6f1747a8dc60f43b1898f69802&amp;url=http%3a%2f%2fdebitversuscredit.com%2fwp-content%2fuploads%2f2008%2f09%2fistock_000003650675smal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53743" y="1512126"/>
            <a:ext cx="1142999" cy="822960"/>
          </a:xfrm>
          <a:prstGeom prst="ellipse">
            <a:avLst/>
          </a:prstGeom>
          <a:ln>
            <a:noFill/>
          </a:ln>
          <a:effectLst>
            <a:softEdge rad="112500"/>
          </a:effectLst>
        </p:spPr>
      </p:pic>
      <p:pic>
        <p:nvPicPr>
          <p:cNvPr id="466954" name="Picture 10" descr="http://ts2.mm.bing.net/images/thumbnail.aspx?q=1090411705961&amp;id=d75a142084943587a02bf1c607ba9ae8&amp;url=http%3a%2f%2fwww.turnerusd202.org%2fuploaded%2ffaculty%2fflatteryk%2fworld.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048000" y="2538351"/>
            <a:ext cx="1148743" cy="762000"/>
          </a:xfrm>
          <a:prstGeom prst="ellipse">
            <a:avLst/>
          </a:prstGeom>
          <a:ln>
            <a:noFill/>
          </a:ln>
          <a:effectLst>
            <a:softEdge rad="112500"/>
          </a:effectLst>
        </p:spPr>
      </p:pic>
      <p:pic>
        <p:nvPicPr>
          <p:cNvPr id="466956" name="Picture 12" descr="http://ts2.mm.bing.net/images/thumbnail.aspx?q=1201237721117&amp;id=5da5ebdfbeb459faf6d85bdce22f91d7&amp;url=http%3a%2f%2fstudentlife.unlv.edu%2ftechnology%2fimages%2ftechnology.jp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053743" y="4644865"/>
            <a:ext cx="1143000" cy="758190"/>
          </a:xfrm>
          <a:prstGeom prst="ellipse">
            <a:avLst/>
          </a:prstGeom>
          <a:ln>
            <a:noFill/>
          </a:ln>
          <a:effectLst>
            <a:softEdge rad="112500"/>
          </a:effectLst>
        </p:spPr>
      </p:pic>
      <p:sp>
        <p:nvSpPr>
          <p:cNvPr id="60" name="Oval 3"/>
          <p:cNvSpPr>
            <a:spLocks noChangeArrowheads="1"/>
          </p:cNvSpPr>
          <p:nvPr>
            <p:custDataLst>
              <p:tags r:id="rId1"/>
            </p:custDataLst>
          </p:nvPr>
        </p:nvSpPr>
        <p:spPr bwMode="gray">
          <a:xfrm>
            <a:off x="4034041" y="1465168"/>
            <a:ext cx="233159" cy="247996"/>
          </a:xfrm>
          <a:prstGeom prst="ellipse">
            <a:avLst/>
          </a:prstGeom>
          <a:solidFill>
            <a:schemeClr val="tx2">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tIns="47742" rIns="0" bIns="47742" anchor="ctr"/>
          <a:lstStyle/>
          <a:p>
            <a:pPr algn="ctr" defTabSz="830884" eaLnBrk="0" hangingPunct="0">
              <a:spcBef>
                <a:spcPct val="40000"/>
              </a:spcBef>
              <a:buClr>
                <a:srgbClr val="1F497D"/>
              </a:buClr>
              <a:buSzPct val="125000"/>
            </a:pPr>
            <a:r>
              <a:rPr lang="en-US" sz="1100" dirty="0" smtClean="0">
                <a:solidFill>
                  <a:srgbClr val="EEECE1"/>
                </a:solidFill>
                <a:latin typeface="Calibri" pitchFamily="34" charset="0"/>
                <a:cs typeface="Calibri" pitchFamily="34" charset="0"/>
              </a:rPr>
              <a:t>1</a:t>
            </a:r>
          </a:p>
        </p:txBody>
      </p:sp>
      <p:sp>
        <p:nvSpPr>
          <p:cNvPr id="61" name="Oval 3"/>
          <p:cNvSpPr>
            <a:spLocks noChangeArrowheads="1"/>
          </p:cNvSpPr>
          <p:nvPr>
            <p:custDataLst>
              <p:tags r:id="rId2"/>
            </p:custDataLst>
          </p:nvPr>
        </p:nvSpPr>
        <p:spPr bwMode="gray">
          <a:xfrm>
            <a:off x="4021775" y="2563239"/>
            <a:ext cx="233159" cy="247996"/>
          </a:xfrm>
          <a:prstGeom prst="ellipse">
            <a:avLst/>
          </a:prstGeom>
          <a:solidFill>
            <a:schemeClr val="tx2">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tIns="47742" rIns="0" bIns="47742" anchor="ctr"/>
          <a:lstStyle/>
          <a:p>
            <a:pPr algn="ctr" defTabSz="830884" eaLnBrk="0" hangingPunct="0">
              <a:spcBef>
                <a:spcPct val="40000"/>
              </a:spcBef>
              <a:buClr>
                <a:srgbClr val="1F497D"/>
              </a:buClr>
              <a:buSzPct val="125000"/>
            </a:pPr>
            <a:r>
              <a:rPr lang="en-US" sz="1100" dirty="0" smtClean="0">
                <a:solidFill>
                  <a:srgbClr val="EEECE1"/>
                </a:solidFill>
                <a:latin typeface="Calibri" pitchFamily="34" charset="0"/>
                <a:cs typeface="Calibri" pitchFamily="34" charset="0"/>
              </a:rPr>
              <a:t>2</a:t>
            </a:r>
          </a:p>
        </p:txBody>
      </p:sp>
      <p:sp>
        <p:nvSpPr>
          <p:cNvPr id="62" name="Oval 3"/>
          <p:cNvSpPr>
            <a:spLocks noChangeArrowheads="1"/>
          </p:cNvSpPr>
          <p:nvPr>
            <p:custDataLst>
              <p:tags r:id="rId3"/>
            </p:custDataLst>
          </p:nvPr>
        </p:nvSpPr>
        <p:spPr bwMode="gray">
          <a:xfrm>
            <a:off x="4022166" y="3458243"/>
            <a:ext cx="233159" cy="247996"/>
          </a:xfrm>
          <a:prstGeom prst="ellipse">
            <a:avLst/>
          </a:prstGeom>
          <a:solidFill>
            <a:schemeClr val="tx2">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tIns="47742" rIns="0" bIns="47742" anchor="ctr"/>
          <a:lstStyle/>
          <a:p>
            <a:pPr algn="ctr" defTabSz="830884" eaLnBrk="0" hangingPunct="0">
              <a:spcBef>
                <a:spcPct val="40000"/>
              </a:spcBef>
              <a:buClr>
                <a:srgbClr val="1F497D"/>
              </a:buClr>
              <a:buSzPct val="125000"/>
            </a:pPr>
            <a:r>
              <a:rPr lang="en-US" sz="1100" dirty="0" smtClean="0">
                <a:solidFill>
                  <a:srgbClr val="EEECE1"/>
                </a:solidFill>
                <a:latin typeface="Calibri" pitchFamily="34" charset="0"/>
                <a:cs typeface="Calibri" pitchFamily="34" charset="0"/>
              </a:rPr>
              <a:t>3</a:t>
            </a:r>
          </a:p>
        </p:txBody>
      </p:sp>
      <p:sp>
        <p:nvSpPr>
          <p:cNvPr id="63" name="Oval 3"/>
          <p:cNvSpPr>
            <a:spLocks noChangeArrowheads="1"/>
          </p:cNvSpPr>
          <p:nvPr>
            <p:custDataLst>
              <p:tags r:id="rId4"/>
            </p:custDataLst>
          </p:nvPr>
        </p:nvSpPr>
        <p:spPr bwMode="gray">
          <a:xfrm>
            <a:off x="4034041" y="4628040"/>
            <a:ext cx="233159" cy="247996"/>
          </a:xfrm>
          <a:prstGeom prst="ellipse">
            <a:avLst/>
          </a:prstGeom>
          <a:solidFill>
            <a:schemeClr val="tx2">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tIns="47742" rIns="0" bIns="47742" anchor="ctr"/>
          <a:lstStyle/>
          <a:p>
            <a:pPr algn="ctr" defTabSz="830884" eaLnBrk="0" hangingPunct="0">
              <a:spcBef>
                <a:spcPct val="40000"/>
              </a:spcBef>
              <a:buClr>
                <a:srgbClr val="1F497D"/>
              </a:buClr>
              <a:buSzPct val="125000"/>
            </a:pPr>
            <a:r>
              <a:rPr lang="en-US" sz="1100" dirty="0" smtClean="0">
                <a:solidFill>
                  <a:srgbClr val="EEECE1"/>
                </a:solidFill>
                <a:latin typeface="Calibri" pitchFamily="34" charset="0"/>
                <a:cs typeface="Calibri" pitchFamily="34" charset="0"/>
              </a:rPr>
              <a:t>4</a:t>
            </a:r>
          </a:p>
        </p:txBody>
      </p:sp>
      <p:sp>
        <p:nvSpPr>
          <p:cNvPr id="64" name="Oval 3"/>
          <p:cNvSpPr>
            <a:spLocks noChangeArrowheads="1"/>
          </p:cNvSpPr>
          <p:nvPr>
            <p:custDataLst>
              <p:tags r:id="rId5"/>
            </p:custDataLst>
          </p:nvPr>
        </p:nvSpPr>
        <p:spPr bwMode="gray">
          <a:xfrm>
            <a:off x="4034041" y="5757678"/>
            <a:ext cx="233159" cy="247996"/>
          </a:xfrm>
          <a:prstGeom prst="ellipse">
            <a:avLst/>
          </a:prstGeom>
          <a:solidFill>
            <a:schemeClr val="tx2">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tIns="47742" rIns="0" bIns="47742" anchor="ctr"/>
          <a:lstStyle/>
          <a:p>
            <a:pPr algn="ctr" defTabSz="830884" eaLnBrk="0" hangingPunct="0">
              <a:spcBef>
                <a:spcPct val="40000"/>
              </a:spcBef>
              <a:buClr>
                <a:srgbClr val="1F497D"/>
              </a:buClr>
              <a:buSzPct val="125000"/>
            </a:pPr>
            <a:r>
              <a:rPr lang="en-US" sz="1100" dirty="0" smtClean="0">
                <a:solidFill>
                  <a:srgbClr val="EEECE1"/>
                </a:solidFill>
                <a:latin typeface="Calibri" pitchFamily="34" charset="0"/>
                <a:cs typeface="Calibri" pitchFamily="34" charset="0"/>
              </a:rPr>
              <a:t>5</a:t>
            </a:r>
          </a:p>
        </p:txBody>
      </p:sp>
      <p:sp>
        <p:nvSpPr>
          <p:cNvPr id="5" name="Rectangle 37"/>
          <p:cNvSpPr>
            <a:spLocks noChangeArrowheads="1"/>
          </p:cNvSpPr>
          <p:nvPr>
            <p:custDataLst>
              <p:tags r:id="rId6"/>
            </p:custDataLst>
          </p:nvPr>
        </p:nvSpPr>
        <p:spPr bwMode="auto">
          <a:xfrm>
            <a:off x="3137959" y="1066800"/>
            <a:ext cx="2860067" cy="304800"/>
          </a:xfrm>
          <a:prstGeom prst="rect">
            <a:avLst/>
          </a:prstGeom>
          <a:solidFill>
            <a:schemeClr val="tx2">
              <a:lumMod val="85000"/>
              <a:lumOff val="15000"/>
            </a:schemeClr>
          </a:solidFill>
          <a:ln>
            <a:headEnd/>
            <a:tailEnd/>
          </a:ln>
        </p:spPr>
        <p:style>
          <a:lnRef idx="0">
            <a:schemeClr val="accent1"/>
          </a:lnRef>
          <a:fillRef idx="3">
            <a:schemeClr val="accent1"/>
          </a:fillRef>
          <a:effectRef idx="3">
            <a:schemeClr val="accent1"/>
          </a:effectRef>
          <a:fontRef idx="minor">
            <a:schemeClr val="lt1"/>
          </a:fontRef>
        </p:style>
        <p:txBody>
          <a:bodyPr lIns="0" tIns="47742" rIns="0" bIns="47742" anchor="ctr"/>
          <a:lstStyle/>
          <a:p>
            <a:pPr algn="ctr" defTabSz="830884" eaLnBrk="0" hangingPunct="0">
              <a:spcBef>
                <a:spcPct val="40000"/>
              </a:spcBef>
              <a:buClr>
                <a:srgbClr val="1F497D"/>
              </a:buClr>
              <a:buSzPct val="125000"/>
            </a:pPr>
            <a:r>
              <a:rPr lang="en-AU" b="1" dirty="0" smtClean="0">
                <a:solidFill>
                  <a:srgbClr val="EEECE1"/>
                </a:solidFill>
                <a:effectLst>
                  <a:outerShdw blurRad="38100" dist="38100" dir="2700000" algn="tl">
                    <a:srgbClr val="000000">
                      <a:alpha val="43137"/>
                    </a:srgbClr>
                  </a:outerShdw>
                </a:effectLst>
                <a:latin typeface="Calibri" pitchFamily="34" charset="0"/>
                <a:cs typeface="Calibri" pitchFamily="34" charset="0"/>
              </a:rPr>
              <a:t>Dimensions</a:t>
            </a:r>
            <a:endParaRPr lang="en-AU" b="1" dirty="0">
              <a:solidFill>
                <a:srgbClr val="EEECE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76537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4291" y="1752601"/>
            <a:ext cx="2257326" cy="4314824"/>
          </a:xfrm>
          <a:prstGeom prst="rect">
            <a:avLst/>
          </a:prstGeom>
          <a:noFill/>
          <a:ln w="9525">
            <a:noFill/>
            <a:miter lim="800000"/>
            <a:headEnd/>
            <a:tailEnd/>
          </a:ln>
          <a:effectLst/>
        </p:spPr>
      </p:pic>
      <p:pic>
        <p:nvPicPr>
          <p:cNvPr id="1765379"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89294" y="1752600"/>
            <a:ext cx="2302636" cy="4314826"/>
          </a:xfrm>
          <a:prstGeom prst="rect">
            <a:avLst/>
          </a:prstGeom>
          <a:noFill/>
          <a:ln w="9525">
            <a:noFill/>
            <a:miter lim="800000"/>
            <a:headEnd/>
            <a:tailEnd/>
          </a:ln>
          <a:effectLst/>
        </p:spPr>
      </p:pic>
      <p:sp>
        <p:nvSpPr>
          <p:cNvPr id="23" name="Oval 22"/>
          <p:cNvSpPr/>
          <p:nvPr/>
        </p:nvSpPr>
        <p:spPr>
          <a:xfrm>
            <a:off x="785786" y="3500438"/>
            <a:ext cx="1857388" cy="7143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0" y="152400"/>
            <a:ext cx="73152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en-US" dirty="0" smtClean="0">
                <a:solidFill>
                  <a:schemeClr val="bg1"/>
                </a:solidFill>
                <a:effectLst>
                  <a:outerShdw blurRad="38100" dist="38100" dir="2700000" algn="tl">
                    <a:srgbClr val="000000">
                      <a:alpha val="43137"/>
                    </a:srgbClr>
                  </a:outerShdw>
                </a:effectLst>
              </a:rPr>
              <a:t>Digital Malaysia Ecosystem: Requiring development dimension and approach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91181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 y="0"/>
            <a:ext cx="7315200" cy="914400"/>
          </a:xfrm>
        </p:spPr>
        <p:txBody>
          <a:bodyPr/>
          <a:lstStyle/>
          <a:p>
            <a:r>
              <a:rPr lang="en-US" dirty="0" smtClean="0">
                <a:solidFill>
                  <a:schemeClr val="bg1"/>
                </a:solidFill>
                <a:latin typeface="Arial" charset="0"/>
                <a:cs typeface="Arial" charset="0"/>
              </a:rPr>
              <a:t>Green ICT / e-Waste Disposal: Environment sustainability </a:t>
            </a:r>
          </a:p>
        </p:txBody>
      </p:sp>
      <p:sp>
        <p:nvSpPr>
          <p:cNvPr id="5" name="TextBox 4"/>
          <p:cNvSpPr txBox="1"/>
          <p:nvPr/>
        </p:nvSpPr>
        <p:spPr>
          <a:xfrm>
            <a:off x="4572000" y="1271588"/>
            <a:ext cx="4330700" cy="1200329"/>
          </a:xfrm>
          <a:prstGeom prst="rect">
            <a:avLst/>
          </a:prstGeom>
          <a:solidFill>
            <a:schemeClr val="bg1">
              <a:lumMod val="95000"/>
            </a:schemeClr>
          </a:solidFill>
          <a:ln w="57150">
            <a:solidFill>
              <a:schemeClr val="tx1"/>
            </a:solidFill>
          </a:ln>
        </p:spPr>
        <p:txBody>
          <a:bodyPr>
            <a:spAutoFit/>
          </a:bodyPr>
          <a:lstStyle/>
          <a:p>
            <a:pPr algn="ctr">
              <a:defRPr/>
            </a:pPr>
            <a:r>
              <a:rPr lang="en-US" sz="3600" b="1" dirty="0">
                <a:solidFill>
                  <a:srgbClr val="C00000"/>
                </a:solidFill>
              </a:rPr>
              <a:t>Green </a:t>
            </a:r>
            <a:r>
              <a:rPr lang="en-US" sz="3600" b="1" dirty="0" smtClean="0">
                <a:solidFill>
                  <a:srgbClr val="C00000"/>
                </a:solidFill>
              </a:rPr>
              <a:t>ICT</a:t>
            </a:r>
            <a:r>
              <a:rPr lang="en-US" sz="3600" b="1" dirty="0">
                <a:solidFill>
                  <a:srgbClr val="C00000"/>
                </a:solidFill>
              </a:rPr>
              <a:t>, Smart Business</a:t>
            </a:r>
          </a:p>
        </p:txBody>
      </p:sp>
      <p:sp>
        <p:nvSpPr>
          <p:cNvPr id="16388" name="Rectangle 5"/>
          <p:cNvSpPr>
            <a:spLocks noChangeArrowheads="1"/>
          </p:cNvSpPr>
          <p:nvPr/>
        </p:nvSpPr>
        <p:spPr bwMode="auto">
          <a:xfrm>
            <a:off x="76200" y="4897438"/>
            <a:ext cx="4572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4400" b="1" dirty="0" smtClean="0">
                <a:solidFill>
                  <a:srgbClr val="0066FF"/>
                </a:solidFill>
              </a:rPr>
              <a:t>ICT </a:t>
            </a:r>
            <a:r>
              <a:rPr lang="en-GB" sz="4400" b="1" dirty="0">
                <a:solidFill>
                  <a:srgbClr val="0066FF"/>
                </a:solidFill>
              </a:rPr>
              <a:t>key to carbon</a:t>
            </a:r>
          </a:p>
          <a:p>
            <a:pPr algn="ctr"/>
            <a:r>
              <a:rPr lang="en-GB" sz="4400" b="1" dirty="0">
                <a:solidFill>
                  <a:srgbClr val="0066FF"/>
                </a:solidFill>
              </a:rPr>
              <a:t>reduction</a:t>
            </a:r>
            <a:endParaRPr lang="en-GB" sz="4400" dirty="0">
              <a:solidFill>
                <a:srgbClr val="0066FF"/>
              </a:solidFill>
            </a:endParaRPr>
          </a:p>
        </p:txBody>
      </p:sp>
      <p:pic>
        <p:nvPicPr>
          <p:cNvPr id="1638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11288"/>
            <a:ext cx="4267200" cy="3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0" y="3151525"/>
            <a:ext cx="4330700" cy="3477875"/>
          </a:xfrm>
          <a:prstGeom prst="rect">
            <a:avLst/>
          </a:prstGeom>
          <a:solidFill>
            <a:schemeClr val="bg1">
              <a:lumMod val="95000"/>
            </a:schemeClr>
          </a:solidFill>
          <a:ln w="57150">
            <a:solidFill>
              <a:schemeClr val="tx1"/>
            </a:solidFill>
          </a:ln>
        </p:spPr>
        <p:txBody>
          <a:bodyPr>
            <a:spAutoFit/>
          </a:bodyPr>
          <a:lstStyle/>
          <a:p>
            <a:pPr>
              <a:defRPr/>
            </a:pPr>
            <a:r>
              <a:rPr lang="en-GB" sz="2000" b="1" dirty="0"/>
              <a:t>ICT could save 7.8 billion metric tons of carbon dioxide equivalent by 2020, representing 15% of global </a:t>
            </a:r>
            <a:r>
              <a:rPr lang="en-GB" sz="2000" b="1" dirty="0" smtClean="0"/>
              <a:t>emissions;</a:t>
            </a:r>
          </a:p>
          <a:p>
            <a:pPr>
              <a:defRPr/>
            </a:pPr>
            <a:r>
              <a:rPr lang="en-GB" sz="2000" b="1" dirty="0" smtClean="0"/>
              <a:t>Malaysian Green </a:t>
            </a:r>
            <a:r>
              <a:rPr lang="en-GB" sz="2000" b="1" dirty="0"/>
              <a:t>Technology Policy to reduce its carbon emission by 40%  by </a:t>
            </a:r>
            <a:r>
              <a:rPr lang="en-GB" sz="2000" b="1" dirty="0" smtClean="0"/>
              <a:t>2020;</a:t>
            </a:r>
          </a:p>
          <a:p>
            <a:pPr>
              <a:defRPr/>
            </a:pPr>
            <a:r>
              <a:rPr lang="en-GB" sz="2000" b="1" dirty="0" smtClean="0"/>
              <a:t>Green </a:t>
            </a:r>
            <a:r>
              <a:rPr lang="en-GB" sz="2000" b="1" dirty="0"/>
              <a:t>governance structure, delivering energy efficient </a:t>
            </a:r>
            <a:r>
              <a:rPr lang="en-GB" sz="2000" b="1" dirty="0" smtClean="0"/>
              <a:t>ICT</a:t>
            </a:r>
            <a:r>
              <a:rPr lang="en-GB" sz="2000" b="1" dirty="0"/>
              <a:t>, data centre efficiency and virtualization strategy are of paramount </a:t>
            </a:r>
            <a:r>
              <a:rPr lang="en-GB" sz="2000" b="1" dirty="0" smtClean="0"/>
              <a:t>concerns of future smart  businesses</a:t>
            </a:r>
            <a:endParaRPr lang="en-US" sz="2000" b="1" dirty="0">
              <a:solidFill>
                <a:srgbClr val="003300"/>
              </a:solidFill>
            </a:endParaRPr>
          </a:p>
        </p:txBody>
      </p:sp>
      <p:sp>
        <p:nvSpPr>
          <p:cNvPr id="7" name="Down Arrow 6"/>
          <p:cNvSpPr/>
          <p:nvPr/>
        </p:nvSpPr>
        <p:spPr>
          <a:xfrm>
            <a:off x="5927725" y="2556078"/>
            <a:ext cx="1619250" cy="56812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943430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solidFill>
                  <a:schemeClr val="bg1"/>
                </a:solidFill>
                <a:latin typeface="Arial" charset="0"/>
                <a:cs typeface="Arial" charset="0"/>
              </a:rPr>
              <a:t>Green ICT Jobs: </a:t>
            </a:r>
            <a:br>
              <a:rPr lang="en-US" dirty="0" smtClean="0">
                <a:solidFill>
                  <a:schemeClr val="bg1"/>
                </a:solidFill>
                <a:latin typeface="Arial" charset="0"/>
                <a:cs typeface="Arial" charset="0"/>
              </a:rPr>
            </a:br>
            <a:r>
              <a:rPr lang="en-US" dirty="0" smtClean="0">
                <a:solidFill>
                  <a:schemeClr val="bg1"/>
                </a:solidFill>
                <a:latin typeface="Arial" charset="0"/>
                <a:cs typeface="Arial" charset="0"/>
              </a:rPr>
              <a:t>Next Generation ICT Job</a:t>
            </a:r>
          </a:p>
        </p:txBody>
      </p:sp>
      <p:sp>
        <p:nvSpPr>
          <p:cNvPr id="5" name="TextBox 4"/>
          <p:cNvSpPr txBox="1"/>
          <p:nvPr/>
        </p:nvSpPr>
        <p:spPr>
          <a:xfrm>
            <a:off x="4495800" y="1271588"/>
            <a:ext cx="4445000" cy="1384995"/>
          </a:xfrm>
          <a:prstGeom prst="rect">
            <a:avLst/>
          </a:prstGeom>
          <a:solidFill>
            <a:schemeClr val="bg1">
              <a:lumMod val="95000"/>
            </a:schemeClr>
          </a:solidFill>
          <a:ln w="57150">
            <a:solidFill>
              <a:schemeClr val="tx1"/>
            </a:solidFill>
          </a:ln>
        </p:spPr>
        <p:txBody>
          <a:bodyPr wrap="square">
            <a:spAutoFit/>
          </a:bodyPr>
          <a:lstStyle/>
          <a:p>
            <a:pPr algn="ctr">
              <a:defRPr/>
            </a:pPr>
            <a:r>
              <a:rPr lang="en-US" sz="2800" b="1" dirty="0">
                <a:solidFill>
                  <a:srgbClr val="C00000"/>
                </a:solidFill>
              </a:rPr>
              <a:t>Green Jobs for a Low Carbon Economy: </a:t>
            </a:r>
            <a:r>
              <a:rPr lang="en-US" sz="2800" b="1" dirty="0" smtClean="0">
                <a:solidFill>
                  <a:srgbClr val="C00000"/>
                </a:solidFill>
              </a:rPr>
              <a:t>Next-Gen </a:t>
            </a:r>
            <a:r>
              <a:rPr lang="en-US" sz="2800" b="1" dirty="0">
                <a:solidFill>
                  <a:srgbClr val="C00000"/>
                </a:solidFill>
              </a:rPr>
              <a:t>Green collar IT </a:t>
            </a:r>
            <a:r>
              <a:rPr lang="en-US" sz="2800" b="1" dirty="0" smtClean="0">
                <a:solidFill>
                  <a:srgbClr val="C00000"/>
                </a:solidFill>
              </a:rPr>
              <a:t>Professionals</a:t>
            </a:r>
            <a:endParaRPr lang="en-US" sz="2800" b="1" dirty="0">
              <a:solidFill>
                <a:srgbClr val="C00000"/>
              </a:solidFill>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71588"/>
            <a:ext cx="4419600" cy="543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10100" y="3587750"/>
            <a:ext cx="4330700" cy="3170238"/>
          </a:xfrm>
          <a:prstGeom prst="rect">
            <a:avLst/>
          </a:prstGeom>
          <a:solidFill>
            <a:schemeClr val="bg1">
              <a:lumMod val="95000"/>
            </a:schemeClr>
          </a:solidFill>
          <a:ln w="57150">
            <a:solidFill>
              <a:schemeClr val="tx1"/>
            </a:solidFill>
          </a:ln>
        </p:spPr>
        <p:txBody>
          <a:bodyPr>
            <a:spAutoFit/>
          </a:bodyPr>
          <a:lstStyle/>
          <a:p>
            <a:pPr>
              <a:defRPr/>
            </a:pPr>
            <a:r>
              <a:rPr lang="en-US" sz="2000" b="1" dirty="0">
                <a:solidFill>
                  <a:srgbClr val="003300"/>
                </a:solidFill>
              </a:rPr>
              <a:t>Generating green job is imperative as the nation moves towards a low carbon economy. It helps to protect and restore ecosystems and biodiversity, reduce energy, materials and water consumption  through high efficiency and avoidance strategies. Such professionals need to be Certified.</a:t>
            </a:r>
          </a:p>
        </p:txBody>
      </p:sp>
      <p:sp>
        <p:nvSpPr>
          <p:cNvPr id="6" name="Down Arrow 5"/>
          <p:cNvSpPr/>
          <p:nvPr/>
        </p:nvSpPr>
        <p:spPr>
          <a:xfrm>
            <a:off x="5965825" y="2834131"/>
            <a:ext cx="1619250" cy="67106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771293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76388"/>
            <a:ext cx="8763000" cy="459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04800" y="152400"/>
            <a:ext cx="6705600" cy="762000"/>
          </a:xfrm>
        </p:spPr>
        <p:txBody>
          <a:bodyPr/>
          <a:lstStyle/>
          <a:p>
            <a:r>
              <a:rPr lang="en-US" dirty="0" smtClean="0">
                <a:solidFill>
                  <a:schemeClr val="bg1"/>
                </a:solidFill>
                <a:latin typeface="Arial" charset="0"/>
                <a:cs typeface="Arial" charset="0"/>
              </a:rPr>
              <a:t>ICT Salary Trend: Growing steadily</a:t>
            </a:r>
          </a:p>
        </p:txBody>
      </p:sp>
    </p:spTree>
    <p:extLst>
      <p:ext uri="{BB962C8B-B14F-4D97-AF65-F5344CB8AC3E}">
        <p14:creationId xmlns:p14="http://schemas.microsoft.com/office/powerpoint/2010/main" val="2829317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04800" y="152400"/>
            <a:ext cx="6705600" cy="762000"/>
          </a:xfrm>
        </p:spPr>
        <p:txBody>
          <a:bodyPr/>
          <a:lstStyle/>
          <a:p>
            <a:r>
              <a:rPr lang="en-US" dirty="0" smtClean="0">
                <a:solidFill>
                  <a:schemeClr val="bg1"/>
                </a:solidFill>
                <a:latin typeface="Arial" charset="0"/>
                <a:cs typeface="Arial" charset="0"/>
              </a:rPr>
              <a:t>Widening Disparity by Job Category</a:t>
            </a:r>
          </a:p>
        </p:txBody>
      </p:sp>
    </p:spTree>
    <p:extLst>
      <p:ext uri="{BB962C8B-B14F-4D97-AF65-F5344CB8AC3E}">
        <p14:creationId xmlns:p14="http://schemas.microsoft.com/office/powerpoint/2010/main" val="2751671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61339"/>
            <a:ext cx="8762999"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04800" y="152400"/>
            <a:ext cx="6705600" cy="762000"/>
          </a:xfrm>
        </p:spPr>
        <p:txBody>
          <a:bodyPr/>
          <a:lstStyle/>
          <a:p>
            <a:r>
              <a:rPr lang="en-US" dirty="0" smtClean="0">
                <a:solidFill>
                  <a:schemeClr val="bg1"/>
                </a:solidFill>
                <a:latin typeface="Arial" charset="0"/>
                <a:cs typeface="Arial" charset="0"/>
              </a:rPr>
              <a:t>Regional Disparity Atlas and Purchasing Power Parity (PPP) Adjusted</a:t>
            </a:r>
          </a:p>
        </p:txBody>
      </p:sp>
    </p:spTree>
    <p:extLst>
      <p:ext uri="{BB962C8B-B14F-4D97-AF65-F5344CB8AC3E}">
        <p14:creationId xmlns:p14="http://schemas.microsoft.com/office/powerpoint/2010/main" val="823934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defRPr/>
            </a:pPr>
            <a:r>
              <a:rPr lang="en-US" dirty="0" smtClean="0">
                <a:solidFill>
                  <a:schemeClr val="bg1"/>
                </a:solidFill>
                <a:effectLst>
                  <a:outerShdw blurRad="38100" dist="38100" dir="2700000" algn="tl">
                    <a:srgbClr val="000000">
                      <a:alpha val="43137"/>
                    </a:srgbClr>
                  </a:outerShdw>
                </a:effectLst>
              </a:rPr>
              <a:t>About PIKOM</a:t>
            </a:r>
            <a:endParaRPr lang="en-US" dirty="0">
              <a:solidFill>
                <a:schemeClr val="bg1"/>
              </a:solidFill>
              <a:effectLst>
                <a:outerShdw blurRad="38100" dist="38100" dir="2700000" algn="tl">
                  <a:srgbClr val="000000">
                    <a:alpha val="43137"/>
                  </a:srgbClr>
                </a:outerShdw>
              </a:effectLst>
            </a:endParaRPr>
          </a:p>
        </p:txBody>
      </p:sp>
      <p:pic>
        <p:nvPicPr>
          <p:cNvPr id="51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219200"/>
            <a:ext cx="4060825" cy="2730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3886200"/>
            <a:ext cx="39878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447800"/>
            <a:ext cx="3987800"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Content Placeholder 2"/>
          <p:cNvSpPr txBox="1">
            <a:spLocks/>
          </p:cNvSpPr>
          <p:nvPr/>
        </p:nvSpPr>
        <p:spPr bwMode="auto">
          <a:xfrm>
            <a:off x="4953000" y="3962400"/>
            <a:ext cx="373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buFont typeface="Arial" pitchFamily="34" charset="0"/>
              <a:buNone/>
            </a:pPr>
            <a:r>
              <a:rPr lang="en-US" sz="3200" dirty="0"/>
              <a:t>To Champion and </a:t>
            </a:r>
            <a:r>
              <a:rPr lang="en-US" sz="3200" dirty="0" err="1"/>
              <a:t>Realise</a:t>
            </a:r>
            <a:r>
              <a:rPr lang="en-US" sz="3200" dirty="0"/>
              <a:t> the Digital Opportunity</a:t>
            </a:r>
            <a:endParaRPr lang="en-MY" sz="3200" dirty="0"/>
          </a:p>
        </p:txBody>
      </p:sp>
      <p:sp>
        <p:nvSpPr>
          <p:cNvPr id="8" name="Content Placeholder 2"/>
          <p:cNvSpPr txBox="1">
            <a:spLocks/>
          </p:cNvSpPr>
          <p:nvPr/>
        </p:nvSpPr>
        <p:spPr bwMode="auto">
          <a:xfrm>
            <a:off x="558042" y="1314450"/>
            <a:ext cx="3733800" cy="438150"/>
          </a:xfrm>
          <a:prstGeom prst="rect">
            <a:avLst/>
          </a:prstGeom>
          <a:solidFill>
            <a:schemeClr val="bg1"/>
          </a:solid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buFont typeface="Arial" pitchFamily="34" charset="0"/>
              <a:buNone/>
            </a:pPr>
            <a:r>
              <a:rPr lang="en-US" sz="2400" dirty="0" smtClean="0"/>
              <a:t>Membership Growth</a:t>
            </a:r>
            <a:endParaRPr lang="en-MY" sz="2400" dirty="0"/>
          </a:p>
        </p:txBody>
      </p:sp>
      <p:sp>
        <p:nvSpPr>
          <p:cNvPr id="9" name="Content Placeholder 2"/>
          <p:cNvSpPr txBox="1">
            <a:spLocks/>
          </p:cNvSpPr>
          <p:nvPr/>
        </p:nvSpPr>
        <p:spPr bwMode="auto">
          <a:xfrm>
            <a:off x="711200" y="3981450"/>
            <a:ext cx="3733800" cy="438150"/>
          </a:xfrm>
          <a:prstGeom prst="rect">
            <a:avLst/>
          </a:prstGeom>
          <a:solidFill>
            <a:schemeClr val="bg1"/>
          </a:solid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buFont typeface="Arial" pitchFamily="34" charset="0"/>
              <a:buNone/>
            </a:pPr>
            <a:r>
              <a:rPr lang="en-US" sz="2400" dirty="0" smtClean="0"/>
              <a:t>New Building 2013</a:t>
            </a:r>
            <a:endParaRPr lang="en-MY" sz="2400" dirty="0"/>
          </a:p>
        </p:txBody>
      </p:sp>
    </p:spTree>
    <p:extLst>
      <p:ext uri="{BB962C8B-B14F-4D97-AF65-F5344CB8AC3E}">
        <p14:creationId xmlns:p14="http://schemas.microsoft.com/office/powerpoint/2010/main" val="1052136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660" y="1295400"/>
            <a:ext cx="8686800" cy="5447645"/>
          </a:xfrm>
          <a:prstGeom prst="rect">
            <a:avLst/>
          </a:prstGeom>
        </p:spPr>
        <p:txBody>
          <a:bodyPr wrap="square">
            <a:spAutoFit/>
          </a:bodyPr>
          <a:lstStyle/>
          <a:p>
            <a:pPr marL="342900" lvl="0" indent="-342900">
              <a:buFont typeface="+mj-lt"/>
              <a:buAutoNum type="arabicPeriod"/>
            </a:pPr>
            <a:r>
              <a:rPr lang="en-GB" sz="2400" b="1" dirty="0" smtClean="0"/>
              <a:t>Ubiquitous </a:t>
            </a:r>
            <a:r>
              <a:rPr lang="en-GB" sz="2400" b="1" dirty="0"/>
              <a:t>data centre:</a:t>
            </a:r>
            <a:r>
              <a:rPr lang="en-GB" sz="2400" dirty="0"/>
              <a:t> </a:t>
            </a:r>
            <a:r>
              <a:rPr lang="en-GB" dirty="0" smtClean="0"/>
              <a:t>The data </a:t>
            </a:r>
            <a:r>
              <a:rPr lang="en-GB" dirty="0" err="1" smtClean="0"/>
              <a:t>center</a:t>
            </a:r>
            <a:r>
              <a:rPr lang="en-GB" dirty="0" smtClean="0"/>
              <a:t> is everywhere</a:t>
            </a:r>
          </a:p>
          <a:p>
            <a:pPr marL="342900" lvl="0" indent="-342900">
              <a:buFont typeface="+mj-lt"/>
              <a:buAutoNum type="arabicPeriod"/>
            </a:pPr>
            <a:r>
              <a:rPr lang="en-GB" sz="2400" b="1" dirty="0" smtClean="0"/>
              <a:t>Managing technology:</a:t>
            </a:r>
            <a:r>
              <a:rPr lang="en-GB" sz="2400" dirty="0" smtClean="0"/>
              <a:t> </a:t>
            </a:r>
            <a:r>
              <a:rPr lang="en-GB" dirty="0" smtClean="0"/>
              <a:t>one can use and manage technology </a:t>
            </a:r>
          </a:p>
          <a:p>
            <a:pPr marL="342900" lvl="0" indent="-342900">
              <a:buFont typeface="+mj-lt"/>
              <a:buAutoNum type="arabicPeriod"/>
            </a:pPr>
            <a:r>
              <a:rPr lang="en-GB" sz="2400" b="1" dirty="0" smtClean="0"/>
              <a:t>Multi-facet </a:t>
            </a:r>
            <a:r>
              <a:rPr lang="en-GB" sz="2400" b="1" dirty="0"/>
              <a:t>devices:</a:t>
            </a:r>
            <a:r>
              <a:rPr lang="en-GB" sz="2400" dirty="0"/>
              <a:t> </a:t>
            </a:r>
            <a:r>
              <a:rPr lang="en-GB" dirty="0"/>
              <a:t>New way of providing computing applications and </a:t>
            </a:r>
            <a:r>
              <a:rPr lang="en-GB" dirty="0" smtClean="0"/>
              <a:t>services</a:t>
            </a:r>
            <a:endParaRPr lang="en-GB" dirty="0"/>
          </a:p>
          <a:p>
            <a:pPr marL="342900" lvl="0" indent="-342900">
              <a:buFont typeface="+mj-lt"/>
              <a:buAutoNum type="arabicPeriod"/>
            </a:pPr>
            <a:r>
              <a:rPr lang="en-GB" sz="2400" b="1" dirty="0"/>
              <a:t>Cloud computing merits:</a:t>
            </a:r>
            <a:r>
              <a:rPr lang="en-GB" sz="2400" dirty="0"/>
              <a:t> </a:t>
            </a:r>
            <a:r>
              <a:rPr lang="en-GB" dirty="0" smtClean="0"/>
              <a:t>No </a:t>
            </a:r>
            <a:r>
              <a:rPr lang="en-GB" dirty="0"/>
              <a:t>longer </a:t>
            </a:r>
            <a:r>
              <a:rPr lang="en-GB" dirty="0" smtClean="0"/>
              <a:t>need heavy investment on resources</a:t>
            </a:r>
            <a:endParaRPr lang="en-GB" dirty="0"/>
          </a:p>
          <a:p>
            <a:pPr marL="342900" lvl="0" indent="-342900">
              <a:buFont typeface="+mj-lt"/>
              <a:buAutoNum type="arabicPeriod"/>
            </a:pPr>
            <a:r>
              <a:rPr lang="en-GB" sz="2400" b="1" dirty="0"/>
              <a:t>Internet driven:</a:t>
            </a:r>
            <a:r>
              <a:rPr lang="en-GB" sz="2400" dirty="0"/>
              <a:t> </a:t>
            </a:r>
            <a:r>
              <a:rPr lang="en-GB" dirty="0"/>
              <a:t>Internet </a:t>
            </a:r>
            <a:r>
              <a:rPr lang="en-GB" dirty="0" smtClean="0"/>
              <a:t>connected applications</a:t>
            </a:r>
            <a:r>
              <a:rPr lang="en-GB" dirty="0"/>
              <a:t>, tools, and services in the </a:t>
            </a:r>
            <a:r>
              <a:rPr lang="en-GB" dirty="0" smtClean="0"/>
              <a:t>cloud</a:t>
            </a:r>
            <a:endParaRPr lang="en-GB" dirty="0"/>
          </a:p>
          <a:p>
            <a:pPr marL="342900" lvl="0" indent="-342900">
              <a:buFont typeface="+mj-lt"/>
              <a:buAutoNum type="arabicPeriod"/>
            </a:pPr>
            <a:r>
              <a:rPr lang="en-GB" sz="2400" b="1" dirty="0" err="1"/>
              <a:t>Consumerization</a:t>
            </a:r>
            <a:r>
              <a:rPr lang="en-GB" sz="2400" b="1" dirty="0"/>
              <a:t> and democratization of </a:t>
            </a:r>
            <a:r>
              <a:rPr lang="en-GB" sz="2400" b="1" dirty="0" smtClean="0"/>
              <a:t>ICT: </a:t>
            </a:r>
            <a:r>
              <a:rPr lang="en-GB" dirty="0" smtClean="0"/>
              <a:t>Enabling </a:t>
            </a:r>
            <a:r>
              <a:rPr lang="en-GB" dirty="0"/>
              <a:t>each of us to become our own one-person ICT team. Need an email account? Simply go to Yahoo or Hotmail, sign up, and you are up and running instantly. </a:t>
            </a:r>
            <a:endParaRPr lang="en-GB" dirty="0" smtClean="0"/>
          </a:p>
          <a:p>
            <a:pPr marL="342900" lvl="0" indent="-342900">
              <a:buFont typeface="+mj-lt"/>
              <a:buAutoNum type="arabicPeriod"/>
            </a:pPr>
            <a:r>
              <a:rPr lang="en-GB" sz="2400" b="1" dirty="0" smtClean="0"/>
              <a:t>Mitigated </a:t>
            </a:r>
            <a:r>
              <a:rPr lang="en-GB" sz="2400" b="1" dirty="0"/>
              <a:t>proprietary arrangements:</a:t>
            </a:r>
            <a:r>
              <a:rPr lang="en-GB" dirty="0"/>
              <a:t> </a:t>
            </a:r>
            <a:r>
              <a:rPr lang="en-GB" dirty="0" smtClean="0"/>
              <a:t>No </a:t>
            </a:r>
            <a:r>
              <a:rPr lang="en-GB" dirty="0"/>
              <a:t>longer has a monopoly on </a:t>
            </a:r>
            <a:r>
              <a:rPr lang="en-GB" dirty="0" smtClean="0"/>
              <a:t>technology </a:t>
            </a:r>
            <a:r>
              <a:rPr lang="en-GB" dirty="0"/>
              <a:t>or a proprietary operation. </a:t>
            </a:r>
            <a:endParaRPr lang="en-GB" dirty="0" smtClean="0"/>
          </a:p>
          <a:p>
            <a:pPr marL="342900" lvl="0" indent="-342900">
              <a:buFont typeface="+mj-lt"/>
              <a:buAutoNum type="arabicPeriod"/>
            </a:pPr>
            <a:r>
              <a:rPr lang="en-GB" sz="2400" b="1" dirty="0" smtClean="0"/>
              <a:t>Business </a:t>
            </a:r>
            <a:r>
              <a:rPr lang="en-GB" sz="2400" b="1" dirty="0"/>
              <a:t>cost reduction:</a:t>
            </a:r>
            <a:r>
              <a:rPr lang="en-GB" sz="2400" dirty="0"/>
              <a:t> </a:t>
            </a:r>
            <a:r>
              <a:rPr lang="en-GB" dirty="0"/>
              <a:t>Line of business users can build their own applications cheaper and faster, at a much lower cost;</a:t>
            </a:r>
          </a:p>
          <a:p>
            <a:pPr marL="342900" lvl="0" indent="-342900">
              <a:buFont typeface="+mj-lt"/>
              <a:buAutoNum type="arabicPeriod"/>
            </a:pPr>
            <a:r>
              <a:rPr lang="en-GB" sz="2400" b="1" dirty="0"/>
              <a:t>Information and knowledge sharing:</a:t>
            </a:r>
            <a:r>
              <a:rPr lang="en-GB" sz="2400" dirty="0"/>
              <a:t> </a:t>
            </a:r>
            <a:r>
              <a:rPr lang="en-GB" sz="2400" dirty="0" smtClean="0"/>
              <a:t>M</a:t>
            </a:r>
            <a:r>
              <a:rPr lang="en-GB" dirty="0" smtClean="0"/>
              <a:t>ore </a:t>
            </a:r>
            <a:r>
              <a:rPr lang="en-GB" dirty="0"/>
              <a:t>sharable information </a:t>
            </a:r>
            <a:r>
              <a:rPr lang="en-GB" dirty="0" smtClean="0"/>
              <a:t>available in the market, business and policy space</a:t>
            </a:r>
          </a:p>
          <a:p>
            <a:pPr marL="342900" lvl="0" indent="-342900">
              <a:buFont typeface="+mj-lt"/>
              <a:buAutoNum type="arabicPeriod"/>
            </a:pPr>
            <a:r>
              <a:rPr lang="en-GB" sz="2400" b="1" dirty="0" smtClean="0"/>
              <a:t>Technology </a:t>
            </a:r>
            <a:r>
              <a:rPr lang="en-GB" sz="2400" b="1" dirty="0"/>
              <a:t>savvy </a:t>
            </a:r>
            <a:r>
              <a:rPr lang="en-GB" sz="2400" b="1" dirty="0" smtClean="0"/>
              <a:t>Z generation</a:t>
            </a:r>
            <a:r>
              <a:rPr lang="en-GB" sz="2400" b="1" dirty="0"/>
              <a:t>:</a:t>
            </a:r>
            <a:r>
              <a:rPr lang="en-GB" sz="2400" dirty="0"/>
              <a:t> </a:t>
            </a:r>
            <a:r>
              <a:rPr lang="en-GB" dirty="0" smtClean="0"/>
              <a:t>Demanding new </a:t>
            </a:r>
            <a:r>
              <a:rPr lang="en-GB" dirty="0"/>
              <a:t>work culture and practices like buy your own device (BYOD), </a:t>
            </a:r>
            <a:r>
              <a:rPr lang="en-GB" dirty="0" err="1"/>
              <a:t>tele</a:t>
            </a:r>
            <a:r>
              <a:rPr lang="en-GB" dirty="0"/>
              <a:t>-working, work from home et cetera.</a:t>
            </a:r>
          </a:p>
        </p:txBody>
      </p:sp>
      <p:sp>
        <p:nvSpPr>
          <p:cNvPr id="5" name="Title 1"/>
          <p:cNvSpPr txBox="1">
            <a:spLocks/>
          </p:cNvSpPr>
          <p:nvPr/>
        </p:nvSpPr>
        <p:spPr>
          <a:xfrm>
            <a:off x="0" y="152400"/>
            <a:ext cx="73152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en-US" dirty="0" smtClean="0">
                <a:solidFill>
                  <a:schemeClr val="bg1"/>
                </a:solidFill>
                <a:effectLst>
                  <a:outerShdw blurRad="38100" dist="38100" dir="2700000" algn="tl">
                    <a:srgbClr val="000000">
                      <a:alpha val="43137"/>
                    </a:srgbClr>
                  </a:outerShdw>
                </a:effectLst>
              </a:rPr>
              <a:t>Key ICT Drivers &amp; Enablers for SME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0271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7400"/>
            <a:ext cx="6705600" cy="762000"/>
          </a:xfrm>
        </p:spPr>
        <p:txBody>
          <a:bodyPr/>
          <a:lstStyle/>
          <a:p>
            <a:pPr algn="ctr"/>
            <a:r>
              <a:rPr lang="en-US" sz="8000" dirty="0" smtClean="0">
                <a:solidFill>
                  <a:srgbClr val="002060"/>
                </a:solidFill>
                <a:effectLst>
                  <a:outerShdw blurRad="38100" dist="38100" dir="2700000" algn="tl">
                    <a:srgbClr val="000000">
                      <a:alpha val="43137"/>
                    </a:srgbClr>
                  </a:outerShdw>
                </a:effectLst>
                <a:latin typeface="Adobe Gothic Std B" pitchFamily="34" charset="-128"/>
                <a:ea typeface="Adobe Gothic Std B" pitchFamily="34" charset="-128"/>
              </a:rPr>
              <a:t>THANK YOU</a:t>
            </a:r>
            <a:endParaRPr lang="en-US" sz="8000" dirty="0">
              <a:solidFill>
                <a:srgbClr val="002060"/>
              </a:solidFill>
              <a:effectLst>
                <a:outerShdw blurRad="38100" dist="38100" dir="2700000" algn="tl">
                  <a:srgbClr val="000000">
                    <a:alpha val="43137"/>
                  </a:srgbClr>
                </a:outerShdw>
              </a:effectLst>
              <a:latin typeface="Adobe Gothic Std B" pitchFamily="34" charset="-128"/>
              <a:ea typeface="Adobe Gothic Std B" pitchFamily="34" charset="-128"/>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0264" y="3276600"/>
            <a:ext cx="3760736" cy="1629875"/>
          </a:xfrm>
          <a:prstGeom prst="rect">
            <a:avLst/>
          </a:prstGeom>
        </p:spPr>
      </p:pic>
      <p:sp>
        <p:nvSpPr>
          <p:cNvPr id="4" name="Rectangle 3"/>
          <p:cNvSpPr/>
          <p:nvPr/>
        </p:nvSpPr>
        <p:spPr>
          <a:xfrm>
            <a:off x="685800" y="4572147"/>
            <a:ext cx="5334000" cy="2031325"/>
          </a:xfrm>
          <a:prstGeom prst="rect">
            <a:avLst/>
          </a:prstGeom>
        </p:spPr>
        <p:txBody>
          <a:bodyPr wrap="square">
            <a:spAutoFit/>
          </a:bodyPr>
          <a:lstStyle/>
          <a:p>
            <a:r>
              <a:rPr lang="en-MY" dirty="0">
                <a:latin typeface="Arial" pitchFamily="34" charset="0"/>
                <a:cs typeface="Arial" pitchFamily="34" charset="0"/>
              </a:rPr>
              <a:t>1106 &amp; 1107, Block B, </a:t>
            </a:r>
            <a:r>
              <a:rPr lang="en-MY" dirty="0" err="1">
                <a:latin typeface="Arial" pitchFamily="34" charset="0"/>
                <a:cs typeface="Arial" pitchFamily="34" charset="0"/>
              </a:rPr>
              <a:t>Phileo</a:t>
            </a:r>
            <a:r>
              <a:rPr lang="en-MY" dirty="0">
                <a:latin typeface="Arial" pitchFamily="34" charset="0"/>
                <a:cs typeface="Arial" pitchFamily="34" charset="0"/>
              </a:rPr>
              <a:t> </a:t>
            </a:r>
            <a:r>
              <a:rPr lang="en-MY" dirty="0" err="1">
                <a:latin typeface="Arial" pitchFamily="34" charset="0"/>
                <a:cs typeface="Arial" pitchFamily="34" charset="0"/>
              </a:rPr>
              <a:t>Damansara</a:t>
            </a:r>
            <a:r>
              <a:rPr lang="en-MY" dirty="0">
                <a:latin typeface="Arial" pitchFamily="34" charset="0"/>
                <a:cs typeface="Arial" pitchFamily="34" charset="0"/>
              </a:rPr>
              <a:t> II,</a:t>
            </a:r>
            <a:br>
              <a:rPr lang="en-MY" dirty="0">
                <a:latin typeface="Arial" pitchFamily="34" charset="0"/>
                <a:cs typeface="Arial" pitchFamily="34" charset="0"/>
              </a:rPr>
            </a:br>
            <a:r>
              <a:rPr lang="en-MY" dirty="0">
                <a:latin typeface="Arial" pitchFamily="34" charset="0"/>
                <a:cs typeface="Arial" pitchFamily="34" charset="0"/>
              </a:rPr>
              <a:t>No. 15, </a:t>
            </a:r>
            <a:r>
              <a:rPr lang="en-MY" dirty="0" err="1">
                <a:latin typeface="Arial" pitchFamily="34" charset="0"/>
                <a:cs typeface="Arial" pitchFamily="34" charset="0"/>
              </a:rPr>
              <a:t>Jalan</a:t>
            </a:r>
            <a:r>
              <a:rPr lang="en-MY" dirty="0">
                <a:latin typeface="Arial" pitchFamily="34" charset="0"/>
                <a:cs typeface="Arial" pitchFamily="34" charset="0"/>
              </a:rPr>
              <a:t> 16/11 , 46350 </a:t>
            </a:r>
            <a:r>
              <a:rPr lang="en-MY" dirty="0" err="1">
                <a:latin typeface="Arial" pitchFamily="34" charset="0"/>
                <a:cs typeface="Arial" pitchFamily="34" charset="0"/>
              </a:rPr>
              <a:t>Petaling</a:t>
            </a:r>
            <a:r>
              <a:rPr lang="en-MY" dirty="0">
                <a:latin typeface="Arial" pitchFamily="34" charset="0"/>
                <a:cs typeface="Arial" pitchFamily="34" charset="0"/>
              </a:rPr>
              <a:t> Jaya </a:t>
            </a:r>
            <a:br>
              <a:rPr lang="en-MY" dirty="0">
                <a:latin typeface="Arial" pitchFamily="34" charset="0"/>
                <a:cs typeface="Arial" pitchFamily="34" charset="0"/>
              </a:rPr>
            </a:br>
            <a:r>
              <a:rPr lang="en-MY" dirty="0">
                <a:latin typeface="Arial" pitchFamily="34" charset="0"/>
                <a:cs typeface="Arial" pitchFamily="34" charset="0"/>
              </a:rPr>
              <a:t>Selangor </a:t>
            </a:r>
            <a:r>
              <a:rPr lang="en-MY" dirty="0" err="1">
                <a:latin typeface="Arial" pitchFamily="34" charset="0"/>
                <a:cs typeface="Arial" pitchFamily="34" charset="0"/>
              </a:rPr>
              <a:t>Darul</a:t>
            </a:r>
            <a:r>
              <a:rPr lang="en-MY" dirty="0">
                <a:latin typeface="Arial" pitchFamily="34" charset="0"/>
                <a:cs typeface="Arial" pitchFamily="34" charset="0"/>
              </a:rPr>
              <a:t> </a:t>
            </a:r>
            <a:r>
              <a:rPr lang="en-MY" dirty="0" err="1">
                <a:latin typeface="Arial" pitchFamily="34" charset="0"/>
                <a:cs typeface="Arial" pitchFamily="34" charset="0"/>
              </a:rPr>
              <a:t>Ehsan</a:t>
            </a:r>
            <a:r>
              <a:rPr lang="en-MY" dirty="0">
                <a:latin typeface="Arial" pitchFamily="34" charset="0"/>
                <a:cs typeface="Arial" pitchFamily="34" charset="0"/>
              </a:rPr>
              <a:t>, MALAYSIA.</a:t>
            </a:r>
            <a:endParaRPr lang="en-US" dirty="0">
              <a:latin typeface="Arial" pitchFamily="34" charset="0"/>
              <a:cs typeface="Arial" pitchFamily="34" charset="0"/>
            </a:endParaRPr>
          </a:p>
          <a:p>
            <a:r>
              <a:rPr lang="en-MY" dirty="0">
                <a:latin typeface="Arial" pitchFamily="34" charset="0"/>
                <a:cs typeface="Arial" pitchFamily="34" charset="0"/>
              </a:rPr>
              <a:t>T :  +603-7955 2922 </a:t>
            </a:r>
            <a:endParaRPr lang="en-US" dirty="0">
              <a:latin typeface="Arial" pitchFamily="34" charset="0"/>
              <a:cs typeface="Arial" pitchFamily="34" charset="0"/>
            </a:endParaRPr>
          </a:p>
          <a:p>
            <a:r>
              <a:rPr lang="en-MY" dirty="0">
                <a:latin typeface="Arial" pitchFamily="34" charset="0"/>
                <a:cs typeface="Arial" pitchFamily="34" charset="0"/>
              </a:rPr>
              <a:t>F :  +603-7955 </a:t>
            </a:r>
            <a:r>
              <a:rPr lang="en-MY" dirty="0" smtClean="0">
                <a:latin typeface="Arial" pitchFamily="34" charset="0"/>
                <a:cs typeface="Arial" pitchFamily="34" charset="0"/>
              </a:rPr>
              <a:t>2933</a:t>
            </a:r>
          </a:p>
          <a:p>
            <a:r>
              <a:rPr lang="en-MY" dirty="0" smtClean="0">
                <a:latin typeface="Arial" pitchFamily="34" charset="0"/>
                <a:cs typeface="Arial" pitchFamily="34" charset="0"/>
              </a:rPr>
              <a:t>E :  </a:t>
            </a:r>
            <a:r>
              <a:rPr lang="en-MY" dirty="0" smtClean="0">
                <a:latin typeface="Arial" pitchFamily="34" charset="0"/>
                <a:cs typeface="Arial" pitchFamily="34" charset="0"/>
                <a:hlinkClick r:id="rId3"/>
              </a:rPr>
              <a:t>info@pikom.org.my</a:t>
            </a:r>
            <a:r>
              <a:rPr lang="en-MY" dirty="0" smtClean="0">
                <a:latin typeface="Arial" pitchFamily="34" charset="0"/>
                <a:cs typeface="Arial" pitchFamily="34" charset="0"/>
              </a:rPr>
              <a:t> </a:t>
            </a:r>
          </a:p>
          <a:p>
            <a:r>
              <a:rPr lang="en-MY" dirty="0" smtClean="0">
                <a:latin typeface="Arial" pitchFamily="34" charset="0"/>
                <a:cs typeface="Arial" pitchFamily="34" charset="0"/>
              </a:rPr>
              <a:t>W </a:t>
            </a:r>
            <a:r>
              <a:rPr lang="en-MY" dirty="0">
                <a:latin typeface="Arial" pitchFamily="34" charset="0"/>
                <a:cs typeface="Arial" pitchFamily="34" charset="0"/>
              </a:rPr>
              <a:t>:  </a:t>
            </a:r>
            <a:r>
              <a:rPr lang="en-MY" dirty="0" smtClean="0">
                <a:latin typeface="Arial" pitchFamily="34" charset="0"/>
                <a:cs typeface="Arial" pitchFamily="34" charset="0"/>
                <a:hlinkClick r:id="rId4"/>
              </a:rPr>
              <a:t>www.pikom.my</a:t>
            </a:r>
            <a:r>
              <a:rPr lang="en-MY" dirty="0" smtClean="0">
                <a:latin typeface="Arial" pitchFamily="34" charset="0"/>
                <a:cs typeface="Arial" pitchFamily="34" charset="0"/>
              </a:rPr>
              <a:t> </a:t>
            </a:r>
            <a:endParaRPr lang="en-MY" dirty="0">
              <a:latin typeface="Arial" pitchFamily="34" charset="0"/>
              <a:cs typeface="Arial" pitchFamily="34" charset="0"/>
            </a:endParaRPr>
          </a:p>
        </p:txBody>
      </p:sp>
    </p:spTree>
    <p:extLst>
      <p:ext uri="{BB962C8B-B14F-4D97-AF65-F5344CB8AC3E}">
        <p14:creationId xmlns:p14="http://schemas.microsoft.com/office/powerpoint/2010/main" val="1860421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1295400"/>
            <a:ext cx="4343400" cy="23083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solidFill>
                  <a:schemeClr val="bg1"/>
                </a:solidFill>
              </a:rPr>
              <a:t>Economic Outlook &amp; Challenges</a:t>
            </a:r>
            <a:endParaRPr lang="en-GB"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7246"/>
            <a:ext cx="4419600" cy="520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0" y="1295400"/>
            <a:ext cx="4343400" cy="2308324"/>
          </a:xfrm>
          <a:prstGeom prst="rect">
            <a:avLst/>
          </a:prstGeom>
          <a:solidFill>
            <a:schemeClr val="accent3">
              <a:lumMod val="20000"/>
              <a:lumOff val="80000"/>
            </a:schemeClr>
          </a:solidFill>
          <a:ln>
            <a:solidFill>
              <a:srgbClr val="00B050"/>
            </a:solidFill>
          </a:ln>
        </p:spPr>
        <p:txBody>
          <a:bodyPr wrap="square" rtlCol="0">
            <a:spAutoFit/>
          </a:bodyPr>
          <a:lstStyle/>
          <a:p>
            <a:r>
              <a:rPr lang="en-GB" b="1" dirty="0" smtClean="0"/>
              <a:t>Positive Economic Outlook</a:t>
            </a:r>
          </a:p>
          <a:p>
            <a:pPr marL="400050" indent="-400050">
              <a:buFont typeface="+mj-lt"/>
              <a:buAutoNum type="romanLcPeriod"/>
            </a:pPr>
            <a:r>
              <a:rPr lang="en-GB" dirty="0" smtClean="0"/>
              <a:t>Economic transformation programmes and mega projects</a:t>
            </a:r>
          </a:p>
          <a:p>
            <a:pPr marL="400050" indent="-400050">
              <a:buFont typeface="+mj-lt"/>
              <a:buAutoNum type="romanLcPeriod"/>
            </a:pPr>
            <a:r>
              <a:rPr lang="en-GB" dirty="0"/>
              <a:t> </a:t>
            </a:r>
            <a:r>
              <a:rPr lang="en-GB" dirty="0" smtClean="0"/>
              <a:t>Stronger and stable currency</a:t>
            </a:r>
          </a:p>
          <a:p>
            <a:pPr marL="400050" indent="-400050">
              <a:buFont typeface="+mj-lt"/>
              <a:buAutoNum type="romanLcPeriod"/>
            </a:pPr>
            <a:r>
              <a:rPr lang="en-GB" dirty="0" smtClean="0"/>
              <a:t> Stable overnight policies</a:t>
            </a:r>
          </a:p>
          <a:p>
            <a:pPr marL="400050" indent="-400050">
              <a:buFont typeface="+mj-lt"/>
              <a:buAutoNum type="romanLcPeriod"/>
            </a:pPr>
            <a:r>
              <a:rPr lang="en-GB" dirty="0" smtClean="0"/>
              <a:t>Sustained private and public consumption expenditure</a:t>
            </a:r>
          </a:p>
          <a:p>
            <a:pPr marL="400050" indent="-400050">
              <a:buFont typeface="+mj-lt"/>
              <a:buAutoNum type="romanLcPeriod"/>
            </a:pPr>
            <a:r>
              <a:rPr lang="en-GB" dirty="0"/>
              <a:t> </a:t>
            </a:r>
            <a:r>
              <a:rPr lang="en-GB" dirty="0" smtClean="0"/>
              <a:t>Expanding trade share with Asia / China </a:t>
            </a:r>
            <a:endParaRPr lang="en-GB" dirty="0"/>
          </a:p>
        </p:txBody>
      </p:sp>
      <p:sp>
        <p:nvSpPr>
          <p:cNvPr id="7" name="TextBox 6"/>
          <p:cNvSpPr txBox="1"/>
          <p:nvPr/>
        </p:nvSpPr>
        <p:spPr>
          <a:xfrm>
            <a:off x="4572000" y="3635276"/>
            <a:ext cx="4343400" cy="2862322"/>
          </a:xfrm>
          <a:prstGeom prst="rect">
            <a:avLst/>
          </a:prstGeom>
          <a:solidFill>
            <a:schemeClr val="accent6">
              <a:lumMod val="20000"/>
              <a:lumOff val="80000"/>
            </a:schemeClr>
          </a:solidFill>
          <a:ln>
            <a:solidFill>
              <a:srgbClr val="FF0000"/>
            </a:solidFill>
          </a:ln>
        </p:spPr>
        <p:txBody>
          <a:bodyPr wrap="square" rtlCol="0">
            <a:spAutoFit/>
          </a:bodyPr>
          <a:lstStyle/>
          <a:p>
            <a:r>
              <a:rPr lang="en-GB" b="1" dirty="0" smtClean="0"/>
              <a:t>Key Economic Challenges</a:t>
            </a:r>
          </a:p>
          <a:p>
            <a:pPr marL="400050" indent="-400050">
              <a:buFont typeface="+mj-lt"/>
              <a:buAutoNum type="romanLcPeriod"/>
            </a:pPr>
            <a:r>
              <a:rPr lang="en-GB" dirty="0" smtClean="0"/>
              <a:t>FDI aversion risks</a:t>
            </a:r>
          </a:p>
          <a:p>
            <a:pPr marL="400050" indent="-400050">
              <a:buFont typeface="+mj-lt"/>
              <a:buAutoNum type="romanLcPeriod"/>
            </a:pPr>
            <a:r>
              <a:rPr lang="en-GB" dirty="0" smtClean="0"/>
              <a:t>Slack in macro project implementation</a:t>
            </a:r>
          </a:p>
          <a:p>
            <a:pPr marL="400050" indent="-400050">
              <a:buFont typeface="+mj-lt"/>
              <a:buAutoNum type="romanLcPeriod"/>
            </a:pPr>
            <a:r>
              <a:rPr lang="en-GB" dirty="0" smtClean="0"/>
              <a:t>Dampening public investment</a:t>
            </a:r>
          </a:p>
          <a:p>
            <a:pPr marL="400050" indent="-400050">
              <a:buFont typeface="+mj-lt"/>
              <a:buAutoNum type="romanLcPeriod"/>
            </a:pPr>
            <a:r>
              <a:rPr lang="en-GB" dirty="0" smtClean="0"/>
              <a:t>Fluctuating commodity prices at global</a:t>
            </a:r>
          </a:p>
          <a:p>
            <a:pPr marL="400050" indent="-400050">
              <a:buFont typeface="+mj-lt"/>
              <a:buAutoNum type="romanLcPeriod"/>
            </a:pPr>
            <a:r>
              <a:rPr lang="en-GB" dirty="0" smtClean="0"/>
              <a:t>Capital flight due to volatile foreign exchange </a:t>
            </a:r>
          </a:p>
          <a:p>
            <a:pPr marL="400050" indent="-400050">
              <a:buFont typeface="+mj-lt"/>
              <a:buAutoNum type="romanLcPeriod"/>
            </a:pPr>
            <a:r>
              <a:rPr lang="en-GB" dirty="0" smtClean="0"/>
              <a:t>Overdependence on foreign workers</a:t>
            </a:r>
          </a:p>
          <a:p>
            <a:pPr marL="400050" indent="-400050">
              <a:buFont typeface="+mj-lt"/>
              <a:buAutoNum type="romanLcPeriod"/>
            </a:pPr>
            <a:r>
              <a:rPr lang="en-GB" dirty="0" smtClean="0"/>
              <a:t>Inadequacy of quality work force</a:t>
            </a:r>
          </a:p>
          <a:p>
            <a:pPr marL="400050" indent="-400050">
              <a:buFont typeface="+mj-lt"/>
              <a:buAutoNum type="romanLcPeriod"/>
            </a:pPr>
            <a:r>
              <a:rPr lang="en-GB" dirty="0"/>
              <a:t> </a:t>
            </a:r>
            <a:r>
              <a:rPr lang="en-GB" dirty="0" smtClean="0"/>
              <a:t>Post GE13 stability</a:t>
            </a:r>
            <a:endParaRPr lang="en-GB" dirty="0"/>
          </a:p>
        </p:txBody>
      </p:sp>
    </p:spTree>
    <p:extLst>
      <p:ext uri="{BB962C8B-B14F-4D97-AF65-F5344CB8AC3E}">
        <p14:creationId xmlns:p14="http://schemas.microsoft.com/office/powerpoint/2010/main" val="3390038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0" y="152400"/>
            <a:ext cx="7315200" cy="762000"/>
          </a:xfrm>
        </p:spPr>
        <p:txBody>
          <a:bodyPr/>
          <a:lstStyle/>
          <a:p>
            <a:r>
              <a:rPr lang="en-US" dirty="0" smtClean="0">
                <a:solidFill>
                  <a:schemeClr val="bg1"/>
                </a:solidFill>
                <a:effectLst>
                  <a:outerShdw blurRad="38100" dist="38100" dir="2700000" algn="tl">
                    <a:srgbClr val="000000">
                      <a:alpha val="43137"/>
                    </a:srgbClr>
                  </a:outerShdw>
                </a:effectLst>
              </a:rPr>
              <a:t>Share of ICTS to GDP</a:t>
            </a:r>
            <a:endParaRPr lang="en-US" dirty="0">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bwMode="auto">
          <a:xfrm>
            <a:off x="0" y="5715000"/>
            <a:ext cx="9144000" cy="9906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dirty="0" smtClean="0">
                <a:solidFill>
                  <a:srgbClr val="FFFFFF"/>
                </a:solidFill>
                <a:latin typeface="Cambria" pitchFamily="18" charset="0"/>
              </a:rPr>
              <a:t>Share of ICTS to GDP almost doubled from 3.4% in 2000 to 6.7% by 2010</a:t>
            </a:r>
            <a:endParaRPr lang="en-US" sz="2400" b="1" dirty="0">
              <a:solidFill>
                <a:srgbClr val="FFFFFF"/>
              </a:solidFill>
              <a:latin typeface="Cambria" pitchFamily="18" charset="0"/>
            </a:endParaRPr>
          </a:p>
        </p:txBody>
      </p:sp>
    </p:spTree>
    <p:extLst>
      <p:ext uri="{BB962C8B-B14F-4D97-AF65-F5344CB8AC3E}">
        <p14:creationId xmlns:p14="http://schemas.microsoft.com/office/powerpoint/2010/main" val="580534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371600"/>
            <a:ext cx="8763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0" y="152400"/>
            <a:ext cx="7315200" cy="762000"/>
          </a:xfrm>
        </p:spPr>
        <p:txBody>
          <a:bodyPr/>
          <a:lstStyle/>
          <a:p>
            <a:r>
              <a:rPr lang="en-US" dirty="0" smtClean="0">
                <a:solidFill>
                  <a:schemeClr val="bg1"/>
                </a:solidFill>
                <a:effectLst>
                  <a:outerShdw blurRad="38100" dist="38100" dir="2700000" algn="tl">
                    <a:srgbClr val="000000">
                      <a:alpha val="43137"/>
                    </a:srgbClr>
                  </a:outerShdw>
                </a:effectLst>
              </a:rPr>
              <a:t>ICT Spending Projection: 2008-2017</a:t>
            </a:r>
            <a:endParaRPr lang="en-US"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5181600" y="5635823"/>
            <a:ext cx="3733801" cy="307777"/>
          </a:xfrm>
          <a:prstGeom prst="rect">
            <a:avLst/>
          </a:prstGeom>
          <a:noFill/>
        </p:spPr>
        <p:txBody>
          <a:bodyPr wrap="square" rtlCol="0">
            <a:spAutoFit/>
          </a:bodyPr>
          <a:lstStyle/>
          <a:p>
            <a:r>
              <a:rPr lang="en-US" sz="1400" b="1" dirty="0" smtClean="0"/>
              <a:t>Source: Digital Planet and PIKOM estimates</a:t>
            </a:r>
            <a:endParaRPr lang="en-MY" sz="1400" b="1" dirty="0"/>
          </a:p>
        </p:txBody>
      </p:sp>
      <p:sp>
        <p:nvSpPr>
          <p:cNvPr id="4" name="TextBox 3"/>
          <p:cNvSpPr txBox="1"/>
          <p:nvPr/>
        </p:nvSpPr>
        <p:spPr>
          <a:xfrm>
            <a:off x="3200400" y="1459468"/>
            <a:ext cx="3352800" cy="369332"/>
          </a:xfrm>
          <a:prstGeom prst="rect">
            <a:avLst/>
          </a:prstGeom>
          <a:solidFill>
            <a:schemeClr val="bg1"/>
          </a:solidFill>
        </p:spPr>
        <p:txBody>
          <a:bodyPr wrap="square" rtlCol="0">
            <a:spAutoFit/>
          </a:bodyPr>
          <a:lstStyle/>
          <a:p>
            <a:r>
              <a:rPr lang="en-US" dirty="0" smtClean="0"/>
              <a:t>ICT SPENDING in RM Million</a:t>
            </a:r>
            <a:endParaRPr lang="en-US" dirty="0"/>
          </a:p>
        </p:txBody>
      </p:sp>
    </p:spTree>
    <p:extLst>
      <p:ext uri="{BB962C8B-B14F-4D97-AF65-F5344CB8AC3E}">
        <p14:creationId xmlns:p14="http://schemas.microsoft.com/office/powerpoint/2010/main" val="2413673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572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4262"/>
            <a:ext cx="4191000" cy="54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0" y="152400"/>
            <a:ext cx="7315200" cy="762000"/>
          </a:xfrm>
        </p:spPr>
        <p:txBody>
          <a:bodyPr/>
          <a:lstStyle/>
          <a:p>
            <a:r>
              <a:rPr lang="en-US" dirty="0" smtClean="0">
                <a:solidFill>
                  <a:schemeClr val="bg1"/>
                </a:solidFill>
                <a:effectLst>
                  <a:outerShdw blurRad="38100" dist="38100" dir="2700000" algn="tl">
                    <a:srgbClr val="000000">
                      <a:alpha val="43137"/>
                    </a:srgbClr>
                  </a:outerShdw>
                </a:effectLst>
              </a:rPr>
              <a:t>Structural Changes in ICT Spending 2001 and 2012</a:t>
            </a:r>
            <a:endParaRPr lang="en-US" dirty="0">
              <a:solidFill>
                <a:schemeClr val="bg1"/>
              </a:solidFill>
              <a:effectLst>
                <a:outerShdw blurRad="38100" dist="38100" dir="2700000" algn="tl">
                  <a:srgbClr val="000000">
                    <a:alpha val="43137"/>
                  </a:srgbClr>
                </a:outerShdw>
              </a:effectLst>
            </a:endParaRPr>
          </a:p>
        </p:txBody>
      </p:sp>
      <p:sp>
        <p:nvSpPr>
          <p:cNvPr id="4" name="Striped Right Arrow 3"/>
          <p:cNvSpPr/>
          <p:nvPr/>
        </p:nvSpPr>
        <p:spPr>
          <a:xfrm>
            <a:off x="4249003" y="1295400"/>
            <a:ext cx="978408" cy="9144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065" y="6248400"/>
            <a:ext cx="267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466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ICT Services Outlook &amp; Challenges</a:t>
            </a:r>
            <a:endParaRPr lang="en-GB" dirty="0">
              <a:solidFill>
                <a:schemeClr val="bg1"/>
              </a:solidFill>
            </a:endParaRPr>
          </a:p>
        </p:txBody>
      </p:sp>
      <p:sp>
        <p:nvSpPr>
          <p:cNvPr id="7" name="TextBox 6"/>
          <p:cNvSpPr txBox="1"/>
          <p:nvPr/>
        </p:nvSpPr>
        <p:spPr>
          <a:xfrm>
            <a:off x="3733800" y="1295400"/>
            <a:ext cx="5257800" cy="3139321"/>
          </a:xfrm>
          <a:prstGeom prst="rect">
            <a:avLst/>
          </a:prstGeom>
          <a:solidFill>
            <a:schemeClr val="accent5">
              <a:lumMod val="20000"/>
              <a:lumOff val="80000"/>
            </a:schemeClr>
          </a:solidFill>
          <a:ln>
            <a:solidFill>
              <a:schemeClr val="tx2">
                <a:lumMod val="60000"/>
                <a:lumOff val="40000"/>
              </a:schemeClr>
            </a:solidFill>
          </a:ln>
        </p:spPr>
        <p:txBody>
          <a:bodyPr wrap="square" rtlCol="0">
            <a:spAutoFit/>
          </a:bodyPr>
          <a:lstStyle/>
          <a:p>
            <a:r>
              <a:rPr lang="en-GB" b="1" dirty="0" smtClean="0"/>
              <a:t>ICT Potential</a:t>
            </a:r>
          </a:p>
          <a:p>
            <a:pPr marL="400050" indent="-400050">
              <a:buFont typeface="+mj-lt"/>
              <a:buAutoNum type="romanLcPeriod"/>
            </a:pPr>
            <a:r>
              <a:rPr lang="en-GB" dirty="0"/>
              <a:t> </a:t>
            </a:r>
            <a:r>
              <a:rPr lang="en-GB" dirty="0" smtClean="0"/>
              <a:t>Cloud computing -  reduced infrastructure cost and maintenances hassle free viable for SMEs</a:t>
            </a:r>
          </a:p>
          <a:p>
            <a:pPr marL="400050" indent="-400050">
              <a:buFont typeface="+mj-lt"/>
              <a:buAutoNum type="romanLcPeriod"/>
            </a:pPr>
            <a:r>
              <a:rPr lang="en-GB" dirty="0"/>
              <a:t> </a:t>
            </a:r>
            <a:r>
              <a:rPr lang="en-GB" dirty="0" smtClean="0"/>
              <a:t>Big data analytics – Enhances BI </a:t>
            </a:r>
          </a:p>
          <a:p>
            <a:pPr marL="400050" indent="-400050">
              <a:buFont typeface="+mj-lt"/>
              <a:buAutoNum type="romanLcPeriod"/>
            </a:pPr>
            <a:r>
              <a:rPr lang="en-GB" dirty="0"/>
              <a:t> </a:t>
            </a:r>
            <a:r>
              <a:rPr lang="en-GB" dirty="0" smtClean="0"/>
              <a:t>Mobile device usage – increasingly promotes </a:t>
            </a:r>
            <a:r>
              <a:rPr lang="en-GB" dirty="0" err="1" smtClean="0"/>
              <a:t>consumerization</a:t>
            </a:r>
            <a:r>
              <a:rPr lang="en-GB" dirty="0" smtClean="0"/>
              <a:t> of IT changing work culture and work force life style e.g. teleworking / BYOD</a:t>
            </a:r>
          </a:p>
          <a:p>
            <a:pPr marL="400050" indent="-400050">
              <a:buFont typeface="+mj-lt"/>
              <a:buAutoNum type="romanLcPeriod"/>
            </a:pPr>
            <a:r>
              <a:rPr lang="en-GB" dirty="0" smtClean="0"/>
              <a:t>Advent of social business – social technologies enables new networks of customers, partners and employers, thus creating new opportunities for business and innovation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3581400" cy="520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763370" y="4432403"/>
            <a:ext cx="5228230" cy="2308324"/>
          </a:xfrm>
          <a:prstGeom prst="rect">
            <a:avLst/>
          </a:prstGeom>
          <a:solidFill>
            <a:schemeClr val="accent2">
              <a:lumMod val="20000"/>
              <a:lumOff val="80000"/>
            </a:schemeClr>
          </a:solidFill>
          <a:ln>
            <a:solidFill>
              <a:schemeClr val="tx2">
                <a:lumMod val="60000"/>
                <a:lumOff val="40000"/>
              </a:schemeClr>
            </a:solidFill>
          </a:ln>
        </p:spPr>
        <p:txBody>
          <a:bodyPr wrap="square" rtlCol="0">
            <a:spAutoFit/>
          </a:bodyPr>
          <a:lstStyle/>
          <a:p>
            <a:r>
              <a:rPr lang="en-GB" b="1" dirty="0" smtClean="0"/>
              <a:t>ICT Challenges</a:t>
            </a:r>
          </a:p>
          <a:p>
            <a:pPr marL="400050" indent="-400050">
              <a:buFont typeface="+mj-lt"/>
              <a:buAutoNum type="romanLcPeriod"/>
            </a:pPr>
            <a:r>
              <a:rPr lang="en-GB" dirty="0" smtClean="0"/>
              <a:t>Declining supply of graduates</a:t>
            </a:r>
          </a:p>
          <a:p>
            <a:pPr marL="400050" indent="-400050">
              <a:buFont typeface="+mj-lt"/>
              <a:buAutoNum type="romanLcPeriod"/>
            </a:pPr>
            <a:r>
              <a:rPr lang="en-GB" dirty="0" smtClean="0"/>
              <a:t>Incompatible graduates quality  meeting industry demands</a:t>
            </a:r>
          </a:p>
          <a:p>
            <a:pPr marL="400050" indent="-400050">
              <a:buFont typeface="+mj-lt"/>
              <a:buAutoNum type="romanLcPeriod"/>
            </a:pPr>
            <a:r>
              <a:rPr lang="en-GB" dirty="0"/>
              <a:t> </a:t>
            </a:r>
            <a:r>
              <a:rPr lang="en-GB" dirty="0" smtClean="0"/>
              <a:t>Weak quality and process competency and standards</a:t>
            </a:r>
          </a:p>
          <a:p>
            <a:pPr marL="400050" indent="-400050">
              <a:buFont typeface="+mj-lt"/>
              <a:buAutoNum type="romanLcPeriod"/>
            </a:pPr>
            <a:r>
              <a:rPr lang="en-GB" dirty="0"/>
              <a:t> </a:t>
            </a:r>
            <a:r>
              <a:rPr lang="en-GB" dirty="0" smtClean="0"/>
              <a:t>Lingering challenges in  R&amp;D, patenting and commercialization culture</a:t>
            </a:r>
          </a:p>
        </p:txBody>
      </p:sp>
    </p:spTree>
    <p:extLst>
      <p:ext uri="{BB962C8B-B14F-4D97-AF65-F5344CB8AC3E}">
        <p14:creationId xmlns:p14="http://schemas.microsoft.com/office/powerpoint/2010/main" val="741481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Driving forces of future ICT </a:t>
            </a:r>
            <a:endParaRPr lang="en-GB" dirty="0">
              <a:solidFill>
                <a:schemeClr val="bg1"/>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6019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46538" y="1580937"/>
            <a:ext cx="1292662" cy="4672012"/>
          </a:xfrm>
          <a:prstGeom prst="rect">
            <a:avLst/>
          </a:prstGeom>
          <a:solidFill>
            <a:schemeClr val="bg1">
              <a:lumMod val="95000"/>
            </a:schemeClr>
          </a:solidFill>
          <a:ln w="57150">
            <a:solidFill>
              <a:schemeClr val="tx1"/>
            </a:solidFill>
          </a:ln>
        </p:spPr>
        <p:txBody>
          <a:bodyPr vert="vert" wrap="square">
            <a:spAutoFit/>
          </a:bodyPr>
          <a:lstStyle/>
          <a:p>
            <a:pPr algn="ctr">
              <a:defRPr/>
            </a:pPr>
            <a:r>
              <a:rPr lang="en-US" sz="3600" b="1" dirty="0" smtClean="0">
                <a:solidFill>
                  <a:srgbClr val="C00000"/>
                </a:solidFill>
              </a:rPr>
              <a:t>Plethora of New Opportunities</a:t>
            </a:r>
            <a:endParaRPr lang="en-US" sz="3600" b="1" dirty="0">
              <a:solidFill>
                <a:srgbClr val="C00000"/>
              </a:solidFill>
            </a:endParaRPr>
          </a:p>
        </p:txBody>
      </p:sp>
      <p:sp>
        <p:nvSpPr>
          <p:cNvPr id="7" name="Right Arrow 6"/>
          <p:cNvSpPr/>
          <p:nvPr/>
        </p:nvSpPr>
        <p:spPr>
          <a:xfrm>
            <a:off x="6477000" y="3375546"/>
            <a:ext cx="978408"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0166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z="3200" dirty="0" smtClean="0">
                <a:solidFill>
                  <a:schemeClr val="bg1"/>
                </a:solidFill>
                <a:latin typeface="Arial" charset="0"/>
                <a:cs typeface="Arial" charset="0"/>
              </a:rPr>
              <a:t>Nexus of Forces and Disruptive Innovation</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374775"/>
            <a:ext cx="38941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4495800"/>
            <a:ext cx="17716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5243513"/>
            <a:ext cx="1946275"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114800"/>
            <a:ext cx="159543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5410200"/>
            <a:ext cx="15970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 y="6097588"/>
            <a:ext cx="1946275"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3200" y="3924300"/>
            <a:ext cx="70485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5213350"/>
            <a:ext cx="933450"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5459413"/>
            <a:ext cx="1150938"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725" y="3432175"/>
            <a:ext cx="389413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8538" y="5743575"/>
            <a:ext cx="418306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808538" y="1717675"/>
            <a:ext cx="4098925" cy="3540125"/>
          </a:xfrm>
          <a:prstGeom prst="rect">
            <a:avLst/>
          </a:prstGeom>
          <a:solidFill>
            <a:schemeClr val="bg1">
              <a:lumMod val="95000"/>
            </a:schemeClr>
          </a:solidFill>
          <a:ln w="57150">
            <a:solidFill>
              <a:schemeClr val="tx1"/>
            </a:solidFill>
          </a:ln>
        </p:spPr>
        <p:txBody>
          <a:bodyPr>
            <a:spAutoFit/>
          </a:bodyPr>
          <a:lstStyle/>
          <a:p>
            <a:pPr algn="just">
              <a:defRPr/>
            </a:pPr>
            <a:r>
              <a:rPr lang="en-GB" sz="2800" b="1" dirty="0"/>
              <a:t>disruptive Innovation is one that  “helps create a new market and value, and eventually goes on to disrupt an existing entire market and value network”</a:t>
            </a:r>
            <a:endParaRPr lang="en-US" sz="2000" dirty="0">
              <a:solidFill>
                <a:srgbClr val="003300"/>
              </a:solidFill>
            </a:endParaRPr>
          </a:p>
        </p:txBody>
      </p:sp>
    </p:spTree>
    <p:extLst>
      <p:ext uri="{BB962C8B-B14F-4D97-AF65-F5344CB8AC3E}">
        <p14:creationId xmlns:p14="http://schemas.microsoft.com/office/powerpoint/2010/main" val="34463937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WLpxw6xKkmb.P0IbM3FW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WLpxw6xKkmb.P0IbM3FW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WLpxw6xKkmb.P0IbM3F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WLpxw6xKkmb.P0IbM3FW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WLpxw6xKkmb.P0IbM3FW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yIedCH66kGUQObMk_a8i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8109</TotalTime>
  <Words>857</Words>
  <Application>Microsoft Office PowerPoint</Application>
  <PresentationFormat>On-screen Show (4:3)</PresentationFormat>
  <Paragraphs>99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APEC Workshop on the Advancement of Trade in IT Products by    Shaifubahrim Saleh CEO/President of PIKOM  June, 2013</vt:lpstr>
      <vt:lpstr>About PIKOM</vt:lpstr>
      <vt:lpstr>Economic Outlook &amp; Challenges</vt:lpstr>
      <vt:lpstr>Share of ICTS to GDP</vt:lpstr>
      <vt:lpstr>ICT Spending Projection: 2008-2017</vt:lpstr>
      <vt:lpstr>Structural Changes in ICT Spending 2001 and 2012</vt:lpstr>
      <vt:lpstr>ICT Services Outlook &amp; Challenges</vt:lpstr>
      <vt:lpstr>Driving forces of future ICT </vt:lpstr>
      <vt:lpstr>Nexus of Forces and Disruptive Innovation</vt:lpstr>
      <vt:lpstr>PowerPoint Presentation</vt:lpstr>
      <vt:lpstr>PowerPoint Presentation</vt:lpstr>
      <vt:lpstr>PowerPoint Presentation</vt:lpstr>
      <vt:lpstr>PowerPoint Presentation</vt:lpstr>
      <vt:lpstr>PowerPoint Presentation</vt:lpstr>
      <vt:lpstr>Green ICT / e-Waste Disposal: Environment sustainability </vt:lpstr>
      <vt:lpstr>Green ICT Jobs:  Next Generation ICT Job</vt:lpstr>
      <vt:lpstr>ICT Salary Trend: Growing steadily</vt:lpstr>
      <vt:lpstr>Widening Disparity by Job Category</vt:lpstr>
      <vt:lpstr>Regional Disparity Atlas and Purchasing Power Parity (PPP) Adjusted</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 Edi Sophean</dc:creator>
  <cp:lastModifiedBy>Ong Kian Yew</cp:lastModifiedBy>
  <cp:revision>276</cp:revision>
  <dcterms:created xsi:type="dcterms:W3CDTF">2012-01-10T15:55:31Z</dcterms:created>
  <dcterms:modified xsi:type="dcterms:W3CDTF">2013-06-17T07:34:46Z</dcterms:modified>
</cp:coreProperties>
</file>