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8" r:id="rId3"/>
    <p:sldId id="310" r:id="rId4"/>
    <p:sldId id="306" r:id="rId5"/>
    <p:sldId id="311" r:id="rId6"/>
    <p:sldId id="307" r:id="rId7"/>
    <p:sldId id="315" r:id="rId8"/>
    <p:sldId id="312" r:id="rId9"/>
    <p:sldId id="313" r:id="rId10"/>
    <p:sldId id="314" r:id="rId11"/>
    <p:sldId id="316" r:id="rId12"/>
    <p:sldId id="308" r:id="rId13"/>
    <p:sldId id="29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ECCD5A6B-AB20-4E0D-8D8C-4CDB9C3466DC}" type="datetimeFigureOut">
              <a:rPr lang="en-US" altLang="ja-JP"/>
              <a:pPr/>
              <a:t>10/16/2012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50F1163-2D25-4A22-A26A-B82D600E4522}" type="slidenum">
              <a:rPr lang="en-US" altLang="ja-JP"/>
              <a:pPr/>
              <a:t>‹#›</a:t>
            </a:fld>
            <a:endParaRPr lang="en-US" altLang="ja-JP"/>
          </a:p>
        </p:txBody>
      </p:sp>
    </p:spTree>
    <p:extLst>
      <p:ext uri="{BB962C8B-B14F-4D97-AF65-F5344CB8AC3E}">
        <p14:creationId xmlns:p14="http://schemas.microsoft.com/office/powerpoint/2010/main" val="3854160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2F9FCA8-77C1-4033-8B8F-7151ADA5879B}" type="datetime1">
              <a:rPr lang="en-US" altLang="ja-JP"/>
              <a:pPr/>
              <a:t>10/16/2012</a:t>
            </a:fld>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C4E717F3-2F29-488E-911C-328FB93A141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BB7560D-7B89-4884-84F6-B57E34AA74D5}" type="datetime1">
              <a:rPr lang="en-US" altLang="ja-JP"/>
              <a:pPr/>
              <a:t>10/16/2012</a:t>
            </a:fld>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3B740A3-62F1-4021-BEEC-F58C90D8DD77}"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3967FF2-1038-43C6-8085-00796A9951EF}" type="datetime1">
              <a:rPr lang="en-US" altLang="ja-JP"/>
              <a:pPr/>
              <a:t>10/16/2012</a:t>
            </a:fld>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830C1CF-8BA9-40A1-BAD6-D9EE6E98AD77}"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1AF8CD4-C450-47F3-A9AB-E70BE82403DE}" type="datetime1">
              <a:rPr lang="en-US" altLang="ja-JP"/>
              <a:pPr/>
              <a:t>10/16/2012</a:t>
            </a:fld>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6ECF68C-EF37-46B2-8BFC-A5EF9BCF350D}"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DB89323-F327-4C2B-B75F-8FF4BBE3A2A0}" type="datetime1">
              <a:rPr lang="en-US" altLang="ja-JP"/>
              <a:pPr/>
              <a:t>10/16/2012</a:t>
            </a:fld>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5CBCE6F3-169F-4577-B69B-BAF028407BF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1A2B437-2EF6-4C51-9308-4E04BDA8B3A7}" type="datetime1">
              <a:rPr lang="en-US" altLang="ja-JP"/>
              <a:pPr/>
              <a:t>10/16/2012</a:t>
            </a:fld>
            <a:endParaRPr lang="en-US" altLang="ja-JP"/>
          </a:p>
        </p:txBody>
      </p:sp>
      <p:sp>
        <p:nvSpPr>
          <p:cNvPr id="6" name="Footer Placeholder 4"/>
          <p:cNvSpPr>
            <a:spLocks noGrp="1"/>
          </p:cNvSpPr>
          <p:nvPr>
            <p:ph type="ftr" sz="quarter" idx="11"/>
          </p:nvPr>
        </p:nvSpPr>
        <p:spPr/>
        <p:txBody>
          <a:bodyPr/>
          <a:lstStyle>
            <a:lvl1pPr>
              <a:defRPr/>
            </a:lvl1pPr>
          </a:lstStyle>
          <a:p>
            <a:endParaRPr lang="en-US" altLang="ja-JP"/>
          </a:p>
        </p:txBody>
      </p:sp>
      <p:sp>
        <p:nvSpPr>
          <p:cNvPr id="7" name="Slide Number Placeholder 5"/>
          <p:cNvSpPr>
            <a:spLocks noGrp="1"/>
          </p:cNvSpPr>
          <p:nvPr>
            <p:ph type="sldNum" sz="quarter" idx="12"/>
          </p:nvPr>
        </p:nvSpPr>
        <p:spPr/>
        <p:txBody>
          <a:bodyPr/>
          <a:lstStyle>
            <a:lvl1pPr>
              <a:defRPr/>
            </a:lvl1pPr>
          </a:lstStyle>
          <a:p>
            <a:fld id="{CC3FDBE4-CE5E-4DB6-A95F-6C526EF64B2D}"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D871E7C-53CB-40DA-8594-F761101493B0}" type="datetime1">
              <a:rPr lang="en-US" altLang="ja-JP"/>
              <a:pPr/>
              <a:t>10/16/2012</a:t>
            </a:fld>
            <a:endParaRPr lang="en-US" altLang="ja-JP"/>
          </a:p>
        </p:txBody>
      </p:sp>
      <p:sp>
        <p:nvSpPr>
          <p:cNvPr id="8" name="Footer Placeholder 4"/>
          <p:cNvSpPr>
            <a:spLocks noGrp="1"/>
          </p:cNvSpPr>
          <p:nvPr>
            <p:ph type="ftr" sz="quarter" idx="11"/>
          </p:nvPr>
        </p:nvSpPr>
        <p:spPr/>
        <p:txBody>
          <a:bodyPr/>
          <a:lstStyle>
            <a:lvl1pPr>
              <a:defRPr/>
            </a:lvl1pPr>
          </a:lstStyle>
          <a:p>
            <a:endParaRPr lang="en-US" altLang="ja-JP"/>
          </a:p>
        </p:txBody>
      </p:sp>
      <p:sp>
        <p:nvSpPr>
          <p:cNvPr id="9" name="Slide Number Placeholder 5"/>
          <p:cNvSpPr>
            <a:spLocks noGrp="1"/>
          </p:cNvSpPr>
          <p:nvPr>
            <p:ph type="sldNum" sz="quarter" idx="12"/>
          </p:nvPr>
        </p:nvSpPr>
        <p:spPr/>
        <p:txBody>
          <a:bodyPr/>
          <a:lstStyle>
            <a:lvl1pPr>
              <a:defRPr/>
            </a:lvl1pPr>
          </a:lstStyle>
          <a:p>
            <a:fld id="{26958B50-D2F9-4AB5-8DD7-D1DFFD3061CE}"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145396F-126E-40AC-9838-7B95D603DACB}" type="datetime1">
              <a:rPr lang="en-US" altLang="ja-JP"/>
              <a:pPr/>
              <a:t>10/16/2012</a:t>
            </a:fld>
            <a:endParaRPr lang="en-US" altLang="ja-JP"/>
          </a:p>
        </p:txBody>
      </p:sp>
      <p:sp>
        <p:nvSpPr>
          <p:cNvPr id="4" name="Footer Placeholder 4"/>
          <p:cNvSpPr>
            <a:spLocks noGrp="1"/>
          </p:cNvSpPr>
          <p:nvPr>
            <p:ph type="ftr" sz="quarter" idx="11"/>
          </p:nvPr>
        </p:nvSpPr>
        <p:spPr/>
        <p:txBody>
          <a:bodyPr/>
          <a:lstStyle>
            <a:lvl1pPr>
              <a:defRPr/>
            </a:lvl1pPr>
          </a:lstStyle>
          <a:p>
            <a:endParaRPr lang="en-US" altLang="ja-JP"/>
          </a:p>
        </p:txBody>
      </p:sp>
      <p:sp>
        <p:nvSpPr>
          <p:cNvPr id="5" name="Slide Number Placeholder 5"/>
          <p:cNvSpPr>
            <a:spLocks noGrp="1"/>
          </p:cNvSpPr>
          <p:nvPr>
            <p:ph type="sldNum" sz="quarter" idx="12"/>
          </p:nvPr>
        </p:nvSpPr>
        <p:spPr/>
        <p:txBody>
          <a:bodyPr/>
          <a:lstStyle>
            <a:lvl1pPr>
              <a:defRPr/>
            </a:lvl1pPr>
          </a:lstStyle>
          <a:p>
            <a:fld id="{C07623D6-2FC0-4B55-B5CB-ED8646E25441}"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73969A3-F5CB-46F2-AFF2-B92BADCE6AB2}" type="datetime1">
              <a:rPr lang="en-US" altLang="ja-JP"/>
              <a:pPr/>
              <a:t>10/16/2012</a:t>
            </a:fld>
            <a:endParaRPr lang="en-US" altLang="ja-JP"/>
          </a:p>
        </p:txBody>
      </p:sp>
      <p:sp>
        <p:nvSpPr>
          <p:cNvPr id="3" name="Footer Placeholder 4"/>
          <p:cNvSpPr>
            <a:spLocks noGrp="1"/>
          </p:cNvSpPr>
          <p:nvPr>
            <p:ph type="ftr" sz="quarter" idx="11"/>
          </p:nvPr>
        </p:nvSpPr>
        <p:spPr/>
        <p:txBody>
          <a:bodyPr/>
          <a:lstStyle>
            <a:lvl1pPr>
              <a:defRPr/>
            </a:lvl1pPr>
          </a:lstStyle>
          <a:p>
            <a:endParaRPr lang="en-US" altLang="ja-JP"/>
          </a:p>
        </p:txBody>
      </p:sp>
      <p:sp>
        <p:nvSpPr>
          <p:cNvPr id="4" name="Slide Number Placeholder 5"/>
          <p:cNvSpPr>
            <a:spLocks noGrp="1"/>
          </p:cNvSpPr>
          <p:nvPr>
            <p:ph type="sldNum" sz="quarter" idx="12"/>
          </p:nvPr>
        </p:nvSpPr>
        <p:spPr/>
        <p:txBody>
          <a:bodyPr/>
          <a:lstStyle>
            <a:lvl1pPr>
              <a:defRPr/>
            </a:lvl1pPr>
          </a:lstStyle>
          <a:p>
            <a:fld id="{599F57E0-9E96-4FE5-97DE-6B126ABEFD12}"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3368CE-331E-445E-A8CE-4786EFC70ED9}" type="datetime1">
              <a:rPr lang="en-US" altLang="ja-JP"/>
              <a:pPr/>
              <a:t>10/16/2012</a:t>
            </a:fld>
            <a:endParaRPr lang="en-US" altLang="ja-JP"/>
          </a:p>
        </p:txBody>
      </p:sp>
      <p:sp>
        <p:nvSpPr>
          <p:cNvPr id="6" name="Footer Placeholder 4"/>
          <p:cNvSpPr>
            <a:spLocks noGrp="1"/>
          </p:cNvSpPr>
          <p:nvPr>
            <p:ph type="ftr" sz="quarter" idx="11"/>
          </p:nvPr>
        </p:nvSpPr>
        <p:spPr/>
        <p:txBody>
          <a:bodyPr/>
          <a:lstStyle>
            <a:lvl1pPr>
              <a:defRPr/>
            </a:lvl1pPr>
          </a:lstStyle>
          <a:p>
            <a:endParaRPr lang="en-US" altLang="ja-JP"/>
          </a:p>
        </p:txBody>
      </p:sp>
      <p:sp>
        <p:nvSpPr>
          <p:cNvPr id="7" name="Slide Number Placeholder 5"/>
          <p:cNvSpPr>
            <a:spLocks noGrp="1"/>
          </p:cNvSpPr>
          <p:nvPr>
            <p:ph type="sldNum" sz="quarter" idx="12"/>
          </p:nvPr>
        </p:nvSpPr>
        <p:spPr/>
        <p:txBody>
          <a:bodyPr/>
          <a:lstStyle>
            <a:lvl1pPr>
              <a:defRPr/>
            </a:lvl1pPr>
          </a:lstStyle>
          <a:p>
            <a:fld id="{E4313E8B-4BD0-4AA7-BC76-3C102770F10D}"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2E89EE4-2FC4-4F34-9512-FCE023ED1E86}" type="datetime1">
              <a:rPr lang="en-US" altLang="ja-JP"/>
              <a:pPr/>
              <a:t>10/16/2012</a:t>
            </a:fld>
            <a:endParaRPr lang="en-US" altLang="ja-JP"/>
          </a:p>
        </p:txBody>
      </p:sp>
      <p:sp>
        <p:nvSpPr>
          <p:cNvPr id="6" name="Footer Placeholder 4"/>
          <p:cNvSpPr>
            <a:spLocks noGrp="1"/>
          </p:cNvSpPr>
          <p:nvPr>
            <p:ph type="ftr" sz="quarter" idx="11"/>
          </p:nvPr>
        </p:nvSpPr>
        <p:spPr/>
        <p:txBody>
          <a:bodyPr/>
          <a:lstStyle>
            <a:lvl1pPr>
              <a:defRPr/>
            </a:lvl1pPr>
          </a:lstStyle>
          <a:p>
            <a:endParaRPr lang="en-US" altLang="ja-JP"/>
          </a:p>
        </p:txBody>
      </p:sp>
      <p:sp>
        <p:nvSpPr>
          <p:cNvPr id="7" name="Slide Number Placeholder 5"/>
          <p:cNvSpPr>
            <a:spLocks noGrp="1"/>
          </p:cNvSpPr>
          <p:nvPr>
            <p:ph type="sldNum" sz="quarter" idx="12"/>
          </p:nvPr>
        </p:nvSpPr>
        <p:spPr/>
        <p:txBody>
          <a:bodyPr/>
          <a:lstStyle>
            <a:lvl1pPr>
              <a:defRPr/>
            </a:lvl1pPr>
          </a:lstStyle>
          <a:p>
            <a:fld id="{51AFF9E7-AC85-46C5-A482-7CDF645D0DD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0E13B32A-ED63-42ED-AEBC-CD96672FBEFE}" type="datetime1">
              <a:rPr lang="en-US" altLang="ja-JP"/>
              <a:pPr/>
              <a:t>10/16/2012</a:t>
            </a:fld>
            <a:endParaRPr lang="en-US" altLang="ja-JP"/>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ltLang="ja-JP"/>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CE0176C-0A70-4EA7-94D0-0E18C1ED0C8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bwMode="auto">
          <a:noFill/>
          <a:ln>
            <a:miter lim="800000"/>
            <a:headEnd/>
            <a:tailEnd/>
          </a:ln>
        </p:spPr>
        <p:txBody>
          <a:bodyPr/>
          <a:lstStyle/>
          <a:p>
            <a:fld id="{B0E8DEBF-6445-42C5-B7C7-6D59CC1B296F}" type="slidenum">
              <a:rPr lang="en-US" altLang="ja-JP"/>
              <a:pPr/>
              <a:t>1</a:t>
            </a:fld>
            <a:endParaRPr lang="en-US" altLang="ja-JP"/>
          </a:p>
        </p:txBody>
      </p:sp>
      <p:sp>
        <p:nvSpPr>
          <p:cNvPr id="2" name="Title 1"/>
          <p:cNvSpPr>
            <a:spLocks noGrp="1"/>
          </p:cNvSpPr>
          <p:nvPr>
            <p:ph type="ctrTitle"/>
          </p:nvPr>
        </p:nvSpPr>
        <p:spPr>
          <a:xfrm>
            <a:off x="685800" y="2130425"/>
            <a:ext cx="8001000" cy="1470025"/>
          </a:xfrm>
        </p:spPr>
        <p:txBody>
          <a:bodyPr rtlCol="0">
            <a:normAutofit fontScale="90000"/>
          </a:bodyPr>
          <a:lstStyle/>
          <a:p>
            <a:pPr eaLnBrk="1" fontAlgn="auto" hangingPunct="1">
              <a:spcAft>
                <a:spcPts val="0"/>
              </a:spcAft>
              <a:defRPr/>
            </a:pPr>
            <a:r>
              <a:rPr lang="en-US" dirty="0" smtClean="0">
                <a:solidFill>
                  <a:srgbClr val="0070C0"/>
                </a:solidFill>
              </a:rPr>
              <a:t>U.S. Views on Remanufacturing and Trade in Remanufactured Goods</a:t>
            </a:r>
            <a:endParaRPr lang="en-US" dirty="0">
              <a:solidFill>
                <a:srgbClr val="0070C0"/>
              </a:solidFill>
            </a:endParaRPr>
          </a:p>
        </p:txBody>
      </p:sp>
      <p:sp>
        <p:nvSpPr>
          <p:cNvPr id="4100" name="Subtitle 2"/>
          <p:cNvSpPr>
            <a:spLocks noGrp="1"/>
          </p:cNvSpPr>
          <p:nvPr>
            <p:ph type="subTitle" idx="1"/>
          </p:nvPr>
        </p:nvSpPr>
        <p:spPr/>
        <p:txBody>
          <a:bodyPr/>
          <a:lstStyle/>
          <a:p>
            <a:pPr eaLnBrk="1" hangingPunct="1">
              <a:lnSpc>
                <a:spcPct val="80000"/>
              </a:lnSpc>
            </a:pPr>
            <a:r>
              <a:rPr lang="en-US" altLang="ja-JP" sz="1800" b="1" dirty="0">
                <a:solidFill>
                  <a:srgbClr val="898989"/>
                </a:solidFill>
              </a:rPr>
              <a:t>Ed Brzytwa</a:t>
            </a:r>
          </a:p>
          <a:p>
            <a:pPr eaLnBrk="1" hangingPunct="1">
              <a:lnSpc>
                <a:spcPct val="80000"/>
              </a:lnSpc>
            </a:pPr>
            <a:r>
              <a:rPr lang="en-US" altLang="ja-JP" sz="1800" b="1" dirty="0">
                <a:solidFill>
                  <a:srgbClr val="898989"/>
                </a:solidFill>
              </a:rPr>
              <a:t>Director for APEC Affairs</a:t>
            </a:r>
          </a:p>
          <a:p>
            <a:pPr eaLnBrk="1" hangingPunct="1">
              <a:lnSpc>
                <a:spcPct val="80000"/>
              </a:lnSpc>
            </a:pPr>
            <a:r>
              <a:rPr lang="en-US" altLang="ja-JP" sz="1800" b="1" dirty="0">
                <a:solidFill>
                  <a:srgbClr val="898989"/>
                </a:solidFill>
              </a:rPr>
              <a:t>Office of the United States Trade Representative</a:t>
            </a:r>
            <a:endParaRPr lang="en-GB" altLang="ja-JP" sz="1800" b="1" dirty="0">
              <a:solidFill>
                <a:srgbClr val="898989"/>
              </a:solidFill>
            </a:endParaRPr>
          </a:p>
          <a:p>
            <a:pPr eaLnBrk="1" hangingPunct="1">
              <a:lnSpc>
                <a:spcPct val="80000"/>
              </a:lnSpc>
            </a:pPr>
            <a:endParaRPr lang="en-GB" altLang="ja-JP" sz="1800" b="1" dirty="0">
              <a:solidFill>
                <a:srgbClr val="898989"/>
              </a:solidFill>
            </a:endParaRPr>
          </a:p>
          <a:p>
            <a:pPr eaLnBrk="1" hangingPunct="1">
              <a:lnSpc>
                <a:spcPct val="80000"/>
              </a:lnSpc>
            </a:pPr>
            <a:r>
              <a:rPr lang="en-US" altLang="ja-JP" sz="1800" b="1" dirty="0">
                <a:solidFill>
                  <a:srgbClr val="898989"/>
                </a:solidFill>
              </a:rPr>
              <a:t>APEC Workshop on Remanufactured Goods</a:t>
            </a:r>
          </a:p>
          <a:p>
            <a:pPr eaLnBrk="1" hangingPunct="1">
              <a:lnSpc>
                <a:spcPct val="80000"/>
              </a:lnSpc>
            </a:pPr>
            <a:r>
              <a:rPr lang="en-US" altLang="ja-JP" sz="1800" b="1" dirty="0">
                <a:solidFill>
                  <a:srgbClr val="898989"/>
                </a:solidFill>
              </a:rPr>
              <a:t>Kuala Lumpur, Malaysia – October 22-23, 2012</a:t>
            </a:r>
            <a:endParaRPr lang="en-US" altLang="ja-JP" sz="1800" dirty="0">
              <a:solidFill>
                <a:srgbClr val="898989"/>
              </a:solidFill>
            </a:endParaRPr>
          </a:p>
          <a:p>
            <a:pPr eaLnBrk="1" hangingPunct="1">
              <a:lnSpc>
                <a:spcPct val="80000"/>
              </a:lnSpc>
            </a:pPr>
            <a:r>
              <a:rPr lang="en-US" altLang="ja-JP" sz="2200" dirty="0" smtClean="0">
                <a:solidFill>
                  <a:srgbClr val="898989"/>
                </a:solidFill>
              </a:rPr>
              <a:t> </a:t>
            </a:r>
          </a:p>
          <a:p>
            <a:pPr eaLnBrk="1" hangingPunct="1">
              <a:lnSpc>
                <a:spcPct val="80000"/>
              </a:lnSpc>
            </a:pPr>
            <a:endParaRPr lang="en-US" altLang="ja-JP" sz="2200" dirty="0" smtClean="0">
              <a:solidFill>
                <a:srgbClr val="898989"/>
              </a:solidFill>
            </a:endParaRPr>
          </a:p>
        </p:txBody>
      </p:sp>
      <p:pic>
        <p:nvPicPr>
          <p:cNvPr id="4101" name="Picture 1"/>
          <p:cNvPicPr>
            <a:picLocks noChangeAspect="1" noChangeArrowheads="1"/>
          </p:cNvPicPr>
          <p:nvPr/>
        </p:nvPicPr>
        <p:blipFill>
          <a:blip r:embed="rId2" cstate="print"/>
          <a:srcRect/>
          <a:stretch>
            <a:fillRect/>
          </a:stretch>
        </p:blipFill>
        <p:spPr bwMode="auto">
          <a:xfrm>
            <a:off x="2438400" y="381000"/>
            <a:ext cx="4114800" cy="1524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smtClean="0">
                <a:solidFill>
                  <a:schemeClr val="accent1"/>
                </a:solidFill>
              </a:rPr>
              <a:t>APEC Remanufacturing Resource Guide</a:t>
            </a:r>
            <a:endParaRPr lang="en-US" sz="3600" dirty="0">
              <a:solidFill>
                <a:schemeClr val="accent1"/>
              </a:solidFill>
            </a:endParaRPr>
          </a:p>
        </p:txBody>
      </p:sp>
      <p:sp>
        <p:nvSpPr>
          <p:cNvPr id="3" name="Content Placeholder 2"/>
          <p:cNvSpPr>
            <a:spLocks noGrp="1"/>
          </p:cNvSpPr>
          <p:nvPr>
            <p:ph idx="1"/>
          </p:nvPr>
        </p:nvSpPr>
        <p:spPr>
          <a:xfrm>
            <a:off x="381000" y="1447800"/>
            <a:ext cx="8229600" cy="4525963"/>
          </a:xfrm>
        </p:spPr>
        <p:txBody>
          <a:bodyPr/>
          <a:lstStyle/>
          <a:p>
            <a:r>
              <a:rPr lang="en-US" dirty="0" smtClean="0"/>
              <a:t>Designed to provide the best publically available information on remanufacturing to APEC officials and industry</a:t>
            </a:r>
          </a:p>
          <a:p>
            <a:r>
              <a:rPr lang="en-US" dirty="0" smtClean="0"/>
              <a:t>Intention is that economies contribute to and improve this document over </a:t>
            </a:r>
            <a:r>
              <a:rPr lang="en-US" dirty="0" smtClean="0"/>
              <a:t>time</a:t>
            </a:r>
          </a:p>
          <a:p>
            <a:r>
              <a:rPr lang="en-US" dirty="0" smtClean="0"/>
              <a:t>Guide does not include info on the U.S. </a:t>
            </a:r>
            <a:r>
              <a:rPr lang="en-US" dirty="0" smtClean="0"/>
              <a:t>market</a:t>
            </a:r>
          </a:p>
          <a:p>
            <a:pPr lvl="1"/>
            <a:r>
              <a:rPr lang="en-US" dirty="0" smtClean="0"/>
              <a:t>Hope to updat</a:t>
            </a:r>
            <a:r>
              <a:rPr lang="en-US" dirty="0" smtClean="0"/>
              <a:t>e with information from USITC report on remanufacturing in the U.S.</a:t>
            </a:r>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10</a:t>
            </a:fld>
            <a:endParaRPr lang="en-US" altLang="ja-JP"/>
          </a:p>
        </p:txBody>
      </p:sp>
    </p:spTree>
    <p:extLst>
      <p:ext uri="{BB962C8B-B14F-4D97-AF65-F5344CB8AC3E}">
        <p14:creationId xmlns:p14="http://schemas.microsoft.com/office/powerpoint/2010/main" val="76592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APEC Remanufacturing Resource Guide</a:t>
            </a:r>
            <a:endParaRPr lang="en-US" dirty="0"/>
          </a:p>
        </p:txBody>
      </p:sp>
      <p:sp>
        <p:nvSpPr>
          <p:cNvPr id="3" name="Content Placeholder 2"/>
          <p:cNvSpPr>
            <a:spLocks noGrp="1"/>
          </p:cNvSpPr>
          <p:nvPr>
            <p:ph idx="1"/>
          </p:nvPr>
        </p:nvSpPr>
        <p:spPr/>
        <p:txBody>
          <a:bodyPr/>
          <a:lstStyle/>
          <a:p>
            <a:r>
              <a:rPr lang="en-US" sz="4000" dirty="0"/>
              <a:t>Sections include:</a:t>
            </a:r>
          </a:p>
          <a:p>
            <a:pPr lvl="1"/>
            <a:r>
              <a:rPr lang="en-US" sz="2400" dirty="0"/>
              <a:t>Global Remanufacturing Information Sources</a:t>
            </a:r>
          </a:p>
          <a:p>
            <a:pPr lvl="1"/>
            <a:r>
              <a:rPr lang="en-US" sz="2400" dirty="0"/>
              <a:t>Remanufacturing Research Institutions</a:t>
            </a:r>
          </a:p>
          <a:p>
            <a:pPr lvl="1"/>
            <a:r>
              <a:rPr lang="en-US" sz="2400" dirty="0"/>
              <a:t>Reman Industry Associations</a:t>
            </a:r>
          </a:p>
          <a:p>
            <a:pPr lvl="1"/>
            <a:r>
              <a:rPr lang="en-US" sz="2400" dirty="0"/>
              <a:t>Remanufacturers in the APEC Region </a:t>
            </a:r>
          </a:p>
          <a:p>
            <a:pPr lvl="1"/>
            <a:r>
              <a:rPr lang="en-US" sz="2400" dirty="0"/>
              <a:t>Environmental and Economic Benefits of remanufacturing</a:t>
            </a:r>
          </a:p>
          <a:p>
            <a:pPr lvl="1"/>
            <a:r>
              <a:rPr lang="en-US" sz="2400" dirty="0"/>
              <a:t>Additional Publications on Remanufacturing</a:t>
            </a:r>
          </a:p>
          <a:p>
            <a:pPr lvl="1"/>
            <a:r>
              <a:rPr lang="en-US" sz="2400" dirty="0"/>
              <a:t>Prominent Remanufacturing Experts</a:t>
            </a:r>
          </a:p>
          <a:p>
            <a:pPr lvl="1"/>
            <a:r>
              <a:rPr lang="en-US" sz="2400" dirty="0"/>
              <a:t>Annex 1 – Reman facilities in APEC economies</a:t>
            </a:r>
          </a:p>
          <a:p>
            <a:endParaRPr lang="en-US" dirty="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11</a:t>
            </a:fld>
            <a:endParaRPr lang="en-US" altLang="ja-JP"/>
          </a:p>
        </p:txBody>
      </p:sp>
    </p:spTree>
    <p:extLst>
      <p:ext uri="{BB962C8B-B14F-4D97-AF65-F5344CB8AC3E}">
        <p14:creationId xmlns:p14="http://schemas.microsoft.com/office/powerpoint/2010/main" val="1979355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Conclusions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U.S. experience demonstrates that the market resolves quality issues and only a light regulatory touch is necessary to protect consumers and firms from deceptive practices</a:t>
            </a:r>
          </a:p>
          <a:p>
            <a:r>
              <a:rPr lang="en-US" dirty="0" smtClean="0"/>
              <a:t>Building a robust market for remanufactured products can pay dividends to all stakeholders</a:t>
            </a:r>
          </a:p>
          <a:p>
            <a:r>
              <a:rPr lang="en-US" dirty="0" smtClean="0"/>
              <a:t>Remanufacturing is growing in the Asia-Pacific and is occurring across sectors in APEC economies</a:t>
            </a:r>
            <a:endParaRPr lang="en-US" dirty="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Thank you!</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Questions and Answers</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13</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Presentation Overview</a:t>
            </a:r>
            <a:endParaRPr lang="en-US" dirty="0">
              <a:solidFill>
                <a:srgbClr val="0070C0"/>
              </a:solidFill>
            </a:endParaRPr>
          </a:p>
        </p:txBody>
      </p:sp>
      <p:sp>
        <p:nvSpPr>
          <p:cNvPr id="3" name="Content Placeholder 2"/>
          <p:cNvSpPr>
            <a:spLocks noGrp="1"/>
          </p:cNvSpPr>
          <p:nvPr>
            <p:ph idx="1"/>
          </p:nvPr>
        </p:nvSpPr>
        <p:spPr>
          <a:xfrm>
            <a:off x="457200" y="1219200"/>
            <a:ext cx="8229600" cy="4525963"/>
          </a:xfrm>
        </p:spPr>
        <p:txBody>
          <a:bodyPr/>
          <a:lstStyle/>
          <a:p>
            <a:pPr marL="514350" indent="-514350">
              <a:buFont typeface="+mj-lt"/>
              <a:buAutoNum type="arabicPeriod"/>
            </a:pPr>
            <a:r>
              <a:rPr lang="en-US" dirty="0" smtClean="0"/>
              <a:t>Optimal market for remanufactured goods</a:t>
            </a:r>
          </a:p>
          <a:p>
            <a:pPr marL="514350" indent="-514350">
              <a:buFont typeface="+mj-lt"/>
              <a:buAutoNum type="arabicPeriod"/>
            </a:pPr>
            <a:r>
              <a:rPr lang="en-US" dirty="0" smtClean="0"/>
              <a:t>U.S. government policy concerning sales of remanufactured goods in the U.S.</a:t>
            </a:r>
          </a:p>
          <a:p>
            <a:pPr marL="514350" indent="-514350">
              <a:buAutoNum type="arabicPeriod" startAt="3"/>
            </a:pPr>
            <a:r>
              <a:rPr lang="en-US" dirty="0" smtClean="0"/>
              <a:t>U.S. views on international trade in remanufactured </a:t>
            </a:r>
            <a:r>
              <a:rPr lang="en-US" dirty="0" smtClean="0"/>
              <a:t>goods</a:t>
            </a:r>
          </a:p>
          <a:p>
            <a:pPr marL="514350" indent="-514350">
              <a:buAutoNum type="arabicPeriod" startAt="3"/>
            </a:pPr>
            <a:r>
              <a:rPr lang="en-US" dirty="0" smtClean="0"/>
              <a:t>U.S. policy work on trade in remanufactured goods</a:t>
            </a:r>
            <a:endParaRPr lang="en-US" dirty="0" smtClean="0"/>
          </a:p>
          <a:p>
            <a:pPr marL="514350" indent="-514350">
              <a:buAutoNum type="arabicPeriod" startAt="3"/>
            </a:pPr>
            <a:r>
              <a:rPr lang="en-US" dirty="0" smtClean="0"/>
              <a:t>APEC and Remanufacturing</a:t>
            </a:r>
            <a:endParaRPr lang="en-US" dirty="0"/>
          </a:p>
          <a:p>
            <a:pPr marL="514350" indent="-514350">
              <a:buAutoNum type="arabicPeriod" startAt="3"/>
            </a:pPr>
            <a:r>
              <a:rPr lang="en-US" dirty="0" smtClean="0"/>
              <a:t>Conclusion</a:t>
            </a:r>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solidFill>
              </a:rPr>
              <a:t>An Optimal Market for Remanufactured Goods</a:t>
            </a:r>
            <a:endParaRPr lang="en-US" sz="3600" dirty="0">
              <a:solidFill>
                <a:schemeClr val="accent1"/>
              </a:solidFill>
            </a:endParaRPr>
          </a:p>
        </p:txBody>
      </p:sp>
      <p:sp>
        <p:nvSpPr>
          <p:cNvPr id="3" name="Content Placeholder 2"/>
          <p:cNvSpPr>
            <a:spLocks noGrp="1"/>
          </p:cNvSpPr>
          <p:nvPr>
            <p:ph idx="1"/>
          </p:nvPr>
        </p:nvSpPr>
        <p:spPr>
          <a:xfrm>
            <a:off x="457200" y="1371600"/>
            <a:ext cx="8229600" cy="4525963"/>
          </a:xfrm>
        </p:spPr>
        <p:txBody>
          <a:bodyPr/>
          <a:lstStyle/>
          <a:p>
            <a:r>
              <a:rPr lang="en-US" sz="2800" dirty="0" smtClean="0"/>
              <a:t>Remanufacturers disclose appropriate product information to consumers, so they know what they are buying</a:t>
            </a:r>
          </a:p>
          <a:p>
            <a:r>
              <a:rPr lang="en-US" sz="2800" dirty="0" smtClean="0"/>
              <a:t>Remanufacturers provide appropriate warranties and servicing contracts to win market share</a:t>
            </a:r>
          </a:p>
          <a:p>
            <a:r>
              <a:rPr lang="en-US" sz="2800" dirty="0" smtClean="0"/>
              <a:t>Government only applies general laws and regulations pertaining to preventing deceptive practices</a:t>
            </a:r>
          </a:p>
          <a:p>
            <a:r>
              <a:rPr lang="en-US" sz="2800" dirty="0" smtClean="0"/>
              <a:t>No additional measures pertaining to remanufactured goods are required. </a:t>
            </a:r>
          </a:p>
          <a:p>
            <a:endParaRPr lang="en-US" dirty="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solidFill>
              </a:rPr>
              <a:t>U.S. Regulations and Policies Concerning Remanufactured Goods</a:t>
            </a:r>
            <a:endParaRPr lang="en-US" sz="3600" dirty="0">
              <a:solidFill>
                <a:schemeClr val="accent1"/>
              </a:solidFill>
            </a:endParaRPr>
          </a:p>
        </p:txBody>
      </p:sp>
      <p:sp>
        <p:nvSpPr>
          <p:cNvPr id="3" name="Content Placeholder 2"/>
          <p:cNvSpPr>
            <a:spLocks noGrp="1"/>
          </p:cNvSpPr>
          <p:nvPr>
            <p:ph idx="1"/>
          </p:nvPr>
        </p:nvSpPr>
        <p:spPr/>
        <p:txBody>
          <a:bodyPr/>
          <a:lstStyle/>
          <a:p>
            <a:r>
              <a:rPr lang="en-US" sz="2800" dirty="0" smtClean="0"/>
              <a:t>The Federal Trade Commission Act, 15 U.S.C. § 45(a), provides that “unfair or deceptive acts or practices . . . are hereby declared unlawful.”</a:t>
            </a:r>
          </a:p>
          <a:p>
            <a:r>
              <a:rPr lang="en-US" sz="2800" dirty="0" smtClean="0"/>
              <a:t>FTC’s Guides to the Rebuilt, Reconditioned and Other Used Automobile Parts Industry:</a:t>
            </a:r>
          </a:p>
          <a:p>
            <a:pPr lvl="1"/>
            <a:r>
              <a:rPr lang="en-US" sz="2400" dirty="0" smtClean="0"/>
              <a:t>“It is unfair or deceptive to represent, directly or by implication, that any industry product or part of an industry product is new or unused when such is not the fact, or to misrepresent the current condition, or extent of previous use, reconstruction or repair of any industry product.”</a:t>
            </a:r>
            <a:endParaRPr lang="en-US" sz="2400" dirty="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1"/>
                </a:solidFill>
              </a:rPr>
              <a:t>U.S. Regulations and Policies Concerning Remanufactured Goods</a:t>
            </a:r>
            <a:endParaRPr lang="en-US" sz="4000" dirty="0"/>
          </a:p>
        </p:txBody>
      </p:sp>
      <p:sp>
        <p:nvSpPr>
          <p:cNvPr id="3" name="Content Placeholder 2"/>
          <p:cNvSpPr>
            <a:spLocks noGrp="1"/>
          </p:cNvSpPr>
          <p:nvPr>
            <p:ph idx="1"/>
          </p:nvPr>
        </p:nvSpPr>
        <p:spPr/>
        <p:txBody>
          <a:bodyPr/>
          <a:lstStyle/>
          <a:p>
            <a:r>
              <a:rPr lang="en-US" dirty="0" smtClean="0"/>
              <a:t>U.S. Food and Drug Administration and remanufactured medical devices (MRI, X-rays, CAT scanners)</a:t>
            </a:r>
          </a:p>
          <a:p>
            <a:pPr lvl="1"/>
            <a:r>
              <a:rPr lang="en-US" dirty="0" smtClean="0"/>
              <a:t>Remanufacturing constitutes manufacturing</a:t>
            </a:r>
          </a:p>
          <a:p>
            <a:pPr lvl="1"/>
            <a:r>
              <a:rPr lang="en-US" dirty="0" smtClean="0"/>
              <a:t>For FDA, remanufacturing changes identity of device</a:t>
            </a:r>
          </a:p>
          <a:p>
            <a:pPr lvl="1"/>
            <a:r>
              <a:rPr lang="en-US" dirty="0" smtClean="0"/>
              <a:t>If identity of device does not change, then product must meet applicable technical and safety specifications</a:t>
            </a:r>
            <a:endParaRPr lang="en-US" dirty="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U.S. views on international trade in remanufactured goods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Remanufactured Goods:</a:t>
            </a:r>
          </a:p>
          <a:p>
            <a:pPr lvl="1"/>
            <a:r>
              <a:rPr lang="en-US" dirty="0" smtClean="0"/>
              <a:t>Are NOT used, “as is” goods</a:t>
            </a:r>
          </a:p>
          <a:p>
            <a:pPr lvl="1"/>
            <a:r>
              <a:rPr lang="en-US" dirty="0" smtClean="0"/>
              <a:t>Meet the same technical and safety specifications as newly manufactured goods</a:t>
            </a:r>
          </a:p>
          <a:p>
            <a:pPr lvl="1"/>
            <a:r>
              <a:rPr lang="en-US" dirty="0" smtClean="0"/>
              <a:t>Should be treated “as new” with respect to international trade</a:t>
            </a:r>
          </a:p>
          <a:p>
            <a:pPr lvl="1"/>
            <a:r>
              <a:rPr lang="en-US" dirty="0" smtClean="0"/>
              <a:t>Can help address our broader, shared environmental and economic objectives</a:t>
            </a:r>
          </a:p>
          <a:p>
            <a:pPr lvl="1">
              <a:buNone/>
            </a:pPr>
            <a:endParaRPr lang="en-US" dirty="0" smtClean="0"/>
          </a:p>
          <a:p>
            <a:pPr lvl="1">
              <a:buNone/>
            </a:pPr>
            <a:endParaRPr lang="en-US" dirty="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z="4000" dirty="0" smtClean="0">
                <a:solidFill>
                  <a:schemeClr val="accent1"/>
                </a:solidFill>
              </a:rPr>
              <a:t>U.S. Policy </a:t>
            </a:r>
            <a:r>
              <a:rPr lang="en-US" sz="4000" dirty="0" smtClean="0">
                <a:solidFill>
                  <a:schemeClr val="accent1"/>
                </a:solidFill>
              </a:rPr>
              <a:t>Work  on </a:t>
            </a:r>
            <a:r>
              <a:rPr lang="en-US" sz="4000" dirty="0" smtClean="0">
                <a:solidFill>
                  <a:schemeClr val="accent1"/>
                </a:solidFill>
              </a:rPr>
              <a:t>Trade </a:t>
            </a:r>
            <a:r>
              <a:rPr lang="en-US" sz="4000" dirty="0" smtClean="0">
                <a:solidFill>
                  <a:schemeClr val="accent1"/>
                </a:solidFill>
              </a:rPr>
              <a:t>in Remanufactured </a:t>
            </a:r>
            <a:r>
              <a:rPr lang="en-US" sz="4000" dirty="0" smtClean="0">
                <a:solidFill>
                  <a:schemeClr val="accent1"/>
                </a:solidFill>
              </a:rPr>
              <a:t>Goods</a:t>
            </a:r>
            <a:endParaRPr lang="en-US" dirty="0">
              <a:solidFill>
                <a:srgbClr val="0070C0"/>
              </a:solidFill>
            </a:endParaRPr>
          </a:p>
        </p:txBody>
      </p:sp>
      <p:sp>
        <p:nvSpPr>
          <p:cNvPr id="3" name="Content Placeholder 2"/>
          <p:cNvSpPr>
            <a:spLocks noGrp="1"/>
          </p:cNvSpPr>
          <p:nvPr>
            <p:ph idx="1"/>
          </p:nvPr>
        </p:nvSpPr>
        <p:spPr>
          <a:xfrm>
            <a:off x="381000" y="1828800"/>
            <a:ext cx="8229600" cy="4525963"/>
          </a:xfrm>
        </p:spPr>
        <p:txBody>
          <a:bodyPr/>
          <a:lstStyle/>
          <a:p>
            <a:r>
              <a:rPr lang="en-US" sz="3600" dirty="0" smtClean="0"/>
              <a:t>APEC Pathfinder on Facilitating Trade in Remanufactured Goods</a:t>
            </a:r>
          </a:p>
          <a:p>
            <a:r>
              <a:rPr lang="en-US" sz="3600" dirty="0" smtClean="0"/>
              <a:t>Trans-Pacific Partnership</a:t>
            </a:r>
          </a:p>
          <a:p>
            <a:r>
              <a:rPr lang="en-US" sz="3600" dirty="0" smtClean="0"/>
              <a:t>U.S. Free Trade Agreements </a:t>
            </a:r>
            <a:endParaRPr lang="en-US" sz="3600" dirty="0" smtClean="0"/>
          </a:p>
          <a:p>
            <a:r>
              <a:rPr lang="en-US" sz="3600" dirty="0" smtClean="0"/>
              <a:t>Bilateral Dialogues</a:t>
            </a:r>
            <a:endParaRPr lang="en-US" sz="3600" dirty="0" smtClean="0"/>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7</a:t>
            </a:fld>
            <a:endParaRPr lang="en-US" altLang="ja-JP"/>
          </a:p>
        </p:txBody>
      </p:sp>
    </p:spTree>
    <p:extLst>
      <p:ext uri="{BB962C8B-B14F-4D97-AF65-F5344CB8AC3E}">
        <p14:creationId xmlns:p14="http://schemas.microsoft.com/office/powerpoint/2010/main" val="2427578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accent1"/>
                </a:solidFill>
                <a:cs typeface="Times New Roman" pitchFamily="18" charset="0"/>
              </a:rPr>
              <a:t>APEC Reman Pathfinder</a:t>
            </a:r>
            <a:endParaRPr lang="en-US" dirty="0">
              <a:solidFill>
                <a:schemeClr val="accent1"/>
              </a:solidFill>
              <a:cs typeface="Times New Roman" pitchFamily="18" charset="0"/>
            </a:endParaRPr>
          </a:p>
        </p:txBody>
      </p:sp>
      <p:sp>
        <p:nvSpPr>
          <p:cNvPr id="3" name="Content Placeholder 2"/>
          <p:cNvSpPr>
            <a:spLocks noGrp="1"/>
          </p:cNvSpPr>
          <p:nvPr>
            <p:ph idx="1"/>
          </p:nvPr>
        </p:nvSpPr>
        <p:spPr>
          <a:xfrm>
            <a:off x="533400" y="1066800"/>
            <a:ext cx="8229600" cy="4525963"/>
          </a:xfrm>
        </p:spPr>
        <p:txBody>
          <a:bodyPr/>
          <a:lstStyle/>
          <a:p>
            <a:r>
              <a:rPr lang="en-US" sz="2800" dirty="0" smtClean="0">
                <a:cs typeface="Times New Roman" pitchFamily="18" charset="0"/>
              </a:rPr>
              <a:t>At Honolulu Ministers “</a:t>
            </a:r>
            <a:r>
              <a:rPr lang="en-US" sz="2800" dirty="0" smtClean="0"/>
              <a:t>welcomed the APEC Pathfinder Initiative on Facilitating Trade in Remanufactured Goods, under which participating economies committed not to apply measures specifically concerning used goods to remanufactured goods”.</a:t>
            </a:r>
            <a:endParaRPr lang="en-US" sz="2800" dirty="0" smtClean="0">
              <a:cs typeface="Times New Roman" pitchFamily="18" charset="0"/>
            </a:endParaRPr>
          </a:p>
          <a:p>
            <a:r>
              <a:rPr lang="en-US" sz="2800" dirty="0" smtClean="0">
                <a:cs typeface="Times New Roman" pitchFamily="18" charset="0"/>
              </a:rPr>
              <a:t>Participants: U.S., Japan, Chile, Canada, New Zealand, Chinese Taipei, Papua New Guinea, Australia, Mexico, Singapore, and the Republic of Korea</a:t>
            </a:r>
          </a:p>
          <a:p>
            <a:r>
              <a:rPr lang="en-US" sz="2800" dirty="0" smtClean="0">
                <a:cs typeface="Times New Roman" pitchFamily="18" charset="0"/>
              </a:rPr>
              <a:t>Main thrust: </a:t>
            </a:r>
          </a:p>
          <a:p>
            <a:pPr lvl="1"/>
            <a:r>
              <a:rPr lang="en-US" dirty="0" smtClean="0">
                <a:cs typeface="Times New Roman" pitchFamily="18" charset="0"/>
              </a:rPr>
              <a:t>Participating economies agree to treat remanufactured goods as they would new goods</a:t>
            </a:r>
            <a:endParaRPr lang="en-US" dirty="0">
              <a:cs typeface="Times New Roman" pitchFamily="18" charset="0"/>
            </a:endParaRPr>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8</a:t>
            </a:fld>
            <a:endParaRPr lang="en-US" altLang="ja-JP"/>
          </a:p>
        </p:txBody>
      </p:sp>
    </p:spTree>
    <p:extLst>
      <p:ext uri="{BB962C8B-B14F-4D97-AF65-F5344CB8AC3E}">
        <p14:creationId xmlns:p14="http://schemas.microsoft.com/office/powerpoint/2010/main" val="2599185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1"/>
                </a:solidFill>
                <a:cs typeface="Times New Roman" pitchFamily="18" charset="0"/>
              </a:rPr>
              <a:t>APEC Reman Pathfinder Elements</a:t>
            </a:r>
            <a:endParaRPr lang="en-US" dirty="0"/>
          </a:p>
        </p:txBody>
      </p:sp>
      <p:sp>
        <p:nvSpPr>
          <p:cNvPr id="3" name="Content Placeholder 2"/>
          <p:cNvSpPr>
            <a:spLocks noGrp="1"/>
          </p:cNvSpPr>
          <p:nvPr>
            <p:ph idx="1"/>
          </p:nvPr>
        </p:nvSpPr>
        <p:spPr>
          <a:xfrm>
            <a:off x="457200" y="1219200"/>
            <a:ext cx="8229600" cy="4525963"/>
          </a:xfrm>
        </p:spPr>
        <p:txBody>
          <a:bodyPr/>
          <a:lstStyle/>
          <a:p>
            <a:pPr marL="514350" indent="-514350">
              <a:buAutoNum type="arabicPeriod"/>
            </a:pPr>
            <a:r>
              <a:rPr lang="en-US" sz="2700" dirty="0" smtClean="0">
                <a:cs typeface="Times New Roman" pitchFamily="18" charset="0"/>
              </a:rPr>
              <a:t>Apply import-related measures specifically concerning used goods only to used goods and refrain from applying them to remanufactured goods.</a:t>
            </a:r>
          </a:p>
          <a:p>
            <a:pPr marL="514350" indent="-514350">
              <a:buAutoNum type="arabicPeriod"/>
            </a:pPr>
            <a:r>
              <a:rPr lang="en-US" sz="2700" dirty="0" smtClean="0">
                <a:cs typeface="Times New Roman" pitchFamily="18" charset="0"/>
              </a:rPr>
              <a:t>Refrain from applying import prohibitions against all remanufactured goods or against remanufactured goods in specific sectors.</a:t>
            </a:r>
          </a:p>
          <a:p>
            <a:pPr marL="514350" indent="-514350">
              <a:buAutoNum type="arabicPeriod"/>
            </a:pPr>
            <a:r>
              <a:rPr lang="en-US" sz="2700" dirty="0" smtClean="0">
                <a:cs typeface="Times New Roman" pitchFamily="18" charset="0"/>
              </a:rPr>
              <a:t>Treat remanufactured goods like corresponding new goods when applying tariffs or other border charges.</a:t>
            </a:r>
          </a:p>
          <a:p>
            <a:pPr marL="514350" indent="-514350">
              <a:buAutoNum type="arabicPeriod"/>
            </a:pPr>
            <a:r>
              <a:rPr lang="en-US" sz="2700" dirty="0" smtClean="0">
                <a:cs typeface="Times New Roman" pitchFamily="18" charset="0"/>
              </a:rPr>
              <a:t>Generally apply technical regulations, conformity assessment procedures, and documentation and import licensing requirements concerning new goods to remanufactured goods. </a:t>
            </a:r>
            <a:endParaRPr lang="en-US" sz="2700" dirty="0">
              <a:cs typeface="Times New Roman" pitchFamily="18" charset="0"/>
            </a:endParaRPr>
          </a:p>
        </p:txBody>
      </p:sp>
      <p:sp>
        <p:nvSpPr>
          <p:cNvPr id="4" name="Slide Number Placeholder 3"/>
          <p:cNvSpPr>
            <a:spLocks noGrp="1"/>
          </p:cNvSpPr>
          <p:nvPr>
            <p:ph type="sldNum" sz="quarter" idx="12"/>
          </p:nvPr>
        </p:nvSpPr>
        <p:spPr/>
        <p:txBody>
          <a:bodyPr/>
          <a:lstStyle/>
          <a:p>
            <a:fld id="{A6ECF68C-EF37-46B2-8BFC-A5EF9BCF350D}" type="slidenum">
              <a:rPr lang="en-US" altLang="ja-JP" smtClean="0"/>
              <a:pPr/>
              <a:t>9</a:t>
            </a:fld>
            <a:endParaRPr lang="en-US" altLang="ja-JP"/>
          </a:p>
        </p:txBody>
      </p:sp>
    </p:spTree>
    <p:extLst>
      <p:ext uri="{BB962C8B-B14F-4D97-AF65-F5344CB8AC3E}">
        <p14:creationId xmlns:p14="http://schemas.microsoft.com/office/powerpoint/2010/main" val="2332527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3917</TotalTime>
  <Words>701</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U.S. Views on Remanufacturing and Trade in Remanufactured Goods</vt:lpstr>
      <vt:lpstr>Presentation Overview</vt:lpstr>
      <vt:lpstr>An Optimal Market for Remanufactured Goods</vt:lpstr>
      <vt:lpstr>U.S. Regulations and Policies Concerning Remanufactured Goods</vt:lpstr>
      <vt:lpstr>U.S. Regulations and Policies Concerning Remanufactured Goods</vt:lpstr>
      <vt:lpstr>U.S. views on international trade in remanufactured goods</vt:lpstr>
      <vt:lpstr>U.S. Policy Work  on Trade in Remanufactured Goods</vt:lpstr>
      <vt:lpstr>APEC Reman Pathfinder</vt:lpstr>
      <vt:lpstr>APEC Reman Pathfinder Elements</vt:lpstr>
      <vt:lpstr>APEC Remanufacturing Resource Guide</vt:lpstr>
      <vt:lpstr>APEC Remanufacturing Resource Guide</vt:lpstr>
      <vt:lpstr>Conclusions</vt:lpstr>
      <vt:lpstr>   Thank you!  Questions and Answers</vt:lpstr>
    </vt:vector>
  </TitlesOfParts>
  <Company>EOP Desktop Image V5.1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REMANUFACTURING IN AFRICA</dc:title>
  <dc:creator>molnar_l</dc:creator>
  <cp:lastModifiedBy>Edward Brzytwa</cp:lastModifiedBy>
  <cp:revision>114</cp:revision>
  <dcterms:created xsi:type="dcterms:W3CDTF">2010-03-31T11:29:08Z</dcterms:created>
  <dcterms:modified xsi:type="dcterms:W3CDTF">2012-10-16T18:48:03Z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-1081813795</vt:i4>
  </property>
  <property fmtid="{D5CDD505-2E9C-101B-9397-08002B2CF9AE}" pid="4" name="_EmailSubject">
    <vt:lpwstr>Gentle Reminder: CVs, Slide Presentation - APEC Workshop on Remanufactured Goods (Urgent)</vt:lpwstr>
  </property>
  <property fmtid="{D5CDD505-2E9C-101B-9397-08002B2CF9AE}" pid="5" name="_AuthorEmail">
    <vt:lpwstr>Edward_Brzytwa@ustr.eop.gov</vt:lpwstr>
  </property>
  <property fmtid="{D5CDD505-2E9C-101B-9397-08002B2CF9AE}" pid="6" name="_AuthorEmailDisplayName">
    <vt:lpwstr>Brzytwa, Ed</vt:lpwstr>
  </property>
</Properties>
</file>