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78" r:id="rId5"/>
    <p:sldId id="277" r:id="rId6"/>
    <p:sldId id="280" r:id="rId7"/>
    <p:sldId id="279" r:id="rId8"/>
    <p:sldId id="286" r:id="rId9"/>
    <p:sldId id="281" r:id="rId10"/>
    <p:sldId id="287" r:id="rId11"/>
    <p:sldId id="275" r:id="rId12"/>
    <p:sldId id="282" r:id="rId13"/>
    <p:sldId id="285" r:id="rId14"/>
    <p:sldId id="276" r:id="rId15"/>
    <p:sldId id="28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8" autoAdjust="0"/>
    <p:restoredTop sz="78374" autoAdjust="0"/>
  </p:normalViewPr>
  <p:slideViewPr>
    <p:cSldViewPr snapToObjects="1">
      <p:cViewPr>
        <p:scale>
          <a:sx n="75" d="100"/>
          <a:sy n="75" d="100"/>
        </p:scale>
        <p:origin x="-10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559787584691451"/>
          <c:y val="7.3172253468316475E-2"/>
          <c:w val="0.56708295184032231"/>
          <c:h val="0.809895763029621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ITA products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0"/>
                  <c:y val="-1.082543516970787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5.1679586563307496E-3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Sheet3!$B$2:$G$2</c:f>
              <c:strCache>
                <c:ptCount val="6"/>
                <c:pt idx="0">
                  <c:v>World Trade - Compilation of proposals at WTO</c:v>
                </c:pt>
                <c:pt idx="1">
                  <c:v>World Trade - ECIPE Proposal</c:v>
                </c:pt>
                <c:pt idx="2">
                  <c:v>APEC Exports - Compilation of proposals at WTO</c:v>
                </c:pt>
                <c:pt idx="3">
                  <c:v>APEC Exports - ECIPE Proposal</c:v>
                </c:pt>
                <c:pt idx="4">
                  <c:v>APEC Imports - Compilation of proposals at WTO</c:v>
                </c:pt>
                <c:pt idx="5">
                  <c:v>APEC Imports - ECIPE Proposal</c:v>
                </c:pt>
              </c:strCache>
            </c:strRef>
          </c:cat>
          <c:val>
            <c:numRef>
              <c:f>Sheet3!$B$3:$G$3</c:f>
              <c:numCache>
                <c:formatCode>_("$"* #,##0.0_);_("$"* \(#,##0.0\);_("$"* "-"??_);_(@_)</c:formatCode>
                <c:ptCount val="6"/>
                <c:pt idx="0">
                  <c:v>1478.6</c:v>
                </c:pt>
                <c:pt idx="1">
                  <c:v>1478.6</c:v>
                </c:pt>
                <c:pt idx="2">
                  <c:v>1174.0812662994999</c:v>
                </c:pt>
                <c:pt idx="3">
                  <c:v>1174.0812662994999</c:v>
                </c:pt>
                <c:pt idx="4">
                  <c:v>1218.027361599</c:v>
                </c:pt>
                <c:pt idx="5">
                  <c:v>1218.027361599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Proposal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2"/>
              <c:layout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Sheet3!$B$2:$G$2</c:f>
              <c:strCache>
                <c:ptCount val="6"/>
                <c:pt idx="0">
                  <c:v>World Trade - Compilation of proposals at WTO</c:v>
                </c:pt>
                <c:pt idx="1">
                  <c:v>World Trade - ECIPE Proposal</c:v>
                </c:pt>
                <c:pt idx="2">
                  <c:v>APEC Exports - Compilation of proposals at WTO</c:v>
                </c:pt>
                <c:pt idx="3">
                  <c:v>APEC Exports - ECIPE Proposal</c:v>
                </c:pt>
                <c:pt idx="4">
                  <c:v>APEC Imports - Compilation of proposals at WTO</c:v>
                </c:pt>
                <c:pt idx="5">
                  <c:v>APEC Imports - ECIPE Proposal</c:v>
                </c:pt>
              </c:strCache>
            </c:strRef>
          </c:cat>
          <c:val>
            <c:numRef>
              <c:f>Sheet3!$B$4:$G$4</c:f>
              <c:numCache>
                <c:formatCode>_("$"* #,##0.0_);_("$"* \(#,##0.0\);_("$"* "-"??_);_(@_)</c:formatCode>
                <c:ptCount val="6"/>
                <c:pt idx="0">
                  <c:v>923.26</c:v>
                </c:pt>
                <c:pt idx="1">
                  <c:v>942.9</c:v>
                </c:pt>
                <c:pt idx="2">
                  <c:v>566.80999999999995</c:v>
                </c:pt>
                <c:pt idx="3">
                  <c:v>584.61818406449993</c:v>
                </c:pt>
                <c:pt idx="4">
                  <c:v>541.99</c:v>
                </c:pt>
                <c:pt idx="5">
                  <c:v>573.67544112899986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577472"/>
        <c:axId val="105309312"/>
      </c:barChart>
      <c:catAx>
        <c:axId val="105577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309312"/>
        <c:crosses val="autoZero"/>
        <c:auto val="1"/>
        <c:lblAlgn val="ctr"/>
        <c:lblOffset val="100"/>
        <c:noMultiLvlLbl val="0"/>
      </c:catAx>
      <c:valAx>
        <c:axId val="105309312"/>
        <c:scaling>
          <c:orientation val="minMax"/>
          <c:max val="3000"/>
        </c:scaling>
        <c:delete val="0"/>
        <c:axPos val="b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05577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CF28EA-5920-4113-BF0C-A472F1815189}" type="datetime1">
              <a:rPr lang="en-US"/>
              <a:pPr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C1A48F-25DC-408E-BD73-C37E8798B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6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81401A-7DD8-4BF4-9E71-A6933543C73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SG" sz="1000" smtClean="0"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73893B-E419-47B3-A2E4-C9976B34830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SG" sz="1000" dirty="0" smtClean="0"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73893B-E419-47B3-A2E4-C9976B34830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SG" sz="1000" dirty="0" smtClean="0"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73893B-E419-47B3-A2E4-C9976B34830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E9506C-8835-4811-8374-0BBFA676D5F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81401A-7DD8-4BF4-9E71-A6933543C73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BA1C97-3EB8-45FA-93C5-8BC61EB9E59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CEFC9-1322-418D-B78B-627D713A68E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6553200" y="6629400"/>
            <a:ext cx="24526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600" b="1" dirty="0">
                <a:solidFill>
                  <a:srgbClr val="606060"/>
                </a:solidFill>
                <a:latin typeface="Tahoma" pitchFamily="34" charset="0"/>
              </a:rPr>
              <a:t>Copyright </a:t>
            </a:r>
            <a:r>
              <a:rPr lang="en-US" sz="600" b="1" dirty="0">
                <a:solidFill>
                  <a:srgbClr val="606060"/>
                </a:solidFill>
                <a:latin typeface="Tahoma" pitchFamily="34" charset="0"/>
                <a:cs typeface="Arial" pitchFamily="34" charset="0"/>
              </a:rPr>
              <a:t>© </a:t>
            </a:r>
            <a:r>
              <a:rPr lang="en-GB" sz="600" b="1" dirty="0" smtClean="0">
                <a:solidFill>
                  <a:srgbClr val="606060"/>
                </a:solidFill>
                <a:latin typeface="Tahoma" pitchFamily="34" charset="0"/>
              </a:rPr>
              <a:t>2012 </a:t>
            </a:r>
            <a:r>
              <a:rPr lang="en-GB" sz="600" b="1" dirty="0">
                <a:solidFill>
                  <a:srgbClr val="606060"/>
                </a:solidFill>
                <a:latin typeface="Tahoma" pitchFamily="34" charset="0"/>
              </a:rPr>
              <a:t>APEC Secretariat.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6553200" y="6629400"/>
            <a:ext cx="24526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600" b="1" dirty="0">
                <a:solidFill>
                  <a:srgbClr val="606060"/>
                </a:solidFill>
                <a:latin typeface="Tahoma" pitchFamily="34" charset="0"/>
              </a:rPr>
              <a:t>Copyright </a:t>
            </a:r>
            <a:r>
              <a:rPr lang="en-US" sz="600" b="1" dirty="0">
                <a:solidFill>
                  <a:srgbClr val="606060"/>
                </a:solidFill>
                <a:latin typeface="Tahoma" pitchFamily="34" charset="0"/>
                <a:cs typeface="Arial" pitchFamily="34" charset="0"/>
              </a:rPr>
              <a:t>© </a:t>
            </a:r>
            <a:r>
              <a:rPr lang="en-GB" sz="600" b="1" dirty="0" smtClean="0">
                <a:solidFill>
                  <a:srgbClr val="606060"/>
                </a:solidFill>
                <a:latin typeface="Tahoma" pitchFamily="34" charset="0"/>
              </a:rPr>
              <a:t>2012 </a:t>
            </a:r>
            <a:r>
              <a:rPr lang="en-GB" sz="600" b="1" dirty="0">
                <a:solidFill>
                  <a:srgbClr val="606060"/>
                </a:solidFill>
                <a:latin typeface="Tahoma" pitchFamily="34" charset="0"/>
              </a:rPr>
              <a:t>APEC Secretariat.</a:t>
            </a:r>
          </a:p>
        </p:txBody>
      </p:sp>
      <p:pic>
        <p:nvPicPr>
          <p:cNvPr id="5" name="Picture 4" descr="PPT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81000"/>
            <a:ext cx="1447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ec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apec.org" TargetMode="External"/><Relationship Id="rId4" Type="http://schemas.openxmlformats.org/officeDocument/2006/relationships/hyperlink" Target="http://www.apec.org/About-Us/Policy-Support-Unit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6246813"/>
            <a:ext cx="4572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Advancing </a:t>
            </a:r>
            <a:r>
              <a:rPr lang="en-US" sz="2000" dirty="0">
                <a:solidFill>
                  <a:srgbClr val="69A035"/>
                </a:solidFill>
                <a:cs typeface="Arial" pitchFamily="34" charset="0"/>
              </a:rPr>
              <a:t>Free Trade for Asia-Pacific 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Prosperity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381875" y="6399213"/>
            <a:ext cx="13160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+mn-lt"/>
              </a:rPr>
              <a:t>©2012 APEC Secretariat</a:t>
            </a:r>
          </a:p>
        </p:txBody>
      </p:sp>
      <p:pic>
        <p:nvPicPr>
          <p:cNvPr id="7" name="Picture 8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20688"/>
            <a:ext cx="163353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35300" y="36576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20-21 June </a:t>
            </a:r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2013</a:t>
            </a:r>
            <a:endParaRPr lang="en-US" sz="2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048000" y="3505200"/>
            <a:ext cx="31355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alibri" pitchFamily="34" charset="0"/>
              </a:rPr>
              <a:t>APEC </a:t>
            </a:r>
            <a:r>
              <a:rPr lang="en-US" sz="1500" b="1" dirty="0" smtClean="0">
                <a:solidFill>
                  <a:schemeClr val="bg1"/>
                </a:solidFill>
                <a:latin typeface="Calibri" pitchFamily="34" charset="0"/>
              </a:rPr>
              <a:t>Secretariat, Policy Support Unit</a:t>
            </a:r>
            <a:endParaRPr lang="en-US" sz="1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048000" y="4229894"/>
            <a:ext cx="892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" pitchFamily="34" charset="0"/>
              </a:rPr>
              <a:t>Presented by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048000" y="4498032"/>
            <a:ext cx="2345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Carlos </a:t>
            </a:r>
            <a:r>
              <a:rPr lang="en-US" sz="1200" dirty="0" err="1" smtClean="0">
                <a:solidFill>
                  <a:schemeClr val="bg1"/>
                </a:solidFill>
              </a:rPr>
              <a:t>Kuriyama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Senior Analyst, Policy Support Unit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971800" y="3657600"/>
            <a:ext cx="0" cy="1600200"/>
          </a:xfrm>
          <a:prstGeom prst="line">
            <a:avLst/>
          </a:prstGeom>
          <a:noFill/>
          <a:ln w="3175">
            <a:solidFill>
              <a:srgbClr val="8EB4E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381000" y="3657600"/>
            <a:ext cx="2590800" cy="0"/>
          </a:xfrm>
          <a:prstGeom prst="line">
            <a:avLst/>
          </a:prstGeom>
          <a:noFill/>
          <a:ln w="3175">
            <a:solidFill>
              <a:srgbClr val="8EB4E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20574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Expanding the Information</a:t>
            </a:r>
          </a:p>
          <a:p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Technology Agreement</a:t>
            </a:r>
            <a:endParaRPr 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269072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Growing interdependence of Global Production Chains for ITA products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1418848"/>
            <a:ext cx="8077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Example: iPhone, which is assembled in </a:t>
            </a:r>
            <a:r>
              <a:rPr lang="en-US" b="1" dirty="0" smtClean="0">
                <a:solidFill>
                  <a:schemeClr val="accent1"/>
                </a:solidFill>
                <a:ea typeface="新細明體" pitchFamily="18" charset="-120"/>
                <a:cs typeface="Arial" pitchFamily="34" charset="0"/>
              </a:rPr>
              <a:t>China</a:t>
            </a:r>
          </a:p>
          <a:p>
            <a:pPr marL="457200" indent="-457200">
              <a:buFontTx/>
              <a:buChar char="-"/>
            </a:pP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65124"/>
            <a:ext cx="3276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57200" y="2069107"/>
            <a:ext cx="2667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Touchscreen and  camera from </a:t>
            </a:r>
            <a:r>
              <a:rPr lang="en-US" b="1" dirty="0" smtClean="0">
                <a:solidFill>
                  <a:schemeClr val="accent1"/>
                </a:solidFill>
                <a:ea typeface="新細明體" pitchFamily="18" charset="-120"/>
                <a:cs typeface="Arial" pitchFamily="34" charset="0"/>
              </a:rPr>
              <a:t>Chinese Taipei</a:t>
            </a:r>
          </a:p>
          <a:p>
            <a:pPr marL="457200" indent="-457200">
              <a:buFontTx/>
              <a:buChar char="-"/>
            </a:pP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82900" y="2971800"/>
            <a:ext cx="850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57200" y="3477527"/>
            <a:ext cx="2667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Baseband, power management and transceiver from </a:t>
            </a:r>
            <a:r>
              <a:rPr lang="en-US" b="1" dirty="0" smtClean="0">
                <a:solidFill>
                  <a:schemeClr val="accent1"/>
                </a:solidFill>
                <a:ea typeface="新細明體" pitchFamily="18" charset="-120"/>
                <a:cs typeface="Arial" pitchFamily="34" charset="0"/>
              </a:rPr>
              <a:t>Germany</a:t>
            </a:r>
          </a:p>
          <a:p>
            <a:pPr marL="457200" indent="-457200">
              <a:buFontTx/>
              <a:buChar char="-"/>
            </a:pP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97200" y="4343400"/>
            <a:ext cx="850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248400" y="1925359"/>
            <a:ext cx="2667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DRAM memory, applications processor from </a:t>
            </a:r>
            <a:r>
              <a:rPr lang="en-US" b="1" dirty="0" smtClean="0">
                <a:solidFill>
                  <a:schemeClr val="accent1"/>
                </a:solidFill>
                <a:ea typeface="新細明體" pitchFamily="18" charset="-120"/>
                <a:cs typeface="Arial" pitchFamily="34" charset="0"/>
              </a:rPr>
              <a:t>Korea</a:t>
            </a:r>
          </a:p>
          <a:p>
            <a:pPr marL="457200" indent="-457200">
              <a:buFontTx/>
              <a:buChar char="-"/>
            </a:pP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86400" y="2971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248400" y="3652937"/>
            <a:ext cx="2667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Audio codec, memory and touchscreen controller from </a:t>
            </a:r>
            <a:r>
              <a:rPr lang="en-US" b="1" dirty="0" smtClean="0">
                <a:solidFill>
                  <a:schemeClr val="accent1"/>
                </a:solidFill>
                <a:ea typeface="新細明體" pitchFamily="18" charset="-120"/>
                <a:cs typeface="Arial" pitchFamily="34" charset="0"/>
              </a:rPr>
              <a:t>USA</a:t>
            </a:r>
          </a:p>
          <a:p>
            <a:pPr marL="457200" indent="-457200">
              <a:buFontTx/>
              <a:buChar char="-"/>
            </a:pP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86400" y="43307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308350" y="5212358"/>
            <a:ext cx="2667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Flash memory and display module from </a:t>
            </a:r>
            <a:r>
              <a:rPr lang="en-US" b="1" dirty="0" smtClean="0">
                <a:solidFill>
                  <a:schemeClr val="accent1"/>
                </a:solidFill>
                <a:ea typeface="新細明體" pitchFamily="18" charset="-120"/>
                <a:cs typeface="Arial" pitchFamily="34" charset="0"/>
              </a:rPr>
              <a:t>Japan</a:t>
            </a:r>
          </a:p>
          <a:p>
            <a:pPr marL="457200" indent="-457200">
              <a:buFontTx/>
              <a:buChar char="-"/>
            </a:pP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95800" y="4899432"/>
            <a:ext cx="0" cy="434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/>
        </p:nvSpPr>
        <p:spPr bwMode="auto">
          <a:xfrm>
            <a:off x="457200" y="42296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Expansion of ITA membership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785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400" dirty="0">
                <a:cs typeface="Arial" pitchFamily="34" charset="0"/>
              </a:rPr>
              <a:t>•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smtClean="0">
                <a:cs typeface="Arial" pitchFamily="34" charset="0"/>
              </a:rPr>
              <a:t>Increasing ITA membership will allow covered products to have duty-free access to a much larger market.</a:t>
            </a: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400" dirty="0">
                <a:cs typeface="Arial" pitchFamily="34" charset="0"/>
              </a:rPr>
              <a:t>•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smtClean="0">
                <a:cs typeface="Arial" pitchFamily="34" charset="0"/>
              </a:rPr>
              <a:t>Five APEC members are not part of ITA yet (Brunei Darussalam; Chile; Mexico; PNG and Russia). Russia working on ITA Schedule of Commitments now.</a:t>
            </a: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400" dirty="0">
                <a:cs typeface="Arial" pitchFamily="34" charset="0"/>
              </a:rPr>
              <a:t>•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smtClean="0">
                <a:cs typeface="Arial" pitchFamily="34" charset="0"/>
              </a:rPr>
              <a:t>Other important non-APEC economies not part of ITA are Argentina, Brazil, South Africa and Tunisia.</a:t>
            </a: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400" dirty="0">
                <a:cs typeface="Arial" pitchFamily="34" charset="0"/>
              </a:rPr>
              <a:t>•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smtClean="0">
                <a:cs typeface="Arial" pitchFamily="34" charset="0"/>
              </a:rPr>
              <a:t>The aforementioned economies (except Russia) represent a market of 438 million inhabitants. Tariff of ITA products range from 0 percent to 30 percent in these economies.</a:t>
            </a:r>
            <a:endParaRPr lang="en-US" altLang="ko-KR" sz="2400" dirty="0"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US" altLang="ko-KR" sz="2400" dirty="0"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US" altLang="ko-KR" sz="2400" dirty="0">
              <a:solidFill>
                <a:prstClr val="black"/>
              </a:solidFill>
              <a:cs typeface="Arial" pitchFamily="34" charset="0"/>
            </a:endParaRPr>
          </a:p>
          <a:p>
            <a:pPr lvl="0">
              <a:spcBef>
                <a:spcPct val="20000"/>
              </a:spcBef>
              <a:tabLst>
                <a:tab pos="228600" algn="l"/>
              </a:tabLst>
            </a:pPr>
            <a:endParaRPr lang="en-SG" altLang="ko-KR" dirty="0">
              <a:solidFill>
                <a:prstClr val="black"/>
              </a:solidFill>
              <a:cs typeface="Arial" pitchFamily="34" charset="0"/>
            </a:endParaRPr>
          </a:p>
          <a:p>
            <a:pPr lvl="0">
              <a:spcBef>
                <a:spcPct val="20000"/>
              </a:spcBef>
              <a:tabLst>
                <a:tab pos="228600" algn="l"/>
              </a:tabLst>
            </a:pPr>
            <a:endParaRPr lang="en-SG" altLang="ko-KR" dirty="0">
              <a:solidFill>
                <a:prstClr val="black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SG" altLang="ko-KR" dirty="0"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US" altLang="ko-KR" dirty="0" smtClean="0"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SG" dirty="0">
              <a:cs typeface="Arial" pitchFamily="34" charset="0"/>
            </a:endParaRPr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/>
        </p:nvSpPr>
        <p:spPr bwMode="auto">
          <a:xfrm>
            <a:off x="457200" y="145961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Proposals to expand ITA product coverage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9900" y="1447800"/>
            <a:ext cx="8077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Current ITA Products and Potential ITA Products’ Trade in USD billion (average 2010-11)</a:t>
            </a: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22300" y="6144622"/>
            <a:ext cx="807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新細明體" pitchFamily="18" charset="-120"/>
                <a:cs typeface="Arial" pitchFamily="34" charset="0"/>
              </a:rPr>
              <a:t>Source: UN COMTRADE; WITS; ECIPE and USITC</a:t>
            </a:r>
            <a:endParaRPr lang="en-US" sz="1400" dirty="0">
              <a:ea typeface="新細明體" pitchFamily="18" charset="-12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48761183"/>
              </p:ext>
            </p:extLst>
          </p:nvPr>
        </p:nvGraphicFramePr>
        <p:xfrm>
          <a:off x="1155700" y="2082888"/>
          <a:ext cx="7010400" cy="423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86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/>
        </p:nvSpPr>
        <p:spPr bwMode="auto">
          <a:xfrm>
            <a:off x="457200" y="42296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remarks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8610600" cy="77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altLang="ko-KR" sz="2400" dirty="0" smtClean="0">
                <a:cs typeface="Arial" pitchFamily="34" charset="0"/>
              </a:rPr>
              <a:t>In 1996, APEC was instrumental in the negotiations that originated the ITA. Now, APEC can play similar role to expand it.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altLang="ko-KR" sz="2400" dirty="0" smtClean="0">
                <a:cs typeface="Arial" pitchFamily="34" charset="0"/>
              </a:rPr>
              <a:t>An expanded ITA will assist to strengthen the multilateral system.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altLang="ko-KR" sz="2400" dirty="0" smtClean="0">
                <a:cs typeface="Arial" pitchFamily="34" charset="0"/>
              </a:rPr>
              <a:t>APEC can provide the momentum and assist the multilateral talks to achieve an expanded ITA </a:t>
            </a:r>
            <a:r>
              <a:rPr lang="en-US" altLang="ko-KR" sz="2400" smtClean="0">
                <a:cs typeface="Arial" pitchFamily="34" charset="0"/>
              </a:rPr>
              <a:t>and facilitate a </a:t>
            </a:r>
            <a:r>
              <a:rPr lang="en-US" altLang="ko-KR" sz="2400" dirty="0" smtClean="0">
                <a:cs typeface="Arial" pitchFamily="34" charset="0"/>
              </a:rPr>
              <a:t>key deliverable in the WTO Ministerial Conference at Bali in December 2013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altLang="ko-KR" sz="2400" dirty="0" smtClean="0">
                <a:cs typeface="Arial" pitchFamily="34" charset="0"/>
              </a:rPr>
              <a:t>Rapid technological changes, obsolescence of IT products and growing IT interdependence of global production chains are compelling reasons to expand ITA.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altLang="ko-KR" sz="2400" dirty="0" smtClean="0">
                <a:cs typeface="Arial" pitchFamily="34" charset="0"/>
              </a:rPr>
              <a:t>Better market access for IT products is critical to foster innovation, spur productivity and boost economic growth.</a:t>
            </a:r>
          </a:p>
          <a:p>
            <a:pPr lvl="1">
              <a:spcBef>
                <a:spcPct val="20000"/>
              </a:spcBef>
              <a:tabLst>
                <a:tab pos="228600" algn="l"/>
              </a:tabLst>
            </a:pPr>
            <a:endParaRPr lang="en-US" altLang="ko-KR" sz="2200" dirty="0" smtClean="0">
              <a:cs typeface="Arial" pitchFamily="34" charset="0"/>
            </a:endParaRPr>
          </a:p>
          <a:p>
            <a:pPr lvl="1">
              <a:spcBef>
                <a:spcPct val="20000"/>
              </a:spcBef>
              <a:tabLst>
                <a:tab pos="228600" algn="l"/>
              </a:tabLst>
            </a:pPr>
            <a:endParaRPr lang="en-US" altLang="ko-KR" sz="2400" dirty="0" smtClean="0"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altLang="ko-KR" sz="2400" dirty="0">
                <a:cs typeface="Arial" pitchFamily="34" charset="0"/>
              </a:rPr>
              <a:t>	</a:t>
            </a:r>
            <a:endParaRPr lang="en-SG" altLang="ko-KR" dirty="0">
              <a:solidFill>
                <a:prstClr val="black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SG" altLang="ko-KR" dirty="0"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US" altLang="ko-KR" dirty="0" smtClean="0">
              <a:cs typeface="Arial" pitchFamily="34" charset="0"/>
            </a:endParaRP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SG" dirty="0">
              <a:cs typeface="Arial" pitchFamily="34" charset="0"/>
            </a:endParaRPr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/>
        </p:nvSpPr>
        <p:spPr bwMode="auto">
          <a:xfrm>
            <a:off x="457200" y="41275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Further Information</a:t>
            </a:r>
          </a:p>
        </p:txBody>
      </p: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685800" y="1752600"/>
            <a:ext cx="7467600" cy="47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APEC Website - </a:t>
            </a:r>
            <a:r>
              <a:rPr lang="en-US" dirty="0">
                <a:cs typeface="Arial" pitchFamily="34" charset="0"/>
                <a:hlinkClick r:id="rId3"/>
              </a:rPr>
              <a:t>www.apec.org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cs typeface="Arial" pitchFamily="34" charset="0"/>
              </a:rPr>
              <a:t>Policy Support Unit - </a:t>
            </a:r>
            <a:r>
              <a:rPr lang="en-US" dirty="0" smtClean="0">
                <a:cs typeface="Arial" pitchFamily="34" charset="0"/>
                <a:hlinkClick r:id="rId4"/>
              </a:rPr>
              <a:t>www.apec.org/About-Us/Policy-Support-Unit.aspx</a:t>
            </a:r>
            <a:endParaRPr lang="en-US" dirty="0" smtClean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en-US" dirty="0" smtClean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cs typeface="Arial" pitchFamily="34" charset="0"/>
              </a:rPr>
              <a:t>APEC Secretariat, </a:t>
            </a:r>
            <a:r>
              <a:rPr lang="en-US" dirty="0" smtClean="0">
                <a:cs typeface="Arial" pitchFamily="34" charset="0"/>
              </a:rPr>
              <a:t>Policy Support Unit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35 </a:t>
            </a:r>
            <a:r>
              <a:rPr lang="en-US" dirty="0" err="1">
                <a:cs typeface="Arial" pitchFamily="34" charset="0"/>
              </a:rPr>
              <a:t>Heng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Mui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Keng</a:t>
            </a:r>
            <a:r>
              <a:rPr lang="en-US" dirty="0">
                <a:cs typeface="Arial" pitchFamily="34" charset="0"/>
              </a:rPr>
              <a:t> Terrace</a:t>
            </a:r>
          </a:p>
          <a:p>
            <a:pPr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Singapore 119616 </a:t>
            </a:r>
          </a:p>
          <a:p>
            <a:pPr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Telephone: (65) 6891 </a:t>
            </a:r>
            <a:r>
              <a:rPr lang="en-US" dirty="0" smtClean="0">
                <a:cs typeface="Arial" pitchFamily="34" charset="0"/>
              </a:rPr>
              <a:t>9400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Fax: (65) 6891 </a:t>
            </a:r>
            <a:r>
              <a:rPr lang="en-US" dirty="0" smtClean="0">
                <a:cs typeface="Arial" pitchFamily="34" charset="0"/>
              </a:rPr>
              <a:t>9419 </a:t>
            </a:r>
            <a:endParaRPr lang="en-US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Email: </a:t>
            </a:r>
            <a:r>
              <a:rPr lang="en-US" dirty="0" smtClean="0">
                <a:cs typeface="Arial" pitchFamily="34" charset="0"/>
                <a:hlinkClick r:id="rId5"/>
              </a:rPr>
              <a:t>PSUgroup@apec.org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6246813"/>
            <a:ext cx="45720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Advancing </a:t>
            </a:r>
            <a:r>
              <a:rPr lang="en-US" sz="2000" dirty="0">
                <a:solidFill>
                  <a:srgbClr val="69A035"/>
                </a:solidFill>
                <a:cs typeface="Arial" pitchFamily="34" charset="0"/>
              </a:rPr>
              <a:t>Free Trade for Asia-Pacific 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Prosperity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381875" y="6399213"/>
            <a:ext cx="13160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+mn-lt"/>
              </a:rPr>
              <a:t>©2012 APEC Secretariat</a:t>
            </a:r>
          </a:p>
        </p:txBody>
      </p:sp>
      <p:pic>
        <p:nvPicPr>
          <p:cNvPr id="7" name="Picture 8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20688"/>
            <a:ext cx="163353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35300" y="36576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20-21 June 2013</a:t>
            </a:r>
            <a:endParaRPr lang="en-US" sz="2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048000" y="3505200"/>
            <a:ext cx="31355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alibri" pitchFamily="34" charset="0"/>
              </a:rPr>
              <a:t>APEC </a:t>
            </a:r>
            <a:r>
              <a:rPr lang="en-US" sz="1500" b="1" dirty="0" smtClean="0">
                <a:solidFill>
                  <a:schemeClr val="bg1"/>
                </a:solidFill>
                <a:latin typeface="Calibri" pitchFamily="34" charset="0"/>
              </a:rPr>
              <a:t>Secretariat, Policy Support Unit</a:t>
            </a:r>
            <a:endParaRPr lang="en-US" sz="1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048000" y="4229894"/>
            <a:ext cx="892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" pitchFamily="34" charset="0"/>
              </a:rPr>
              <a:t>Presented by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048000" y="4498032"/>
            <a:ext cx="2345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Carlos </a:t>
            </a:r>
            <a:r>
              <a:rPr lang="en-US" sz="1200" dirty="0" err="1" smtClean="0">
                <a:solidFill>
                  <a:schemeClr val="bg1"/>
                </a:solidFill>
              </a:rPr>
              <a:t>Kuriyama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Senior Analyst, Policy Support Unit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971800" y="3657600"/>
            <a:ext cx="0" cy="1600200"/>
          </a:xfrm>
          <a:prstGeom prst="line">
            <a:avLst/>
          </a:prstGeom>
          <a:noFill/>
          <a:ln w="3175">
            <a:solidFill>
              <a:srgbClr val="8EB4E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381000" y="3657600"/>
            <a:ext cx="2590800" cy="0"/>
          </a:xfrm>
          <a:prstGeom prst="line">
            <a:avLst/>
          </a:prstGeom>
          <a:noFill/>
          <a:ln w="3175">
            <a:solidFill>
              <a:srgbClr val="8EB4E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20574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Expanding the Information</a:t>
            </a:r>
          </a:p>
          <a:p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Technology Agreement</a:t>
            </a:r>
            <a:endParaRPr 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62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dirty="0">
                <a:cs typeface="Arial" pitchFamily="34" charset="0"/>
              </a:rPr>
              <a:t>•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>
                <a:ea typeface="맑은 고딕" charset="-52"/>
                <a:cs typeface="Arial" pitchFamily="34" charset="0"/>
              </a:rPr>
              <a:t>ITA was initially signed on December 1996 and entered into force on 1 April 1997.</a:t>
            </a:r>
            <a:endParaRPr lang="en-US" altLang="ko-KR" dirty="0">
              <a:ea typeface="Gulim" pitchFamily="34" charset="-127"/>
              <a:cs typeface="Arial" pitchFamily="34" charset="0"/>
            </a:endParaRPr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r>
              <a:rPr lang="en-SG" altLang="ko-KR" dirty="0" smtClean="0">
                <a:cs typeface="Arial" pitchFamily="34" charset="0"/>
              </a:rPr>
              <a:t>• </a:t>
            </a:r>
            <a:r>
              <a:rPr lang="en-US" altLang="ko-KR" dirty="0" smtClean="0"/>
              <a:t>Expansion is important. For example, some products are obsolete and new IT products are becoming available.</a:t>
            </a:r>
            <a:endParaRPr lang="en-US" altLang="ko-KR" dirty="0">
              <a:cs typeface="Arial" pitchFamily="34" charset="0"/>
            </a:endParaRPr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r>
              <a:rPr lang="en-US" dirty="0">
                <a:cs typeface="Arial" pitchFamily="34" charset="0"/>
              </a:rPr>
              <a:t>•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/>
              <a:t>APEC could take a leadership role in the expansion talks. APEC accounts for nearly 80 percent of the world trade of ITA products. </a:t>
            </a:r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•</a:t>
            </a:r>
            <a:r>
              <a:rPr lang="en-US" altLang="ko-KR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ko-KR" dirty="0" smtClean="0"/>
              <a:t>APEC could be the catalyzer to reach an agreement on the ITA expansion at WTO. </a:t>
            </a:r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r>
              <a:rPr lang="en-US" altLang="ko-KR" dirty="0" smtClean="0"/>
              <a:t>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•</a:t>
            </a:r>
            <a:r>
              <a:rPr lang="en-US" altLang="ko-KR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ko-KR" dirty="0" smtClean="0"/>
              <a:t>The ITA expansion would be a key deliverable for the WTO Ministerial Conference in Bali, December 2013.</a:t>
            </a:r>
            <a:endParaRPr lang="en-US" altLang="ko-KR" dirty="0"/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endParaRPr lang="en-SG" dirty="0">
              <a:cs typeface="Arial" pitchFamily="34" charset="0"/>
            </a:endParaRPr>
          </a:p>
          <a:p>
            <a:pPr>
              <a:spcBef>
                <a:spcPct val="40000"/>
              </a:spcBef>
              <a:tabLst>
                <a:tab pos="228600" algn="l"/>
              </a:tabLst>
            </a:pPr>
            <a:endParaRPr lang="en-US" dirty="0">
              <a:cs typeface="Arial" pitchFamily="34" charset="0"/>
            </a:endParaRPr>
          </a:p>
        </p:txBody>
      </p:sp>
      <p:sp>
        <p:nvSpPr>
          <p:cNvPr id="5123" name="Rectangle 1"/>
          <p:cNvSpPr>
            <a:spLocks noGrp="1" noChangeArrowheads="1"/>
          </p:cNvSpPr>
          <p:nvPr/>
        </p:nvSpPr>
        <p:spPr bwMode="auto">
          <a:xfrm>
            <a:off x="457200" y="145961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APEC’s momentum to support ITA expansion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145961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 size of current ITA products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93700" y="1425138"/>
            <a:ext cx="8229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World Trade of ITA products </a:t>
            </a:r>
            <a:r>
              <a:rPr lang="en-US" b="1" dirty="0" smtClean="0">
                <a:ea typeface="新細明體" pitchFamily="18" charset="-120"/>
                <a:cs typeface="Arial" pitchFamily="34" charset="0"/>
              </a:rPr>
              <a:t>tripled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 from 1996 to 2011, but </a:t>
            </a:r>
          </a:p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APEC Trade of ITA products </a:t>
            </a:r>
            <a:r>
              <a:rPr lang="en-US" b="1" dirty="0" smtClean="0">
                <a:ea typeface="新細明體" pitchFamily="18" charset="-120"/>
                <a:cs typeface="Arial" pitchFamily="34" charset="0"/>
              </a:rPr>
              <a:t>almost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 </a:t>
            </a:r>
            <a:r>
              <a:rPr lang="en-US" b="1" dirty="0" smtClean="0">
                <a:ea typeface="新細明體" pitchFamily="18" charset="-120"/>
                <a:cs typeface="Arial" pitchFamily="34" charset="0"/>
              </a:rPr>
              <a:t>quadrupled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…</a:t>
            </a:r>
            <a:endParaRPr lang="en-AU" dirty="0">
              <a:ea typeface="新細明體" pitchFamily="18" charset="-120"/>
              <a:cs typeface="Arial" pitchFamily="34" charset="0"/>
            </a:endParaRPr>
          </a:p>
          <a:p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69900" y="4800600"/>
            <a:ext cx="8229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ea typeface="新細明體" pitchFamily="18" charset="-120"/>
                <a:cs typeface="Arial" pitchFamily="34" charset="0"/>
              </a:rPr>
              <a:t>NOTE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: Trade values are higher. Neither most of the “ex-out” HS subheadings, nor the 13 product descriptions in ITA not associated with any HS code (Attachment B)are included in the table.</a:t>
            </a:r>
            <a:endParaRPr lang="en-AU" dirty="0">
              <a:ea typeface="新細明體" pitchFamily="18" charset="-120"/>
              <a:cs typeface="Arial" pitchFamily="34" charset="0"/>
            </a:endParaRPr>
          </a:p>
          <a:p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362200"/>
            <a:ext cx="78359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42545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Types of products within ITA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1374338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Most of the ITA products’ trade comes from semiconductors; parts and accessories and computers.  Semiconductors and telecommunications equipment are increasing their share</a:t>
            </a:r>
            <a:endParaRPr lang="en-AU" dirty="0">
              <a:ea typeface="新細明體" pitchFamily="18" charset="-120"/>
              <a:cs typeface="Arial" pitchFamily="34" charset="0"/>
            </a:endParaRPr>
          </a:p>
          <a:p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31800" y="6581001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ea typeface="新細明體" pitchFamily="18" charset="-120"/>
                <a:cs typeface="Arial" pitchFamily="34" charset="0"/>
              </a:rPr>
              <a:t>Source: UN COMTRADE; WITS</a:t>
            </a:r>
            <a:endParaRPr lang="en-US" sz="1200" dirty="0"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25" y="2490787"/>
            <a:ext cx="6800775" cy="409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1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145961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 of ITA products in trade flows is declining…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3700" y="1425138"/>
            <a:ext cx="8229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1" y="1333590"/>
            <a:ext cx="6917681" cy="408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81" y="5335056"/>
            <a:ext cx="8083550" cy="32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03200" y="5664200"/>
            <a:ext cx="8610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ITA products’ trade decelerated in recent years and their share in world trade and APEC trade declined.</a:t>
            </a: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42545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Declining growth rates…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4800" y="1425138"/>
            <a:ext cx="8458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During the period 1996-2011, ITA products’ trade decelerated sharply… </a:t>
            </a:r>
            <a:endParaRPr lang="en-AU" dirty="0">
              <a:ea typeface="新細明體" pitchFamily="18" charset="-120"/>
              <a:cs typeface="Arial" pitchFamily="34" charset="0"/>
            </a:endParaRPr>
          </a:p>
          <a:p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71674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79400" y="5029200"/>
            <a:ext cx="8458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Growth rates in the 2</a:t>
            </a:r>
            <a:r>
              <a:rPr lang="en-US" baseline="30000" dirty="0" smtClean="0">
                <a:ea typeface="新細明體" pitchFamily="18" charset="-120"/>
                <a:cs typeface="Arial" pitchFamily="34" charset="0"/>
              </a:rPr>
              <a:t>nd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 half &lt; Growth rates in the 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1</a:t>
            </a:r>
            <a:r>
              <a:rPr lang="en-US" baseline="30000" dirty="0" smtClean="0">
                <a:ea typeface="新細明體" pitchFamily="18" charset="-120"/>
                <a:cs typeface="Arial" pitchFamily="34" charset="0"/>
              </a:rPr>
              <a:t>st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 </a:t>
            </a:r>
            <a:r>
              <a:rPr lang="en-US" dirty="0" smtClean="0">
                <a:ea typeface="新細明體" pitchFamily="18" charset="-120"/>
                <a:cs typeface="Arial" pitchFamily="34" charset="0"/>
              </a:rPr>
              <a:t>half</a:t>
            </a:r>
            <a:endParaRPr lang="en-AU" dirty="0">
              <a:ea typeface="新細明體" pitchFamily="18" charset="-120"/>
              <a:cs typeface="Arial" pitchFamily="34" charset="0"/>
            </a:endParaRPr>
          </a:p>
          <a:p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145961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Obsolescence of some ITA products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3" y="1792566"/>
            <a:ext cx="78576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9400" y="1346290"/>
            <a:ext cx="8458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World Trade of selected ITA products:</a:t>
            </a:r>
            <a:endParaRPr lang="en-AU" dirty="0">
              <a:ea typeface="新細明體" pitchFamily="18" charset="-120"/>
              <a:cs typeface="Arial" pitchFamily="34" charset="0"/>
            </a:endParaRPr>
          </a:p>
          <a:p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145961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Obsolescence of some ITA products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9400" y="1346290"/>
            <a:ext cx="4749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a typeface="新細明體" pitchFamily="18" charset="-120"/>
                <a:cs typeface="Arial" pitchFamily="34" charset="0"/>
              </a:rPr>
              <a:t>Examples of ITA products with declining trade:</a:t>
            </a:r>
          </a:p>
          <a:p>
            <a:pPr marL="457200" indent="-457200">
              <a:buFontTx/>
              <a:buChar char="-"/>
            </a:pPr>
            <a:r>
              <a:rPr lang="en-US" sz="2200" dirty="0" smtClean="0">
                <a:ea typeface="新細明體" pitchFamily="18" charset="-120"/>
                <a:cs typeface="Arial" pitchFamily="34" charset="0"/>
              </a:rPr>
              <a:t>Word-processing machines</a:t>
            </a:r>
          </a:p>
          <a:p>
            <a:pPr marL="457200" indent="-457200">
              <a:buFontTx/>
              <a:buChar char="-"/>
            </a:pPr>
            <a:r>
              <a:rPr lang="en-US" sz="2200" dirty="0" smtClean="0">
                <a:ea typeface="新細明體" pitchFamily="18" charset="-120"/>
                <a:cs typeface="Arial" pitchFamily="34" charset="0"/>
              </a:rPr>
              <a:t>Accounting machines</a:t>
            </a:r>
          </a:p>
          <a:p>
            <a:pPr marL="457200" indent="-457200">
              <a:buFontTx/>
              <a:buChar char="-"/>
            </a:pPr>
            <a:r>
              <a:rPr lang="en-US" sz="2200" dirty="0" smtClean="0">
                <a:ea typeface="新細明體" pitchFamily="18" charset="-120"/>
                <a:cs typeface="Arial" pitchFamily="34" charset="0"/>
              </a:rPr>
              <a:t>Electronic calculators</a:t>
            </a:r>
          </a:p>
          <a:p>
            <a:pPr marL="457200" indent="-457200">
              <a:buFontTx/>
              <a:buChar char="-"/>
            </a:pPr>
            <a:r>
              <a:rPr lang="en-US" sz="2200" dirty="0" err="1" smtClean="0">
                <a:ea typeface="新細明體" pitchFamily="18" charset="-120"/>
                <a:cs typeface="Arial" pitchFamily="34" charset="0"/>
              </a:rPr>
              <a:t>Teleprinters</a:t>
            </a:r>
            <a:endParaRPr lang="en-US" sz="2200" dirty="0" smtClean="0">
              <a:ea typeface="新細明體" pitchFamily="18" charset="-12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200" dirty="0" smtClean="0">
                <a:ea typeface="新細明體" pitchFamily="18" charset="-120"/>
                <a:cs typeface="Arial" pitchFamily="34" charset="0"/>
              </a:rPr>
              <a:t>Magnetic tapes</a:t>
            </a:r>
          </a:p>
          <a:p>
            <a:pPr marL="457200" indent="-457200">
              <a:buFontTx/>
              <a:buChar char="-"/>
            </a:pPr>
            <a:r>
              <a:rPr lang="en-AU" sz="2200" dirty="0" smtClean="0">
                <a:ea typeface="新細明體" pitchFamily="18" charset="-120"/>
                <a:cs typeface="Arial" pitchFamily="34" charset="0"/>
              </a:rPr>
              <a:t>Analogue or hybrid computers</a:t>
            </a:r>
          </a:p>
          <a:p>
            <a:pPr marL="457200" indent="-457200">
              <a:buFontTx/>
              <a:buChar char="-"/>
            </a:pPr>
            <a:r>
              <a:rPr lang="en-AU" sz="2200" dirty="0" smtClean="0">
                <a:ea typeface="新細明體" pitchFamily="18" charset="-120"/>
                <a:cs typeface="Arial" pitchFamily="34" charset="0"/>
              </a:rPr>
              <a:t>Input or output units</a:t>
            </a:r>
          </a:p>
          <a:p>
            <a:pPr marL="457200" indent="-457200">
              <a:buFontTx/>
              <a:buChar char="-"/>
            </a:pPr>
            <a:r>
              <a:rPr lang="en-AU" sz="2200" dirty="0" smtClean="0">
                <a:ea typeface="新細明體" pitchFamily="18" charset="-120"/>
                <a:cs typeface="Arial" pitchFamily="34" charset="0"/>
              </a:rPr>
              <a:t>Facsimile machines</a:t>
            </a:r>
          </a:p>
          <a:p>
            <a:pPr marL="457200" indent="-457200">
              <a:buFontTx/>
              <a:buChar char="-"/>
            </a:pPr>
            <a:r>
              <a:rPr lang="en-AU" sz="2200" dirty="0" smtClean="0">
                <a:ea typeface="新細明體" pitchFamily="18" charset="-120"/>
                <a:cs typeface="Arial" pitchFamily="34" charset="0"/>
              </a:rPr>
              <a:t>Metal oxide semiconductors</a:t>
            </a:r>
          </a:p>
          <a:p>
            <a:pPr marL="457200" indent="-457200">
              <a:buFontTx/>
              <a:buChar char="-"/>
            </a:pPr>
            <a:r>
              <a:rPr lang="en-AU" sz="2200" dirty="0" smtClean="0">
                <a:ea typeface="新細明體" pitchFamily="18" charset="-120"/>
                <a:cs typeface="Arial" pitchFamily="34" charset="0"/>
              </a:rPr>
              <a:t>Direct electrostatic photocopiers</a:t>
            </a:r>
            <a:endParaRPr lang="en-AU" sz="2200" dirty="0"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876800" y="1346469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dirty="0" smtClean="0">
                <a:ea typeface="新細明體" pitchFamily="18" charset="-120"/>
                <a:cs typeface="Arial" pitchFamily="34" charset="0"/>
              </a:rPr>
              <a:t>A subgroup of 32 HS ITA subheadings with declining trade was selected: </a:t>
            </a:r>
            <a:endParaRPr lang="en-AU" sz="2400" dirty="0">
              <a:ea typeface="新細明體" pitchFamily="18" charset="-12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09817"/>
              </p:ext>
            </p:extLst>
          </p:nvPr>
        </p:nvGraphicFramePr>
        <p:xfrm>
          <a:off x="4724400" y="2597598"/>
          <a:ext cx="4305300" cy="1301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5237"/>
                <a:gridCol w="1216090"/>
                <a:gridCol w="1233973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SG" sz="1800" b="1" u="none" strike="noStrike" dirty="0">
                          <a:effectLst/>
                        </a:rPr>
                        <a:t>World Trade of 32 HS ITA </a:t>
                      </a:r>
                      <a:r>
                        <a:rPr lang="en-SG" sz="1800" b="1" u="none" strike="noStrike" dirty="0" err="1">
                          <a:effectLst/>
                        </a:rPr>
                        <a:t>subhadings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800" b="1" u="none" strike="noStrike" dirty="0">
                          <a:effectLst/>
                        </a:rPr>
                        <a:t>USD billion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800" b="1" u="none" strike="noStrike" dirty="0">
                          <a:effectLst/>
                        </a:rPr>
                        <a:t>Share in World Trade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>
                          <a:effectLst/>
                        </a:rPr>
                        <a:t>Average 2003-04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287.6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27.9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731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 dirty="0">
                          <a:effectLst/>
                        </a:rPr>
                        <a:t>Average 2010-11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33.7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2.3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914900" y="41148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dirty="0" smtClean="0">
                <a:ea typeface="新細明體" pitchFamily="18" charset="-120"/>
                <a:cs typeface="Arial" pitchFamily="34" charset="0"/>
              </a:rPr>
              <a:t>Trade declined between 2003-04 and 2010-11 in 88.3 </a:t>
            </a:r>
            <a:r>
              <a:rPr lang="en-AU" sz="2400" dirty="0" err="1" smtClean="0">
                <a:ea typeface="新細明體" pitchFamily="18" charset="-120"/>
                <a:cs typeface="Arial" pitchFamily="34" charset="0"/>
              </a:rPr>
              <a:t>percent</a:t>
            </a:r>
            <a:r>
              <a:rPr lang="en-AU" sz="2400" dirty="0" smtClean="0">
                <a:ea typeface="新細明體" pitchFamily="18" charset="-120"/>
                <a:cs typeface="Arial" pitchFamily="34" charset="0"/>
              </a:rPr>
              <a:t>!</a:t>
            </a:r>
            <a:endParaRPr lang="en-AU" sz="2400" dirty="0"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/>
        </p:nvSpPr>
        <p:spPr bwMode="auto">
          <a:xfrm>
            <a:off x="457200" y="42545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Goods and services out of ITA</a:t>
            </a:r>
            <a:endParaRPr lang="en-US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8077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Among products not included in ITA: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ea typeface="新細明體" pitchFamily="18" charset="-120"/>
                <a:cs typeface="Arial" pitchFamily="34" charset="0"/>
              </a:rPr>
              <a:t>DVD, VCD, MP3, MP4 players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ea typeface="新細明體" pitchFamily="18" charset="-120"/>
                <a:cs typeface="Arial" pitchFamily="34" charset="0"/>
              </a:rPr>
              <a:t>GPS devices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ea typeface="新細明體" pitchFamily="18" charset="-120"/>
                <a:cs typeface="Arial" pitchFamily="34" charset="0"/>
              </a:rPr>
              <a:t>Multifunctional devices that print, copy and scan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ea typeface="新細明體" pitchFamily="18" charset="-120"/>
                <a:cs typeface="Arial" pitchFamily="34" charset="0"/>
              </a:rPr>
              <a:t>Scientific, medical instruments with IT applications: MRI equipment, compound optical microscopes, etc.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ea typeface="新細明體" pitchFamily="18" charset="-120"/>
                <a:cs typeface="Arial" pitchFamily="34" charset="0"/>
              </a:rPr>
              <a:t>Consumer electronics. For example, TV monitors.</a:t>
            </a:r>
          </a:p>
          <a:p>
            <a:endParaRPr lang="en-US" dirty="0">
              <a:ea typeface="新細明體" pitchFamily="18" charset="-120"/>
              <a:cs typeface="Arial" pitchFamily="34" charset="0"/>
            </a:endParaRPr>
          </a:p>
          <a:p>
            <a:r>
              <a:rPr lang="en-US" dirty="0" smtClean="0">
                <a:ea typeface="新細明體" pitchFamily="18" charset="-120"/>
                <a:cs typeface="Arial" pitchFamily="34" charset="0"/>
              </a:rPr>
              <a:t>Services trade in IT sector is increasing and medium of transactions is changing from goods to services, but services not included in ITA.</a:t>
            </a:r>
          </a:p>
          <a:p>
            <a:pPr marL="457200" indent="-457200">
              <a:buFontTx/>
              <a:buChar char="-"/>
            </a:pPr>
            <a:endParaRPr lang="en-US" dirty="0"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879</Words>
  <Application>Microsoft Office PowerPoint</Application>
  <PresentationFormat>On-screen Show (4:3)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M&amp;B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</dc:creator>
  <cp:lastModifiedBy>Carlos A. Kuriyama</cp:lastModifiedBy>
  <cp:revision>88</cp:revision>
  <dcterms:created xsi:type="dcterms:W3CDTF">2009-12-07T04:50:31Z</dcterms:created>
  <dcterms:modified xsi:type="dcterms:W3CDTF">2013-05-29T10:21:26Z</dcterms:modified>
</cp:coreProperties>
</file>