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Default Extension="vml" ContentType="application/vnd.openxmlformats-officedocument.vmlDrawing"/>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9" r:id="rId3"/>
    <p:sldId id="279" r:id="rId4"/>
    <p:sldId id="281" r:id="rId5"/>
    <p:sldId id="286" r:id="rId6"/>
    <p:sldId id="283" r:id="rId7"/>
    <p:sldId id="288" r:id="rId8"/>
    <p:sldId id="290" r:id="rId9"/>
    <p:sldId id="268" r:id="rId10"/>
    <p:sldId id="269" r:id="rId11"/>
    <p:sldId id="291" r:id="rId12"/>
    <p:sldId id="275" r:id="rId13"/>
    <p:sldId id="264" r:id="rId14"/>
    <p:sldId id="262" r:id="rId15"/>
    <p:sldId id="265" r:id="rId16"/>
    <p:sldId id="266" r:id="rId17"/>
    <p:sldId id="267" r:id="rId18"/>
    <p:sldId id="296" r:id="rId19"/>
    <p:sldId id="297" r:id="rId20"/>
    <p:sldId id="298" r:id="rId21"/>
    <p:sldId id="299" r:id="rId22"/>
    <p:sldId id="300"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3797" autoAdjust="0"/>
    <p:restoredTop sz="79466" autoAdjust="0"/>
  </p:normalViewPr>
  <p:slideViewPr>
    <p:cSldViewPr>
      <p:cViewPr>
        <p:scale>
          <a:sx n="33" d="100"/>
          <a:sy n="33" d="100"/>
        </p:scale>
        <p:origin x="-571" y="-5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2"/>
  <c:chart>
    <c:plotArea>
      <c:layout/>
      <c:scatterChart>
        <c:scatterStyle val="smoothMarker"/>
        <c:ser>
          <c:idx val="0"/>
          <c:order val="0"/>
          <c:tx>
            <c:strRef>
              <c:f>Sheet1!$B$1</c:f>
              <c:strCache>
                <c:ptCount val="1"/>
                <c:pt idx="0">
                  <c:v>Remanufacturing</c:v>
                </c:pt>
              </c:strCache>
            </c:strRef>
          </c:tx>
          <c:marker>
            <c:symbol val="none"/>
          </c:marker>
          <c:xVal>
            <c:numRef>
              <c:f>Sheet1!$A$2:$A$10</c:f>
              <c:numCache>
                <c:formatCode>General</c:formatCode>
                <c:ptCount val="9"/>
                <c:pt idx="0">
                  <c:v>0</c:v>
                </c:pt>
                <c:pt idx="1">
                  <c:v>1</c:v>
                </c:pt>
                <c:pt idx="2">
                  <c:v>2</c:v>
                </c:pt>
                <c:pt idx="3">
                  <c:v>3</c:v>
                </c:pt>
                <c:pt idx="4">
                  <c:v>4</c:v>
                </c:pt>
                <c:pt idx="5">
                  <c:v>5</c:v>
                </c:pt>
                <c:pt idx="6">
                  <c:v>6</c:v>
                </c:pt>
                <c:pt idx="7">
                  <c:v>7</c:v>
                </c:pt>
                <c:pt idx="8">
                  <c:v>8</c:v>
                </c:pt>
              </c:numCache>
            </c:numRef>
          </c:xVal>
          <c:yVal>
            <c:numRef>
              <c:f>Sheet1!$B$2:$B$10</c:f>
              <c:numCache>
                <c:formatCode>General</c:formatCode>
                <c:ptCount val="9"/>
                <c:pt idx="0">
                  <c:v>0.5</c:v>
                </c:pt>
                <c:pt idx="1">
                  <c:v>1</c:v>
                </c:pt>
                <c:pt idx="2">
                  <c:v>1.5</c:v>
                </c:pt>
                <c:pt idx="3">
                  <c:v>1.8</c:v>
                </c:pt>
                <c:pt idx="4">
                  <c:v>2</c:v>
                </c:pt>
                <c:pt idx="5">
                  <c:v>2.4</c:v>
                </c:pt>
                <c:pt idx="6">
                  <c:v>3</c:v>
                </c:pt>
                <c:pt idx="7">
                  <c:v>4</c:v>
                </c:pt>
                <c:pt idx="8">
                  <c:v>5</c:v>
                </c:pt>
              </c:numCache>
            </c:numRef>
          </c:yVal>
          <c:smooth val="1"/>
        </c:ser>
        <c:ser>
          <c:idx val="1"/>
          <c:order val="1"/>
          <c:tx>
            <c:strRef>
              <c:f>Sheet1!$C$1</c:f>
              <c:strCache>
                <c:ptCount val="1"/>
                <c:pt idx="0">
                  <c:v>Fast-growth industry</c:v>
                </c:pt>
              </c:strCache>
            </c:strRef>
          </c:tx>
          <c:marker>
            <c:symbol val="none"/>
          </c:marker>
          <c:xVal>
            <c:numRef>
              <c:f>Sheet1!$A$2:$A$10</c:f>
              <c:numCache>
                <c:formatCode>General</c:formatCode>
                <c:ptCount val="9"/>
                <c:pt idx="0">
                  <c:v>0</c:v>
                </c:pt>
                <c:pt idx="1">
                  <c:v>1</c:v>
                </c:pt>
                <c:pt idx="2">
                  <c:v>2</c:v>
                </c:pt>
                <c:pt idx="3">
                  <c:v>3</c:v>
                </c:pt>
                <c:pt idx="4">
                  <c:v>4</c:v>
                </c:pt>
                <c:pt idx="5">
                  <c:v>5</c:v>
                </c:pt>
                <c:pt idx="6">
                  <c:v>6</c:v>
                </c:pt>
                <c:pt idx="7">
                  <c:v>7</c:v>
                </c:pt>
                <c:pt idx="8">
                  <c:v>8</c:v>
                </c:pt>
              </c:numCache>
            </c:numRef>
          </c:xVal>
          <c:yVal>
            <c:numRef>
              <c:f>Sheet1!$C$2:$C$10</c:f>
              <c:numCache>
                <c:formatCode>General</c:formatCode>
                <c:ptCount val="9"/>
                <c:pt idx="0">
                  <c:v>2</c:v>
                </c:pt>
                <c:pt idx="1">
                  <c:v>3</c:v>
                </c:pt>
                <c:pt idx="2">
                  <c:v>5</c:v>
                </c:pt>
                <c:pt idx="3">
                  <c:v>9</c:v>
                </c:pt>
                <c:pt idx="4">
                  <c:v>14</c:v>
                </c:pt>
                <c:pt idx="5">
                  <c:v>19</c:v>
                </c:pt>
                <c:pt idx="6">
                  <c:v>22</c:v>
                </c:pt>
                <c:pt idx="7">
                  <c:v>24</c:v>
                </c:pt>
                <c:pt idx="8">
                  <c:v>25</c:v>
                </c:pt>
              </c:numCache>
            </c:numRef>
          </c:yVal>
          <c:smooth val="1"/>
        </c:ser>
        <c:axId val="97377280"/>
        <c:axId val="97379072"/>
      </c:scatterChart>
      <c:valAx>
        <c:axId val="97377280"/>
        <c:scaling>
          <c:orientation val="minMax"/>
        </c:scaling>
        <c:delete val="1"/>
        <c:axPos val="b"/>
        <c:majorGridlines/>
        <c:numFmt formatCode="General" sourceLinked="1"/>
        <c:tickLblPos val="none"/>
        <c:crossAx val="97379072"/>
        <c:crosses val="autoZero"/>
        <c:crossBetween val="midCat"/>
      </c:valAx>
      <c:valAx>
        <c:axId val="97379072"/>
        <c:scaling>
          <c:orientation val="minMax"/>
        </c:scaling>
        <c:axPos val="l"/>
        <c:majorGridlines/>
        <c:numFmt formatCode="General" sourceLinked="1"/>
        <c:tickLblPos val="nextTo"/>
        <c:txPr>
          <a:bodyPr/>
          <a:lstStyle/>
          <a:p>
            <a:pPr>
              <a:defRPr lang="en-US"/>
            </a:pPr>
            <a:endParaRPr lang="en-US"/>
          </a:p>
        </c:txPr>
        <c:crossAx val="97377280"/>
        <c:crosses val="autoZero"/>
        <c:crossBetween val="midCat"/>
      </c:valAx>
      <c:spPr>
        <a:solidFill>
          <a:srgbClr val="DDD9C3">
            <a:alpha val="73000"/>
          </a:srgbClr>
        </a:solidFill>
      </c:spPr>
    </c:plotArea>
    <c:legend>
      <c:legendPos val="r"/>
      <c:layout/>
      <c:txPr>
        <a:bodyPr/>
        <a:lstStyle/>
        <a:p>
          <a:pPr>
            <a:defRPr lang="en-US" sz="1600"/>
          </a:pPr>
          <a:endParaRPr lang="en-US"/>
        </a:p>
      </c:txPr>
    </c:legend>
    <c:plotVisOnly val="1"/>
    <c:dispBlanksAs val="gap"/>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9E192F-48A0-D449-AD59-5463EE120B67}" type="doc">
      <dgm:prSet loTypeId="urn:microsoft.com/office/officeart/2005/8/layout/list1" loCatId="list" qsTypeId="urn:microsoft.com/office/officeart/2005/8/quickstyle/simple4" qsCatId="simple" csTypeId="urn:microsoft.com/office/officeart/2005/8/colors/accent0_1" csCatId="mainScheme" phldr="1"/>
      <dgm:spPr/>
      <dgm:t>
        <a:bodyPr/>
        <a:lstStyle/>
        <a:p>
          <a:endParaRPr lang="en-US"/>
        </a:p>
      </dgm:t>
    </dgm:pt>
    <dgm:pt modelId="{AE2AF2D8-2CCB-A645-A1A6-12B558F75D59}">
      <dgm:prSet phldrT="[Text]" custT="1"/>
      <dgm:spPr>
        <a:gradFill flip="none" rotWithShape="0">
          <a:gsLst>
            <a:gs pos="0">
              <a:schemeClr val="lt1">
                <a:hueOff val="0"/>
                <a:satOff val="0"/>
                <a:lumOff val="0"/>
                <a:tint val="100000"/>
                <a:shade val="100000"/>
                <a:satMod val="130000"/>
                <a:alpha val="90000"/>
              </a:schemeClr>
            </a:gs>
            <a:gs pos="100000">
              <a:schemeClr val="lt1">
                <a:hueOff val="0"/>
                <a:satOff val="0"/>
                <a:lumOff val="0"/>
                <a:tint val="50000"/>
                <a:shade val="100000"/>
                <a:satMod val="350000"/>
                <a:alpha val="90000"/>
              </a:schemeClr>
            </a:gs>
          </a:gsLst>
          <a:lin ang="16200000" scaled="0"/>
          <a:tileRect/>
        </a:gradFill>
        <a:effectLst>
          <a:outerShdw blurRad="50800" dist="38100" dir="2700000">
            <a:srgbClr val="000000">
              <a:alpha val="43000"/>
            </a:srgbClr>
          </a:outerShdw>
        </a:effectLst>
      </dgm:spPr>
      <dgm:t>
        <a:bodyPr/>
        <a:lstStyle/>
        <a:p>
          <a:r>
            <a:rPr lang="en-US" sz="1600" b="1" spc="0" dirty="0" smtClean="0">
              <a:latin typeface="Arial"/>
              <a:cs typeface="Arial"/>
            </a:rPr>
            <a:t>To define and identify the remanufacturing activities in Malaysia</a:t>
          </a:r>
          <a:r>
            <a:rPr lang="en-US" sz="1600" spc="0" dirty="0" smtClean="0">
              <a:latin typeface="Arial"/>
              <a:cs typeface="Arial"/>
            </a:rPr>
            <a:t>.</a:t>
          </a:r>
          <a:endParaRPr lang="en-US" sz="1600" spc="0" dirty="0">
            <a:latin typeface="Arial"/>
            <a:cs typeface="Arial"/>
          </a:endParaRPr>
        </a:p>
      </dgm:t>
    </dgm:pt>
    <dgm:pt modelId="{B9FA9C99-84AA-3640-B603-D27BE6A929B5}" type="parTrans" cxnId="{9450B4CC-0D12-464E-B267-35F53274C571}">
      <dgm:prSet/>
      <dgm:spPr/>
      <dgm:t>
        <a:bodyPr/>
        <a:lstStyle/>
        <a:p>
          <a:endParaRPr lang="en-US" sz="1600" spc="0">
            <a:solidFill>
              <a:schemeClr val="tx1"/>
            </a:solidFill>
            <a:latin typeface="Arial"/>
            <a:cs typeface="Arial"/>
          </a:endParaRPr>
        </a:p>
      </dgm:t>
    </dgm:pt>
    <dgm:pt modelId="{2A407C9C-E0E5-8E4B-840D-6D9702EC23EF}" type="sibTrans" cxnId="{9450B4CC-0D12-464E-B267-35F53274C571}">
      <dgm:prSet/>
      <dgm:spPr/>
      <dgm:t>
        <a:bodyPr/>
        <a:lstStyle/>
        <a:p>
          <a:endParaRPr lang="en-US" sz="1600" spc="0">
            <a:solidFill>
              <a:schemeClr val="tx1"/>
            </a:solidFill>
            <a:latin typeface="Arial"/>
            <a:cs typeface="Arial"/>
          </a:endParaRPr>
        </a:p>
      </dgm:t>
    </dgm:pt>
    <dgm:pt modelId="{DB4A5160-2301-5345-8FAD-C008BE9485FE}">
      <dgm:prSet custT="1"/>
      <dgm:spPr>
        <a:gradFill flip="none" rotWithShape="0">
          <a:gsLst>
            <a:gs pos="0">
              <a:schemeClr val="lt1">
                <a:hueOff val="0"/>
                <a:satOff val="0"/>
                <a:lumOff val="0"/>
                <a:tint val="100000"/>
                <a:shade val="100000"/>
                <a:satMod val="130000"/>
                <a:alpha val="90000"/>
              </a:schemeClr>
            </a:gs>
            <a:gs pos="100000">
              <a:schemeClr val="lt1">
                <a:hueOff val="0"/>
                <a:satOff val="0"/>
                <a:lumOff val="0"/>
                <a:tint val="50000"/>
                <a:shade val="100000"/>
                <a:satMod val="350000"/>
                <a:alpha val="90000"/>
              </a:schemeClr>
            </a:gs>
          </a:gsLst>
          <a:lin ang="16200000" scaled="0"/>
          <a:tileRect/>
        </a:gradFill>
        <a:effectLst>
          <a:outerShdw blurRad="50800" dist="38100" dir="2700000">
            <a:srgbClr val="000000">
              <a:alpha val="43000"/>
            </a:srgbClr>
          </a:outerShdw>
        </a:effectLst>
      </dgm:spPr>
      <dgm:t>
        <a:bodyPr/>
        <a:lstStyle/>
        <a:p>
          <a:r>
            <a:rPr lang="en-US" sz="1800" b="1" dirty="0" smtClean="0"/>
            <a:t>Enhance understanding on the scope and definition of remanufactured   goods</a:t>
          </a:r>
          <a:endParaRPr lang="en-US" sz="1800" b="1" spc="0" dirty="0">
            <a:latin typeface="Arial"/>
            <a:cs typeface="Arial"/>
          </a:endParaRPr>
        </a:p>
      </dgm:t>
    </dgm:pt>
    <dgm:pt modelId="{02273F68-D19D-F348-8818-3293F297BACE}" type="parTrans" cxnId="{17D63DBF-D6E8-854C-89D3-E85DD367B860}">
      <dgm:prSet/>
      <dgm:spPr/>
      <dgm:t>
        <a:bodyPr/>
        <a:lstStyle/>
        <a:p>
          <a:endParaRPr lang="en-US" sz="1600" spc="0">
            <a:solidFill>
              <a:schemeClr val="tx1"/>
            </a:solidFill>
            <a:latin typeface="Arial"/>
            <a:cs typeface="Arial"/>
          </a:endParaRPr>
        </a:p>
      </dgm:t>
    </dgm:pt>
    <dgm:pt modelId="{7C8848A8-07BA-E145-8365-B7076561BC36}" type="sibTrans" cxnId="{17D63DBF-D6E8-854C-89D3-E85DD367B860}">
      <dgm:prSet/>
      <dgm:spPr/>
      <dgm:t>
        <a:bodyPr/>
        <a:lstStyle/>
        <a:p>
          <a:endParaRPr lang="en-US" sz="1600" spc="0">
            <a:solidFill>
              <a:schemeClr val="tx1"/>
            </a:solidFill>
            <a:latin typeface="Arial"/>
            <a:cs typeface="Arial"/>
          </a:endParaRPr>
        </a:p>
      </dgm:t>
    </dgm:pt>
    <dgm:pt modelId="{60DF013B-65CD-924F-BBDE-5CFA2AE6E87D}">
      <dgm:prSet custT="1"/>
      <dgm:spPr>
        <a:gradFill flip="none" rotWithShape="0">
          <a:gsLst>
            <a:gs pos="0">
              <a:schemeClr val="lt1">
                <a:hueOff val="0"/>
                <a:satOff val="0"/>
                <a:lumOff val="0"/>
                <a:tint val="100000"/>
                <a:shade val="100000"/>
                <a:satMod val="130000"/>
                <a:alpha val="90000"/>
              </a:schemeClr>
            </a:gs>
            <a:gs pos="100000">
              <a:schemeClr val="lt1">
                <a:hueOff val="0"/>
                <a:satOff val="0"/>
                <a:lumOff val="0"/>
                <a:tint val="50000"/>
                <a:shade val="100000"/>
                <a:satMod val="350000"/>
                <a:alpha val="90000"/>
              </a:schemeClr>
            </a:gs>
          </a:gsLst>
          <a:lin ang="16200000" scaled="0"/>
          <a:tileRect/>
        </a:gradFill>
        <a:effectLst>
          <a:outerShdw blurRad="50800" dist="38100" dir="2700000">
            <a:srgbClr val="000000">
              <a:alpha val="43000"/>
            </a:srgbClr>
          </a:outerShdw>
        </a:effectLst>
      </dgm:spPr>
      <dgm:t>
        <a:bodyPr/>
        <a:lstStyle/>
        <a:p>
          <a:r>
            <a:rPr lang="en-US" sz="1600" b="1" dirty="0" smtClean="0"/>
            <a:t>Overview of remanufacturing industries, existing environment on Remanufacturing activities in Malaysia and the Asia Pacific.</a:t>
          </a:r>
          <a:endParaRPr lang="en-US" sz="1600" spc="0" dirty="0">
            <a:latin typeface="Arial"/>
            <a:cs typeface="Arial"/>
          </a:endParaRPr>
        </a:p>
      </dgm:t>
    </dgm:pt>
    <dgm:pt modelId="{CDC579F0-2BA5-2449-8CAF-AB5EEC21424F}" type="parTrans" cxnId="{CB661DFB-3170-7B47-BE9B-068D399B0471}">
      <dgm:prSet/>
      <dgm:spPr/>
      <dgm:t>
        <a:bodyPr/>
        <a:lstStyle/>
        <a:p>
          <a:endParaRPr lang="en-US" sz="1600" spc="0">
            <a:solidFill>
              <a:schemeClr val="tx1"/>
            </a:solidFill>
            <a:latin typeface="Arial"/>
            <a:cs typeface="Arial"/>
          </a:endParaRPr>
        </a:p>
      </dgm:t>
    </dgm:pt>
    <dgm:pt modelId="{5B3ADC80-660D-3648-A3D3-EF9D03A16820}" type="sibTrans" cxnId="{CB661DFB-3170-7B47-BE9B-068D399B0471}">
      <dgm:prSet/>
      <dgm:spPr/>
      <dgm:t>
        <a:bodyPr/>
        <a:lstStyle/>
        <a:p>
          <a:endParaRPr lang="en-US" sz="1600" spc="0">
            <a:solidFill>
              <a:schemeClr val="tx1"/>
            </a:solidFill>
            <a:latin typeface="Arial"/>
            <a:cs typeface="Arial"/>
          </a:endParaRPr>
        </a:p>
      </dgm:t>
    </dgm:pt>
    <dgm:pt modelId="{34AECE62-5518-9045-98D0-4AF1039F1B17}">
      <dgm:prSet/>
      <dgm:spPr>
        <a:solidFill>
          <a:schemeClr val="bg2">
            <a:lumMod val="90000"/>
            <a:alpha val="60000"/>
          </a:schemeClr>
        </a:solidFill>
        <a:ln>
          <a:solidFill>
            <a:schemeClr val="bg2">
              <a:lumMod val="50000"/>
            </a:schemeClr>
          </a:solidFill>
        </a:ln>
      </dgm:spPr>
      <dgm:t>
        <a:bodyPr/>
        <a:lstStyle/>
        <a:p>
          <a:endParaRPr lang="en-US" dirty="0"/>
        </a:p>
      </dgm:t>
    </dgm:pt>
    <dgm:pt modelId="{1426E802-EECF-0147-A80C-7A5BE56BE8E9}" type="sibTrans" cxnId="{BE3FF273-BE4A-614A-BE04-D09FC491BDFA}">
      <dgm:prSet/>
      <dgm:spPr/>
      <dgm:t>
        <a:bodyPr/>
        <a:lstStyle/>
        <a:p>
          <a:endParaRPr lang="en-US"/>
        </a:p>
      </dgm:t>
    </dgm:pt>
    <dgm:pt modelId="{D10AD1AA-057F-FF42-819A-28DC622034F2}" type="parTrans" cxnId="{BE3FF273-BE4A-614A-BE04-D09FC491BDFA}">
      <dgm:prSet/>
      <dgm:spPr/>
      <dgm:t>
        <a:bodyPr/>
        <a:lstStyle/>
        <a:p>
          <a:endParaRPr lang="en-US"/>
        </a:p>
      </dgm:t>
    </dgm:pt>
    <dgm:pt modelId="{21A3C787-D8A1-114A-8C02-CED8FF4C5370}" type="pres">
      <dgm:prSet presAssocID="{599E192F-48A0-D449-AD59-5463EE120B67}" presName="linear" presStyleCnt="0">
        <dgm:presLayoutVars>
          <dgm:dir/>
          <dgm:animLvl val="lvl"/>
          <dgm:resizeHandles val="exact"/>
        </dgm:presLayoutVars>
      </dgm:prSet>
      <dgm:spPr/>
      <dgm:t>
        <a:bodyPr/>
        <a:lstStyle/>
        <a:p>
          <a:endParaRPr lang="en-US"/>
        </a:p>
      </dgm:t>
    </dgm:pt>
    <dgm:pt modelId="{C2938036-6272-F147-866C-421DF7771CF4}" type="pres">
      <dgm:prSet presAssocID="{AE2AF2D8-2CCB-A645-A1A6-12B558F75D59}" presName="parentLin" presStyleCnt="0"/>
      <dgm:spPr/>
      <dgm:t>
        <a:bodyPr/>
        <a:lstStyle/>
        <a:p>
          <a:endParaRPr lang="en-US"/>
        </a:p>
      </dgm:t>
    </dgm:pt>
    <dgm:pt modelId="{CF55B459-636D-9D4A-B992-B0E45218ED81}" type="pres">
      <dgm:prSet presAssocID="{AE2AF2D8-2CCB-A645-A1A6-12B558F75D59}" presName="parentLeftMargin" presStyleLbl="node1" presStyleIdx="0" presStyleCnt="3"/>
      <dgm:spPr/>
      <dgm:t>
        <a:bodyPr/>
        <a:lstStyle/>
        <a:p>
          <a:endParaRPr lang="en-US"/>
        </a:p>
      </dgm:t>
    </dgm:pt>
    <dgm:pt modelId="{ED485354-63E2-9C45-A1BE-0228434169F8}" type="pres">
      <dgm:prSet presAssocID="{AE2AF2D8-2CCB-A645-A1A6-12B558F75D59}" presName="parentText" presStyleLbl="node1" presStyleIdx="0" presStyleCnt="3" custScaleX="125531" custScaleY="127826" custLinFactX="-6493" custLinFactY="71147" custLinFactNeighborX="-100000" custLinFactNeighborY="100000">
        <dgm:presLayoutVars>
          <dgm:chMax val="0"/>
          <dgm:bulletEnabled val="1"/>
        </dgm:presLayoutVars>
      </dgm:prSet>
      <dgm:spPr/>
      <dgm:t>
        <a:bodyPr/>
        <a:lstStyle/>
        <a:p>
          <a:endParaRPr lang="en-US"/>
        </a:p>
      </dgm:t>
    </dgm:pt>
    <dgm:pt modelId="{FC19DAF6-49C3-F542-83FB-2DA42B40B79E}" type="pres">
      <dgm:prSet presAssocID="{AE2AF2D8-2CCB-A645-A1A6-12B558F75D59}" presName="negativeSpace" presStyleCnt="0"/>
      <dgm:spPr/>
      <dgm:t>
        <a:bodyPr/>
        <a:lstStyle/>
        <a:p>
          <a:endParaRPr lang="en-US"/>
        </a:p>
      </dgm:t>
    </dgm:pt>
    <dgm:pt modelId="{FD0C586A-D18B-994B-913B-D19FFFFC3664}" type="pres">
      <dgm:prSet presAssocID="{AE2AF2D8-2CCB-A645-A1A6-12B558F75D59}" presName="childText" presStyleLbl="conFgAcc1" presStyleIdx="0" presStyleCnt="3">
        <dgm:presLayoutVars>
          <dgm:bulletEnabled val="1"/>
        </dgm:presLayoutVars>
      </dgm:prSet>
      <dgm:spPr/>
      <dgm:t>
        <a:bodyPr/>
        <a:lstStyle/>
        <a:p>
          <a:endParaRPr lang="en-US"/>
        </a:p>
      </dgm:t>
    </dgm:pt>
    <dgm:pt modelId="{1329D7A8-85A8-5549-8027-1CE2E218A3A2}" type="pres">
      <dgm:prSet presAssocID="{2A407C9C-E0E5-8E4B-840D-6D9702EC23EF}" presName="spaceBetweenRectangles" presStyleCnt="0"/>
      <dgm:spPr/>
      <dgm:t>
        <a:bodyPr/>
        <a:lstStyle/>
        <a:p>
          <a:endParaRPr lang="en-US"/>
        </a:p>
      </dgm:t>
    </dgm:pt>
    <dgm:pt modelId="{952E3174-30FC-F546-8F80-BEBFCEC94CCF}" type="pres">
      <dgm:prSet presAssocID="{DB4A5160-2301-5345-8FAD-C008BE9485FE}" presName="parentLin" presStyleCnt="0"/>
      <dgm:spPr/>
      <dgm:t>
        <a:bodyPr/>
        <a:lstStyle/>
        <a:p>
          <a:endParaRPr lang="en-US"/>
        </a:p>
      </dgm:t>
    </dgm:pt>
    <dgm:pt modelId="{61CF8FD2-B7A2-E148-B801-E8588DC6094B}" type="pres">
      <dgm:prSet presAssocID="{DB4A5160-2301-5345-8FAD-C008BE9485FE}" presName="parentLeftMargin" presStyleLbl="node1" presStyleIdx="0" presStyleCnt="3"/>
      <dgm:spPr/>
      <dgm:t>
        <a:bodyPr/>
        <a:lstStyle/>
        <a:p>
          <a:endParaRPr lang="en-US"/>
        </a:p>
      </dgm:t>
    </dgm:pt>
    <dgm:pt modelId="{665EF21C-1020-D642-942D-55DB4FA22588}" type="pres">
      <dgm:prSet presAssocID="{DB4A5160-2301-5345-8FAD-C008BE9485FE}" presName="parentText" presStyleLbl="node1" presStyleIdx="1" presStyleCnt="3" custScaleX="125531" custScaleY="127826" custLinFactX="-1299" custLinFactY="-100000" custLinFactNeighborX="-100000" custLinFactNeighborY="-150030">
        <dgm:presLayoutVars>
          <dgm:chMax val="0"/>
          <dgm:bulletEnabled val="1"/>
        </dgm:presLayoutVars>
      </dgm:prSet>
      <dgm:spPr/>
      <dgm:t>
        <a:bodyPr/>
        <a:lstStyle/>
        <a:p>
          <a:endParaRPr lang="en-US"/>
        </a:p>
      </dgm:t>
    </dgm:pt>
    <dgm:pt modelId="{CF80AD2B-A8C3-5848-BDA3-CF2549F676CB}" type="pres">
      <dgm:prSet presAssocID="{DB4A5160-2301-5345-8FAD-C008BE9485FE}" presName="negativeSpace" presStyleCnt="0"/>
      <dgm:spPr/>
      <dgm:t>
        <a:bodyPr/>
        <a:lstStyle/>
        <a:p>
          <a:endParaRPr lang="en-US"/>
        </a:p>
      </dgm:t>
    </dgm:pt>
    <dgm:pt modelId="{8F5F20E1-2D5E-0240-908E-5F92A5B7C284}" type="pres">
      <dgm:prSet presAssocID="{DB4A5160-2301-5345-8FAD-C008BE9485FE}" presName="childText" presStyleLbl="conFgAcc1" presStyleIdx="1" presStyleCnt="3">
        <dgm:presLayoutVars>
          <dgm:bulletEnabled val="1"/>
        </dgm:presLayoutVars>
      </dgm:prSet>
      <dgm:spPr>
        <a:solidFill>
          <a:schemeClr val="bg2">
            <a:lumMod val="90000"/>
            <a:alpha val="60000"/>
          </a:schemeClr>
        </a:solidFill>
        <a:ln>
          <a:solidFill>
            <a:schemeClr val="bg2">
              <a:lumMod val="50000"/>
            </a:schemeClr>
          </a:solidFill>
        </a:ln>
      </dgm:spPr>
      <dgm:t>
        <a:bodyPr/>
        <a:lstStyle/>
        <a:p>
          <a:endParaRPr lang="en-US"/>
        </a:p>
      </dgm:t>
    </dgm:pt>
    <dgm:pt modelId="{23321BE9-7448-5B4F-8625-73F44C59E377}" type="pres">
      <dgm:prSet presAssocID="{7C8848A8-07BA-E145-8365-B7076561BC36}" presName="spaceBetweenRectangles" presStyleCnt="0"/>
      <dgm:spPr/>
      <dgm:t>
        <a:bodyPr/>
        <a:lstStyle/>
        <a:p>
          <a:endParaRPr lang="en-US"/>
        </a:p>
      </dgm:t>
    </dgm:pt>
    <dgm:pt modelId="{779D42A7-B8F4-DE48-A759-642BC8F8E7E7}" type="pres">
      <dgm:prSet presAssocID="{60DF013B-65CD-924F-BBDE-5CFA2AE6E87D}" presName="parentLin" presStyleCnt="0"/>
      <dgm:spPr/>
      <dgm:t>
        <a:bodyPr/>
        <a:lstStyle/>
        <a:p>
          <a:endParaRPr lang="en-US"/>
        </a:p>
      </dgm:t>
    </dgm:pt>
    <dgm:pt modelId="{704CE1A6-5FDE-7549-8331-A999F9F84E33}" type="pres">
      <dgm:prSet presAssocID="{60DF013B-65CD-924F-BBDE-5CFA2AE6E87D}" presName="parentLeftMargin" presStyleLbl="node1" presStyleIdx="1" presStyleCnt="3"/>
      <dgm:spPr/>
      <dgm:t>
        <a:bodyPr/>
        <a:lstStyle/>
        <a:p>
          <a:endParaRPr lang="en-US"/>
        </a:p>
      </dgm:t>
    </dgm:pt>
    <dgm:pt modelId="{48F2179A-15F4-0C4C-8B1F-05EA0FAD2DDE}" type="pres">
      <dgm:prSet presAssocID="{60DF013B-65CD-924F-BBDE-5CFA2AE6E87D}" presName="parentText" presStyleLbl="node1" presStyleIdx="2" presStyleCnt="3" custScaleX="125531" custScaleY="127826" custLinFactNeighborX="-68191">
        <dgm:presLayoutVars>
          <dgm:chMax val="0"/>
          <dgm:bulletEnabled val="1"/>
        </dgm:presLayoutVars>
      </dgm:prSet>
      <dgm:spPr/>
      <dgm:t>
        <a:bodyPr/>
        <a:lstStyle/>
        <a:p>
          <a:endParaRPr lang="en-US"/>
        </a:p>
      </dgm:t>
    </dgm:pt>
    <dgm:pt modelId="{8300B520-A9F8-A343-B20A-64CB780D8CB6}" type="pres">
      <dgm:prSet presAssocID="{60DF013B-65CD-924F-BBDE-5CFA2AE6E87D}" presName="negativeSpace" presStyleCnt="0"/>
      <dgm:spPr/>
      <dgm:t>
        <a:bodyPr/>
        <a:lstStyle/>
        <a:p>
          <a:endParaRPr lang="en-US"/>
        </a:p>
      </dgm:t>
    </dgm:pt>
    <dgm:pt modelId="{B3A85E94-634E-FA4A-8DEA-DE4F6052BBA2}" type="pres">
      <dgm:prSet presAssocID="{60DF013B-65CD-924F-BBDE-5CFA2AE6E87D}" presName="childText" presStyleLbl="conFgAcc1" presStyleIdx="2" presStyleCnt="3">
        <dgm:presLayoutVars>
          <dgm:bulletEnabled val="1"/>
        </dgm:presLayoutVars>
      </dgm:prSet>
      <dgm:spPr>
        <a:solidFill>
          <a:schemeClr val="bg2">
            <a:lumMod val="90000"/>
            <a:alpha val="60000"/>
          </a:schemeClr>
        </a:solidFill>
        <a:ln>
          <a:solidFill>
            <a:schemeClr val="bg2">
              <a:lumMod val="50000"/>
            </a:schemeClr>
          </a:solidFill>
        </a:ln>
      </dgm:spPr>
      <dgm:t>
        <a:bodyPr/>
        <a:lstStyle/>
        <a:p>
          <a:endParaRPr lang="en-US"/>
        </a:p>
      </dgm:t>
    </dgm:pt>
  </dgm:ptLst>
  <dgm:cxnLst>
    <dgm:cxn modelId="{CB661DFB-3170-7B47-BE9B-068D399B0471}" srcId="{599E192F-48A0-D449-AD59-5463EE120B67}" destId="{60DF013B-65CD-924F-BBDE-5CFA2AE6E87D}" srcOrd="2" destOrd="0" parTransId="{CDC579F0-2BA5-2449-8CAF-AB5EEC21424F}" sibTransId="{5B3ADC80-660D-3648-A3D3-EF9D03A16820}"/>
    <dgm:cxn modelId="{17D63DBF-D6E8-854C-89D3-E85DD367B860}" srcId="{599E192F-48A0-D449-AD59-5463EE120B67}" destId="{DB4A5160-2301-5345-8FAD-C008BE9485FE}" srcOrd="1" destOrd="0" parTransId="{02273F68-D19D-F348-8818-3293F297BACE}" sibTransId="{7C8848A8-07BA-E145-8365-B7076561BC36}"/>
    <dgm:cxn modelId="{C5CA4318-B06E-4E2F-B3D3-CDB0661B84C6}" type="presOf" srcId="{60DF013B-65CD-924F-BBDE-5CFA2AE6E87D}" destId="{704CE1A6-5FDE-7549-8331-A999F9F84E33}" srcOrd="0" destOrd="0" presId="urn:microsoft.com/office/officeart/2005/8/layout/list1"/>
    <dgm:cxn modelId="{1B6CAAFA-E502-48C5-8E15-E007D983C595}" type="presOf" srcId="{599E192F-48A0-D449-AD59-5463EE120B67}" destId="{21A3C787-D8A1-114A-8C02-CED8FF4C5370}" srcOrd="0" destOrd="0" presId="urn:microsoft.com/office/officeart/2005/8/layout/list1"/>
    <dgm:cxn modelId="{589F103E-417D-4F19-A675-25BDC855D179}" type="presOf" srcId="{AE2AF2D8-2CCB-A645-A1A6-12B558F75D59}" destId="{CF55B459-636D-9D4A-B992-B0E45218ED81}" srcOrd="0" destOrd="0" presId="urn:microsoft.com/office/officeart/2005/8/layout/list1"/>
    <dgm:cxn modelId="{BE3FF273-BE4A-614A-BE04-D09FC491BDFA}" srcId="{AE2AF2D8-2CCB-A645-A1A6-12B558F75D59}" destId="{34AECE62-5518-9045-98D0-4AF1039F1B17}" srcOrd="0" destOrd="0" parTransId="{D10AD1AA-057F-FF42-819A-28DC622034F2}" sibTransId="{1426E802-EECF-0147-A80C-7A5BE56BE8E9}"/>
    <dgm:cxn modelId="{4A2DBAEB-1C52-4858-95E8-23ACF8C86DFE}" type="presOf" srcId="{DB4A5160-2301-5345-8FAD-C008BE9485FE}" destId="{61CF8FD2-B7A2-E148-B801-E8588DC6094B}" srcOrd="0" destOrd="0" presId="urn:microsoft.com/office/officeart/2005/8/layout/list1"/>
    <dgm:cxn modelId="{9450B4CC-0D12-464E-B267-35F53274C571}" srcId="{599E192F-48A0-D449-AD59-5463EE120B67}" destId="{AE2AF2D8-2CCB-A645-A1A6-12B558F75D59}" srcOrd="0" destOrd="0" parTransId="{B9FA9C99-84AA-3640-B603-D27BE6A929B5}" sibTransId="{2A407C9C-E0E5-8E4B-840D-6D9702EC23EF}"/>
    <dgm:cxn modelId="{A2AD3850-18EE-4F63-A371-3C35329C9D6F}" type="presOf" srcId="{AE2AF2D8-2CCB-A645-A1A6-12B558F75D59}" destId="{ED485354-63E2-9C45-A1BE-0228434169F8}" srcOrd="1" destOrd="0" presId="urn:microsoft.com/office/officeart/2005/8/layout/list1"/>
    <dgm:cxn modelId="{838F3246-70B4-4CD4-873C-56288507B9B3}" type="presOf" srcId="{60DF013B-65CD-924F-BBDE-5CFA2AE6E87D}" destId="{48F2179A-15F4-0C4C-8B1F-05EA0FAD2DDE}" srcOrd="1" destOrd="0" presId="urn:microsoft.com/office/officeart/2005/8/layout/list1"/>
    <dgm:cxn modelId="{415E4C46-B09A-4AC8-8DED-E941D94F8393}" type="presOf" srcId="{DB4A5160-2301-5345-8FAD-C008BE9485FE}" destId="{665EF21C-1020-D642-942D-55DB4FA22588}" srcOrd="1" destOrd="0" presId="urn:microsoft.com/office/officeart/2005/8/layout/list1"/>
    <dgm:cxn modelId="{6AD80DE4-43ED-4E34-8891-B9913A8CCAF9}" type="presOf" srcId="{34AECE62-5518-9045-98D0-4AF1039F1B17}" destId="{FD0C586A-D18B-994B-913B-D19FFFFC3664}" srcOrd="0" destOrd="0" presId="urn:microsoft.com/office/officeart/2005/8/layout/list1"/>
    <dgm:cxn modelId="{840C3D66-2CDF-4B13-A79C-8CAA1BA769D1}" type="presParOf" srcId="{21A3C787-D8A1-114A-8C02-CED8FF4C5370}" destId="{C2938036-6272-F147-866C-421DF7771CF4}" srcOrd="0" destOrd="0" presId="urn:microsoft.com/office/officeart/2005/8/layout/list1"/>
    <dgm:cxn modelId="{AE9E34C8-5427-46D9-B326-1298D4B3ADFB}" type="presParOf" srcId="{C2938036-6272-F147-866C-421DF7771CF4}" destId="{CF55B459-636D-9D4A-B992-B0E45218ED81}" srcOrd="0" destOrd="0" presId="urn:microsoft.com/office/officeart/2005/8/layout/list1"/>
    <dgm:cxn modelId="{B1723BBA-BDB1-4883-AEDB-5E20C85926CE}" type="presParOf" srcId="{C2938036-6272-F147-866C-421DF7771CF4}" destId="{ED485354-63E2-9C45-A1BE-0228434169F8}" srcOrd="1" destOrd="0" presId="urn:microsoft.com/office/officeart/2005/8/layout/list1"/>
    <dgm:cxn modelId="{6770B9B8-3691-4E38-8045-09860CB3CC39}" type="presParOf" srcId="{21A3C787-D8A1-114A-8C02-CED8FF4C5370}" destId="{FC19DAF6-49C3-F542-83FB-2DA42B40B79E}" srcOrd="1" destOrd="0" presId="urn:microsoft.com/office/officeart/2005/8/layout/list1"/>
    <dgm:cxn modelId="{8C48F0F7-5B4A-40C5-8B6F-2CAA2A40092F}" type="presParOf" srcId="{21A3C787-D8A1-114A-8C02-CED8FF4C5370}" destId="{FD0C586A-D18B-994B-913B-D19FFFFC3664}" srcOrd="2" destOrd="0" presId="urn:microsoft.com/office/officeart/2005/8/layout/list1"/>
    <dgm:cxn modelId="{D6D90DF7-6C33-4AAD-A264-CAD622494FDC}" type="presParOf" srcId="{21A3C787-D8A1-114A-8C02-CED8FF4C5370}" destId="{1329D7A8-85A8-5549-8027-1CE2E218A3A2}" srcOrd="3" destOrd="0" presId="urn:microsoft.com/office/officeart/2005/8/layout/list1"/>
    <dgm:cxn modelId="{E9D38604-F7DB-4BA8-AF3B-B8EC0EEF553C}" type="presParOf" srcId="{21A3C787-D8A1-114A-8C02-CED8FF4C5370}" destId="{952E3174-30FC-F546-8F80-BEBFCEC94CCF}" srcOrd="4" destOrd="0" presId="urn:microsoft.com/office/officeart/2005/8/layout/list1"/>
    <dgm:cxn modelId="{59218CC7-D8B3-47EF-8B85-2EC960F74FD9}" type="presParOf" srcId="{952E3174-30FC-F546-8F80-BEBFCEC94CCF}" destId="{61CF8FD2-B7A2-E148-B801-E8588DC6094B}" srcOrd="0" destOrd="0" presId="urn:microsoft.com/office/officeart/2005/8/layout/list1"/>
    <dgm:cxn modelId="{4E961862-31D6-469C-8CA5-98BF967BE2C8}" type="presParOf" srcId="{952E3174-30FC-F546-8F80-BEBFCEC94CCF}" destId="{665EF21C-1020-D642-942D-55DB4FA22588}" srcOrd="1" destOrd="0" presId="urn:microsoft.com/office/officeart/2005/8/layout/list1"/>
    <dgm:cxn modelId="{F73B17A9-7690-4932-BAED-41212792879F}" type="presParOf" srcId="{21A3C787-D8A1-114A-8C02-CED8FF4C5370}" destId="{CF80AD2B-A8C3-5848-BDA3-CF2549F676CB}" srcOrd="5" destOrd="0" presId="urn:microsoft.com/office/officeart/2005/8/layout/list1"/>
    <dgm:cxn modelId="{E85313D5-D37A-4554-83F8-2F4C7327502E}" type="presParOf" srcId="{21A3C787-D8A1-114A-8C02-CED8FF4C5370}" destId="{8F5F20E1-2D5E-0240-908E-5F92A5B7C284}" srcOrd="6" destOrd="0" presId="urn:microsoft.com/office/officeart/2005/8/layout/list1"/>
    <dgm:cxn modelId="{3B4B605A-77A7-43F6-B652-4AD91313EEC7}" type="presParOf" srcId="{21A3C787-D8A1-114A-8C02-CED8FF4C5370}" destId="{23321BE9-7448-5B4F-8625-73F44C59E377}" srcOrd="7" destOrd="0" presId="urn:microsoft.com/office/officeart/2005/8/layout/list1"/>
    <dgm:cxn modelId="{8B47539D-9153-489D-B6B8-BCD98C397E0D}" type="presParOf" srcId="{21A3C787-D8A1-114A-8C02-CED8FF4C5370}" destId="{779D42A7-B8F4-DE48-A759-642BC8F8E7E7}" srcOrd="8" destOrd="0" presId="urn:microsoft.com/office/officeart/2005/8/layout/list1"/>
    <dgm:cxn modelId="{27EBB896-72B2-4438-A468-31009E91313E}" type="presParOf" srcId="{779D42A7-B8F4-DE48-A759-642BC8F8E7E7}" destId="{704CE1A6-5FDE-7549-8331-A999F9F84E33}" srcOrd="0" destOrd="0" presId="urn:microsoft.com/office/officeart/2005/8/layout/list1"/>
    <dgm:cxn modelId="{7C601B19-012F-4C11-8712-6BAC3812A614}" type="presParOf" srcId="{779D42A7-B8F4-DE48-A759-642BC8F8E7E7}" destId="{48F2179A-15F4-0C4C-8B1F-05EA0FAD2DDE}" srcOrd="1" destOrd="0" presId="urn:microsoft.com/office/officeart/2005/8/layout/list1"/>
    <dgm:cxn modelId="{BE0A4E0B-3595-4F81-AC45-E10B49A68E85}" type="presParOf" srcId="{21A3C787-D8A1-114A-8C02-CED8FF4C5370}" destId="{8300B520-A9F8-A343-B20A-64CB780D8CB6}" srcOrd="9" destOrd="0" presId="urn:microsoft.com/office/officeart/2005/8/layout/list1"/>
    <dgm:cxn modelId="{0FFCFF4F-11F6-4975-8FED-B3DE03876509}" type="presParOf" srcId="{21A3C787-D8A1-114A-8C02-CED8FF4C5370}" destId="{B3A85E94-634E-FA4A-8DEA-DE4F6052BBA2}" srcOrd="10" destOrd="0" presId="urn:microsoft.com/office/officeart/2005/8/layout/list1"/>
  </dgm:cxnLst>
  <dgm:bg>
    <a:effect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CD81BB-4E5D-344D-BF8F-49647F9083CA}" type="doc">
      <dgm:prSet loTypeId="urn:microsoft.com/office/officeart/2005/8/layout/lProcess3" loCatId="process" qsTypeId="urn:microsoft.com/office/officeart/2005/8/quickstyle/simple4" qsCatId="simple" csTypeId="urn:microsoft.com/office/officeart/2005/8/colors/accent0_3" csCatId="mainScheme" phldr="1"/>
      <dgm:spPr/>
      <dgm:t>
        <a:bodyPr/>
        <a:lstStyle/>
        <a:p>
          <a:endParaRPr lang="en-US"/>
        </a:p>
      </dgm:t>
    </dgm:pt>
    <dgm:pt modelId="{3045009F-67C3-AD45-85B9-A9CB7498DD56}">
      <dgm:prSet phldrT="[Text]" custT="1"/>
      <dgm:spPr>
        <a:solidFill>
          <a:schemeClr val="bg2">
            <a:lumMod val="50000"/>
            <a:alpha val="69000"/>
          </a:schemeClr>
        </a:solidFill>
      </dgm:spPr>
      <dgm:t>
        <a:bodyPr/>
        <a:lstStyle/>
        <a:p>
          <a:r>
            <a:rPr lang="en-US" sz="1600" b="1" dirty="0" smtClean="0"/>
            <a:t>Recycling</a:t>
          </a:r>
          <a:endParaRPr lang="en-US" sz="1600" dirty="0"/>
        </a:p>
      </dgm:t>
    </dgm:pt>
    <dgm:pt modelId="{5D1FF7D3-D677-FF43-9614-D859AED24AB8}" type="parTrans" cxnId="{55E812FD-686A-E041-980F-E7C4AA2756EA}">
      <dgm:prSet/>
      <dgm:spPr/>
      <dgm:t>
        <a:bodyPr/>
        <a:lstStyle/>
        <a:p>
          <a:endParaRPr lang="en-US" sz="1600"/>
        </a:p>
      </dgm:t>
    </dgm:pt>
    <dgm:pt modelId="{B86B0925-D1D5-CF4D-95C5-B022CC6AA06F}" type="sibTrans" cxnId="{55E812FD-686A-E041-980F-E7C4AA2756EA}">
      <dgm:prSet/>
      <dgm:spPr/>
      <dgm:t>
        <a:bodyPr/>
        <a:lstStyle/>
        <a:p>
          <a:endParaRPr lang="en-US" sz="1600"/>
        </a:p>
      </dgm:t>
    </dgm:pt>
    <dgm:pt modelId="{9AFC84B3-5D30-5342-9A62-8EE7B9F298CC}">
      <dgm:prSet custT="1"/>
      <dgm:spPr/>
      <dgm:t>
        <a:bodyPr/>
        <a:lstStyle/>
        <a:p>
          <a:pPr algn="l"/>
          <a:r>
            <a:rPr lang="en-US" sz="1600" dirty="0" smtClean="0"/>
            <a:t>Processing used material into new products</a:t>
          </a:r>
          <a:endParaRPr lang="en-US" sz="1600" dirty="0"/>
        </a:p>
      </dgm:t>
    </dgm:pt>
    <dgm:pt modelId="{28624886-F4E3-154A-8F32-1797306EE53D}" type="parTrans" cxnId="{059D38B3-2D12-C34D-BA4D-5F3A5887EE3C}">
      <dgm:prSet/>
      <dgm:spPr/>
      <dgm:t>
        <a:bodyPr/>
        <a:lstStyle/>
        <a:p>
          <a:endParaRPr lang="en-US" sz="1600"/>
        </a:p>
      </dgm:t>
    </dgm:pt>
    <dgm:pt modelId="{AE7BB6CB-5E71-C94A-B1F6-64159E35D8DB}" type="sibTrans" cxnId="{059D38B3-2D12-C34D-BA4D-5F3A5887EE3C}">
      <dgm:prSet/>
      <dgm:spPr/>
      <dgm:t>
        <a:bodyPr/>
        <a:lstStyle/>
        <a:p>
          <a:endParaRPr lang="en-US" sz="1600"/>
        </a:p>
      </dgm:t>
    </dgm:pt>
    <dgm:pt modelId="{30998755-4B07-6D40-82D4-195D0ABE55A2}">
      <dgm:prSet custT="1"/>
      <dgm:spPr>
        <a:solidFill>
          <a:schemeClr val="bg2">
            <a:lumMod val="50000"/>
            <a:alpha val="69000"/>
          </a:schemeClr>
        </a:solidFill>
      </dgm:spPr>
      <dgm:t>
        <a:bodyPr/>
        <a:lstStyle/>
        <a:p>
          <a:r>
            <a:rPr lang="en-US" sz="1600" b="1" dirty="0" smtClean="0"/>
            <a:t>Repairing</a:t>
          </a:r>
          <a:endParaRPr lang="en-US" sz="1600" dirty="0"/>
        </a:p>
      </dgm:t>
    </dgm:pt>
    <dgm:pt modelId="{D165CFC2-1BED-8C46-ADF0-7DD198D603A1}" type="parTrans" cxnId="{0A85702C-34C9-4345-BE88-CA065A874493}">
      <dgm:prSet/>
      <dgm:spPr/>
      <dgm:t>
        <a:bodyPr/>
        <a:lstStyle/>
        <a:p>
          <a:endParaRPr lang="en-US" sz="1600"/>
        </a:p>
      </dgm:t>
    </dgm:pt>
    <dgm:pt modelId="{E8048D1F-8963-084C-BB57-1F391150B6D9}" type="sibTrans" cxnId="{0A85702C-34C9-4345-BE88-CA065A874493}">
      <dgm:prSet/>
      <dgm:spPr/>
      <dgm:t>
        <a:bodyPr/>
        <a:lstStyle/>
        <a:p>
          <a:endParaRPr lang="en-US" sz="1600"/>
        </a:p>
      </dgm:t>
    </dgm:pt>
    <dgm:pt modelId="{685BF89B-3EF4-C04D-A9E6-CCE84FAD0EB9}">
      <dgm:prSet custT="1"/>
      <dgm:spPr/>
      <dgm:t>
        <a:bodyPr/>
        <a:lstStyle/>
        <a:p>
          <a:pPr algn="l"/>
          <a:r>
            <a:rPr lang="en-US" sz="1600" dirty="0" smtClean="0"/>
            <a:t>Correction of specified faults</a:t>
          </a:r>
          <a:endParaRPr lang="en-US" sz="1600" dirty="0"/>
        </a:p>
      </dgm:t>
    </dgm:pt>
    <dgm:pt modelId="{7110CDB2-7E79-724F-B72A-6F65DCB67D20}" type="parTrans" cxnId="{31FCE01F-3CBB-0749-8319-2C3EBA919728}">
      <dgm:prSet/>
      <dgm:spPr/>
      <dgm:t>
        <a:bodyPr/>
        <a:lstStyle/>
        <a:p>
          <a:endParaRPr lang="en-US" sz="1600"/>
        </a:p>
      </dgm:t>
    </dgm:pt>
    <dgm:pt modelId="{B6996AA8-5618-D34C-9E14-13B79102E0E3}" type="sibTrans" cxnId="{31FCE01F-3CBB-0749-8319-2C3EBA919728}">
      <dgm:prSet/>
      <dgm:spPr/>
      <dgm:t>
        <a:bodyPr/>
        <a:lstStyle/>
        <a:p>
          <a:endParaRPr lang="en-US" sz="1600"/>
        </a:p>
      </dgm:t>
    </dgm:pt>
    <dgm:pt modelId="{6499D392-EFE7-5949-9256-680860216B3D}">
      <dgm:prSet custT="1"/>
      <dgm:spPr>
        <a:solidFill>
          <a:schemeClr val="bg2">
            <a:lumMod val="50000"/>
            <a:alpha val="69000"/>
          </a:schemeClr>
        </a:solidFill>
      </dgm:spPr>
      <dgm:t>
        <a:bodyPr/>
        <a:lstStyle/>
        <a:p>
          <a:r>
            <a:rPr lang="en-US" sz="1600" b="1" dirty="0" smtClean="0"/>
            <a:t>Refurbishing</a:t>
          </a:r>
          <a:endParaRPr lang="en-US" sz="1600" dirty="0"/>
        </a:p>
      </dgm:t>
    </dgm:pt>
    <dgm:pt modelId="{3775D489-54DD-2B47-860A-ABBC13146D6D}" type="parTrans" cxnId="{85E2A1D0-870F-8C48-A6CA-873616050327}">
      <dgm:prSet/>
      <dgm:spPr/>
      <dgm:t>
        <a:bodyPr/>
        <a:lstStyle/>
        <a:p>
          <a:endParaRPr lang="en-US" sz="1600"/>
        </a:p>
      </dgm:t>
    </dgm:pt>
    <dgm:pt modelId="{8C535F89-A0A2-CB41-8B75-8376B30A4ADA}" type="sibTrans" cxnId="{85E2A1D0-870F-8C48-A6CA-873616050327}">
      <dgm:prSet/>
      <dgm:spPr/>
      <dgm:t>
        <a:bodyPr/>
        <a:lstStyle/>
        <a:p>
          <a:endParaRPr lang="en-US" sz="1600"/>
        </a:p>
      </dgm:t>
    </dgm:pt>
    <dgm:pt modelId="{885A6AA3-7084-BA4D-BEC6-1ADB74FFB3FF}">
      <dgm:prSet custT="1"/>
      <dgm:spPr/>
      <dgm:t>
        <a:bodyPr/>
        <a:lstStyle/>
        <a:p>
          <a:pPr algn="l"/>
          <a:r>
            <a:rPr lang="en-US" sz="1600" dirty="0" smtClean="0"/>
            <a:t>A used product, cleaned up, tested, repackaged and made available for re-sale</a:t>
          </a:r>
          <a:endParaRPr lang="en-US" sz="1600" dirty="0"/>
        </a:p>
      </dgm:t>
    </dgm:pt>
    <dgm:pt modelId="{00A7AE27-4CF5-104E-9CC7-D66A0A77208A}" type="parTrans" cxnId="{F8471829-D010-E841-96AA-80601C9264E4}">
      <dgm:prSet/>
      <dgm:spPr/>
      <dgm:t>
        <a:bodyPr/>
        <a:lstStyle/>
        <a:p>
          <a:endParaRPr lang="en-US" sz="1600"/>
        </a:p>
      </dgm:t>
    </dgm:pt>
    <dgm:pt modelId="{8F9F45B5-A8C3-AD44-B9E2-0BACC89E1102}" type="sibTrans" cxnId="{F8471829-D010-E841-96AA-80601C9264E4}">
      <dgm:prSet/>
      <dgm:spPr/>
      <dgm:t>
        <a:bodyPr/>
        <a:lstStyle/>
        <a:p>
          <a:endParaRPr lang="en-US" sz="1600"/>
        </a:p>
      </dgm:t>
    </dgm:pt>
    <dgm:pt modelId="{D40B1623-8E8F-4E43-A888-1CED9F5E00B2}">
      <dgm:prSet custT="1"/>
      <dgm:spPr>
        <a:solidFill>
          <a:schemeClr val="bg2">
            <a:lumMod val="50000"/>
            <a:alpha val="69000"/>
          </a:schemeClr>
        </a:solidFill>
      </dgm:spPr>
      <dgm:t>
        <a:bodyPr/>
        <a:lstStyle/>
        <a:p>
          <a:r>
            <a:rPr lang="en-US" sz="1600" b="1" dirty="0" smtClean="0"/>
            <a:t>Reconditioning</a:t>
          </a:r>
          <a:endParaRPr lang="en-US" sz="1600" dirty="0"/>
        </a:p>
      </dgm:t>
    </dgm:pt>
    <dgm:pt modelId="{E4C64899-135E-8B42-8AD4-5C595457D739}" type="parTrans" cxnId="{3E93A79A-9504-9740-91F0-25F8162CE076}">
      <dgm:prSet/>
      <dgm:spPr/>
      <dgm:t>
        <a:bodyPr/>
        <a:lstStyle/>
        <a:p>
          <a:endParaRPr lang="en-US" sz="1600"/>
        </a:p>
      </dgm:t>
    </dgm:pt>
    <dgm:pt modelId="{8DE09D06-73AA-544F-AFB8-AE3973F9221B}" type="sibTrans" cxnId="{3E93A79A-9504-9740-91F0-25F8162CE076}">
      <dgm:prSet/>
      <dgm:spPr/>
      <dgm:t>
        <a:bodyPr/>
        <a:lstStyle/>
        <a:p>
          <a:endParaRPr lang="en-US" sz="1600"/>
        </a:p>
      </dgm:t>
    </dgm:pt>
    <dgm:pt modelId="{A0D9155C-9CE3-4D49-9A65-A0A5E249119A}">
      <dgm:prSet custT="1"/>
      <dgm:spPr/>
      <dgm:t>
        <a:bodyPr/>
        <a:lstStyle/>
        <a:p>
          <a:pPr algn="l"/>
          <a:r>
            <a:rPr lang="en-US" sz="1600" dirty="0" smtClean="0"/>
            <a:t>A used product that is cleaned up and tested extensively with possible repair, re-sale at a satisfactory working condition</a:t>
          </a:r>
          <a:endParaRPr lang="en-US" sz="1600" dirty="0"/>
        </a:p>
      </dgm:t>
    </dgm:pt>
    <dgm:pt modelId="{D1534A8F-D1AF-FE47-9FAE-CE8FA40DB97C}" type="parTrans" cxnId="{6989A771-A50D-D74B-A1F1-EB8647860CA8}">
      <dgm:prSet/>
      <dgm:spPr/>
      <dgm:t>
        <a:bodyPr/>
        <a:lstStyle/>
        <a:p>
          <a:endParaRPr lang="en-US" sz="1600"/>
        </a:p>
      </dgm:t>
    </dgm:pt>
    <dgm:pt modelId="{2CD52D40-35E9-6244-A8B6-187AF3976290}" type="sibTrans" cxnId="{6989A771-A50D-D74B-A1F1-EB8647860CA8}">
      <dgm:prSet/>
      <dgm:spPr/>
      <dgm:t>
        <a:bodyPr/>
        <a:lstStyle/>
        <a:p>
          <a:endParaRPr lang="en-US" sz="1600"/>
        </a:p>
      </dgm:t>
    </dgm:pt>
    <dgm:pt modelId="{20BD24FA-61AB-B646-8685-675D75C31904}">
      <dgm:prSet custT="1"/>
      <dgm:spPr>
        <a:solidFill>
          <a:schemeClr val="bg2">
            <a:lumMod val="50000"/>
            <a:alpha val="69000"/>
          </a:schemeClr>
        </a:solidFill>
      </dgm:spPr>
      <dgm:t>
        <a:bodyPr/>
        <a:lstStyle/>
        <a:p>
          <a:r>
            <a:rPr lang="en-US" sz="1600" b="1" dirty="0" smtClean="0"/>
            <a:t>Remanufacturing</a:t>
          </a:r>
          <a:endParaRPr lang="en-US" sz="1600" dirty="0"/>
        </a:p>
      </dgm:t>
    </dgm:pt>
    <dgm:pt modelId="{91B7D949-7CC1-AB44-B420-748831DAAB74}" type="parTrans" cxnId="{050DDCEB-B269-A345-84D6-489585090CF2}">
      <dgm:prSet/>
      <dgm:spPr/>
      <dgm:t>
        <a:bodyPr/>
        <a:lstStyle/>
        <a:p>
          <a:endParaRPr lang="en-US" sz="1600"/>
        </a:p>
      </dgm:t>
    </dgm:pt>
    <dgm:pt modelId="{B5F64CE7-33A0-2748-8F23-CD09E550C248}" type="sibTrans" cxnId="{050DDCEB-B269-A345-84D6-489585090CF2}">
      <dgm:prSet/>
      <dgm:spPr/>
      <dgm:t>
        <a:bodyPr/>
        <a:lstStyle/>
        <a:p>
          <a:endParaRPr lang="en-US" sz="1600"/>
        </a:p>
      </dgm:t>
    </dgm:pt>
    <dgm:pt modelId="{25AE078D-F78E-624D-95E5-92A84B65E2FF}">
      <dgm:prSet custT="1"/>
      <dgm:spPr/>
      <dgm:t>
        <a:bodyPr/>
        <a:lstStyle/>
        <a:p>
          <a:pPr algn="l"/>
          <a:r>
            <a:rPr lang="en-US" sz="1600" dirty="0" smtClean="0"/>
            <a:t>Returning a used product to a least OEM original performance specification</a:t>
          </a:r>
          <a:endParaRPr lang="en-US" sz="1600" dirty="0"/>
        </a:p>
      </dgm:t>
    </dgm:pt>
    <dgm:pt modelId="{33A8B976-70EB-C041-B068-775B81F4D26B}" type="parTrans" cxnId="{CB33562B-14F1-2A43-8170-C8D6BCA6CFC7}">
      <dgm:prSet/>
      <dgm:spPr/>
      <dgm:t>
        <a:bodyPr/>
        <a:lstStyle/>
        <a:p>
          <a:endParaRPr lang="en-US" sz="1600"/>
        </a:p>
      </dgm:t>
    </dgm:pt>
    <dgm:pt modelId="{622473EC-C8F1-4346-9154-C44B82DCB1D5}" type="sibTrans" cxnId="{CB33562B-14F1-2A43-8170-C8D6BCA6CFC7}">
      <dgm:prSet/>
      <dgm:spPr/>
      <dgm:t>
        <a:bodyPr/>
        <a:lstStyle/>
        <a:p>
          <a:endParaRPr lang="en-US" sz="1600"/>
        </a:p>
      </dgm:t>
    </dgm:pt>
    <dgm:pt modelId="{52734097-884E-5746-90EA-7113AE017485}" type="pres">
      <dgm:prSet presAssocID="{D3CD81BB-4E5D-344D-BF8F-49647F9083CA}" presName="Name0" presStyleCnt="0">
        <dgm:presLayoutVars>
          <dgm:chPref val="3"/>
          <dgm:dir/>
          <dgm:animLvl val="lvl"/>
          <dgm:resizeHandles/>
        </dgm:presLayoutVars>
      </dgm:prSet>
      <dgm:spPr/>
      <dgm:t>
        <a:bodyPr/>
        <a:lstStyle/>
        <a:p>
          <a:endParaRPr lang="en-US"/>
        </a:p>
      </dgm:t>
    </dgm:pt>
    <dgm:pt modelId="{00E4CD72-CD57-8E43-968A-7797023E6CEF}" type="pres">
      <dgm:prSet presAssocID="{3045009F-67C3-AD45-85B9-A9CB7498DD56}" presName="horFlow" presStyleCnt="0"/>
      <dgm:spPr/>
    </dgm:pt>
    <dgm:pt modelId="{33410C1D-1994-2C4D-B736-D6A57A507305}" type="pres">
      <dgm:prSet presAssocID="{3045009F-67C3-AD45-85B9-A9CB7498DD56}" presName="bigChev" presStyleLbl="node1" presStyleIdx="0" presStyleCnt="5" custScaleX="121365" custLinFactNeighborX="-34800"/>
      <dgm:spPr/>
      <dgm:t>
        <a:bodyPr/>
        <a:lstStyle/>
        <a:p>
          <a:endParaRPr lang="en-US"/>
        </a:p>
      </dgm:t>
    </dgm:pt>
    <dgm:pt modelId="{7F0C56A9-6DBD-D84E-9E2B-B2FBB9DA9C1E}" type="pres">
      <dgm:prSet presAssocID="{28624886-F4E3-154A-8F32-1797306EE53D}" presName="parTrans" presStyleCnt="0"/>
      <dgm:spPr/>
    </dgm:pt>
    <dgm:pt modelId="{46FFDE48-6C4C-C048-86B5-63A148682161}" type="pres">
      <dgm:prSet presAssocID="{9AFC84B3-5D30-5342-9A62-8EE7B9F298CC}" presName="node" presStyleLbl="alignAccFollowNode1" presStyleIdx="0" presStyleCnt="5" custScaleX="408939">
        <dgm:presLayoutVars>
          <dgm:bulletEnabled val="1"/>
        </dgm:presLayoutVars>
      </dgm:prSet>
      <dgm:spPr/>
      <dgm:t>
        <a:bodyPr/>
        <a:lstStyle/>
        <a:p>
          <a:endParaRPr lang="en-US"/>
        </a:p>
      </dgm:t>
    </dgm:pt>
    <dgm:pt modelId="{100E822C-E237-144C-9962-AD891EAC0022}" type="pres">
      <dgm:prSet presAssocID="{3045009F-67C3-AD45-85B9-A9CB7498DD56}" presName="vSp" presStyleCnt="0"/>
      <dgm:spPr/>
    </dgm:pt>
    <dgm:pt modelId="{CBCE6BC2-38B7-6546-A581-74C5E43AF8DE}" type="pres">
      <dgm:prSet presAssocID="{30998755-4B07-6D40-82D4-195D0ABE55A2}" presName="horFlow" presStyleCnt="0"/>
      <dgm:spPr/>
    </dgm:pt>
    <dgm:pt modelId="{EE29EA3E-C74E-EF48-BDE0-8905CBCADE0B}" type="pres">
      <dgm:prSet presAssocID="{30998755-4B07-6D40-82D4-195D0ABE55A2}" presName="bigChev" presStyleLbl="node1" presStyleIdx="1" presStyleCnt="5" custScaleX="121365" custLinFactNeighborX="-34800"/>
      <dgm:spPr/>
      <dgm:t>
        <a:bodyPr/>
        <a:lstStyle/>
        <a:p>
          <a:endParaRPr lang="en-US"/>
        </a:p>
      </dgm:t>
    </dgm:pt>
    <dgm:pt modelId="{7E143AEF-8F26-214E-B036-5E659687E2AE}" type="pres">
      <dgm:prSet presAssocID="{7110CDB2-7E79-724F-B72A-6F65DCB67D20}" presName="parTrans" presStyleCnt="0"/>
      <dgm:spPr/>
    </dgm:pt>
    <dgm:pt modelId="{64F58F3A-CA71-254A-A08E-66F247C017CB}" type="pres">
      <dgm:prSet presAssocID="{685BF89B-3EF4-C04D-A9E6-CCE84FAD0EB9}" presName="node" presStyleLbl="alignAccFollowNode1" presStyleIdx="1" presStyleCnt="5" custScaleX="408939">
        <dgm:presLayoutVars>
          <dgm:bulletEnabled val="1"/>
        </dgm:presLayoutVars>
      </dgm:prSet>
      <dgm:spPr/>
      <dgm:t>
        <a:bodyPr/>
        <a:lstStyle/>
        <a:p>
          <a:endParaRPr lang="en-US"/>
        </a:p>
      </dgm:t>
    </dgm:pt>
    <dgm:pt modelId="{EA2ADBBF-FEEB-464E-AC21-F26C65050FAE}" type="pres">
      <dgm:prSet presAssocID="{30998755-4B07-6D40-82D4-195D0ABE55A2}" presName="vSp" presStyleCnt="0"/>
      <dgm:spPr/>
    </dgm:pt>
    <dgm:pt modelId="{895FC40F-5AE1-CA44-9FDC-867F25EB794D}" type="pres">
      <dgm:prSet presAssocID="{6499D392-EFE7-5949-9256-680860216B3D}" presName="horFlow" presStyleCnt="0"/>
      <dgm:spPr/>
    </dgm:pt>
    <dgm:pt modelId="{06D6AAF0-F4A8-7F42-98DA-334FC15E46C1}" type="pres">
      <dgm:prSet presAssocID="{6499D392-EFE7-5949-9256-680860216B3D}" presName="bigChev" presStyleLbl="node1" presStyleIdx="2" presStyleCnt="5" custScaleX="121365" custLinFactNeighborX="-34800"/>
      <dgm:spPr/>
      <dgm:t>
        <a:bodyPr/>
        <a:lstStyle/>
        <a:p>
          <a:endParaRPr lang="en-US"/>
        </a:p>
      </dgm:t>
    </dgm:pt>
    <dgm:pt modelId="{5B14C5B4-3CE6-D74A-B0C1-FFCFACE056C8}" type="pres">
      <dgm:prSet presAssocID="{00A7AE27-4CF5-104E-9CC7-D66A0A77208A}" presName="parTrans" presStyleCnt="0"/>
      <dgm:spPr/>
    </dgm:pt>
    <dgm:pt modelId="{7E23F0B1-7A64-7141-B082-0B45C9B44137}" type="pres">
      <dgm:prSet presAssocID="{885A6AA3-7084-BA4D-BEC6-1ADB74FFB3FF}" presName="node" presStyleLbl="alignAccFollowNode1" presStyleIdx="2" presStyleCnt="5" custScaleX="408939">
        <dgm:presLayoutVars>
          <dgm:bulletEnabled val="1"/>
        </dgm:presLayoutVars>
      </dgm:prSet>
      <dgm:spPr/>
      <dgm:t>
        <a:bodyPr/>
        <a:lstStyle/>
        <a:p>
          <a:endParaRPr lang="en-US"/>
        </a:p>
      </dgm:t>
    </dgm:pt>
    <dgm:pt modelId="{F14524E1-CE64-0047-BBE0-1489C87FE42B}" type="pres">
      <dgm:prSet presAssocID="{6499D392-EFE7-5949-9256-680860216B3D}" presName="vSp" presStyleCnt="0"/>
      <dgm:spPr/>
    </dgm:pt>
    <dgm:pt modelId="{C6E17CC5-E4F1-E04C-8352-5C00F40BECC2}" type="pres">
      <dgm:prSet presAssocID="{D40B1623-8E8F-4E43-A888-1CED9F5E00B2}" presName="horFlow" presStyleCnt="0"/>
      <dgm:spPr/>
    </dgm:pt>
    <dgm:pt modelId="{E593F32B-7886-C646-993E-9A544AC88119}" type="pres">
      <dgm:prSet presAssocID="{D40B1623-8E8F-4E43-A888-1CED9F5E00B2}" presName="bigChev" presStyleLbl="node1" presStyleIdx="3" presStyleCnt="5" custScaleX="121365" custLinFactNeighborX="-34800"/>
      <dgm:spPr/>
      <dgm:t>
        <a:bodyPr/>
        <a:lstStyle/>
        <a:p>
          <a:endParaRPr lang="en-US"/>
        </a:p>
      </dgm:t>
    </dgm:pt>
    <dgm:pt modelId="{6D562B22-6862-3146-B515-A62EC7171D78}" type="pres">
      <dgm:prSet presAssocID="{D1534A8F-D1AF-FE47-9FAE-CE8FA40DB97C}" presName="parTrans" presStyleCnt="0"/>
      <dgm:spPr/>
    </dgm:pt>
    <dgm:pt modelId="{12448428-2DD3-264C-A46B-12BDD6E48AEB}" type="pres">
      <dgm:prSet presAssocID="{A0D9155C-9CE3-4D49-9A65-A0A5E249119A}" presName="node" presStyleLbl="alignAccFollowNode1" presStyleIdx="3" presStyleCnt="5" custScaleX="408939">
        <dgm:presLayoutVars>
          <dgm:bulletEnabled val="1"/>
        </dgm:presLayoutVars>
      </dgm:prSet>
      <dgm:spPr/>
      <dgm:t>
        <a:bodyPr/>
        <a:lstStyle/>
        <a:p>
          <a:endParaRPr lang="en-US"/>
        </a:p>
      </dgm:t>
    </dgm:pt>
    <dgm:pt modelId="{2A433F18-1F5F-8E48-8C62-90CA176D09ED}" type="pres">
      <dgm:prSet presAssocID="{D40B1623-8E8F-4E43-A888-1CED9F5E00B2}" presName="vSp" presStyleCnt="0"/>
      <dgm:spPr/>
    </dgm:pt>
    <dgm:pt modelId="{CEC96BA2-C865-6349-B26C-D3A82C003500}" type="pres">
      <dgm:prSet presAssocID="{20BD24FA-61AB-B646-8685-675D75C31904}" presName="horFlow" presStyleCnt="0"/>
      <dgm:spPr/>
    </dgm:pt>
    <dgm:pt modelId="{225CF468-BE5B-8240-B79D-F0EAB069553B}" type="pres">
      <dgm:prSet presAssocID="{20BD24FA-61AB-B646-8685-675D75C31904}" presName="bigChev" presStyleLbl="node1" presStyleIdx="4" presStyleCnt="5" custScaleX="121365" custLinFactNeighborX="-34800"/>
      <dgm:spPr/>
      <dgm:t>
        <a:bodyPr/>
        <a:lstStyle/>
        <a:p>
          <a:endParaRPr lang="en-US"/>
        </a:p>
      </dgm:t>
    </dgm:pt>
    <dgm:pt modelId="{9636D31C-73A0-334E-A33D-EFAEF03FCD13}" type="pres">
      <dgm:prSet presAssocID="{33A8B976-70EB-C041-B068-775B81F4D26B}" presName="parTrans" presStyleCnt="0"/>
      <dgm:spPr/>
    </dgm:pt>
    <dgm:pt modelId="{73F7CF50-5AFB-4F49-B2D2-191B9C596B60}" type="pres">
      <dgm:prSet presAssocID="{25AE078D-F78E-624D-95E5-92A84B65E2FF}" presName="node" presStyleLbl="alignAccFollowNode1" presStyleIdx="4" presStyleCnt="5" custScaleX="408939">
        <dgm:presLayoutVars>
          <dgm:bulletEnabled val="1"/>
        </dgm:presLayoutVars>
      </dgm:prSet>
      <dgm:spPr/>
      <dgm:t>
        <a:bodyPr/>
        <a:lstStyle/>
        <a:p>
          <a:endParaRPr lang="en-US"/>
        </a:p>
      </dgm:t>
    </dgm:pt>
  </dgm:ptLst>
  <dgm:cxnLst>
    <dgm:cxn modelId="{050DDCEB-B269-A345-84D6-489585090CF2}" srcId="{D3CD81BB-4E5D-344D-BF8F-49647F9083CA}" destId="{20BD24FA-61AB-B646-8685-675D75C31904}" srcOrd="4" destOrd="0" parTransId="{91B7D949-7CC1-AB44-B420-748831DAAB74}" sibTransId="{B5F64CE7-33A0-2748-8F23-CD09E550C248}"/>
    <dgm:cxn modelId="{8836782C-90A4-4DAD-942D-29A7C5D66167}" type="presOf" srcId="{A0D9155C-9CE3-4D49-9A65-A0A5E249119A}" destId="{12448428-2DD3-264C-A46B-12BDD6E48AEB}" srcOrd="0" destOrd="0" presId="urn:microsoft.com/office/officeart/2005/8/layout/lProcess3"/>
    <dgm:cxn modelId="{31FCE01F-3CBB-0749-8319-2C3EBA919728}" srcId="{30998755-4B07-6D40-82D4-195D0ABE55A2}" destId="{685BF89B-3EF4-C04D-A9E6-CCE84FAD0EB9}" srcOrd="0" destOrd="0" parTransId="{7110CDB2-7E79-724F-B72A-6F65DCB67D20}" sibTransId="{B6996AA8-5618-D34C-9E14-13B79102E0E3}"/>
    <dgm:cxn modelId="{195B2FF6-DBA0-4E98-A3B0-D56B6CFAC75B}" type="presOf" srcId="{30998755-4B07-6D40-82D4-195D0ABE55A2}" destId="{EE29EA3E-C74E-EF48-BDE0-8905CBCADE0B}" srcOrd="0" destOrd="0" presId="urn:microsoft.com/office/officeart/2005/8/layout/lProcess3"/>
    <dgm:cxn modelId="{3E93A79A-9504-9740-91F0-25F8162CE076}" srcId="{D3CD81BB-4E5D-344D-BF8F-49647F9083CA}" destId="{D40B1623-8E8F-4E43-A888-1CED9F5E00B2}" srcOrd="3" destOrd="0" parTransId="{E4C64899-135E-8B42-8AD4-5C595457D739}" sibTransId="{8DE09D06-73AA-544F-AFB8-AE3973F9221B}"/>
    <dgm:cxn modelId="{70A79E6F-28ED-468F-A386-BF1CB0254103}" type="presOf" srcId="{20BD24FA-61AB-B646-8685-675D75C31904}" destId="{225CF468-BE5B-8240-B79D-F0EAB069553B}" srcOrd="0" destOrd="0" presId="urn:microsoft.com/office/officeart/2005/8/layout/lProcess3"/>
    <dgm:cxn modelId="{B3D34646-4DA3-4A54-80B9-7BEFB32CA538}" type="presOf" srcId="{3045009F-67C3-AD45-85B9-A9CB7498DD56}" destId="{33410C1D-1994-2C4D-B736-D6A57A507305}" srcOrd="0" destOrd="0" presId="urn:microsoft.com/office/officeart/2005/8/layout/lProcess3"/>
    <dgm:cxn modelId="{9C2F8CEB-29B5-4099-835D-1A9EF9B7AEC9}" type="presOf" srcId="{D3CD81BB-4E5D-344D-BF8F-49647F9083CA}" destId="{52734097-884E-5746-90EA-7113AE017485}" srcOrd="0" destOrd="0" presId="urn:microsoft.com/office/officeart/2005/8/layout/lProcess3"/>
    <dgm:cxn modelId="{BF26EF26-72A6-43CF-BA5B-5384F3629337}" type="presOf" srcId="{6499D392-EFE7-5949-9256-680860216B3D}" destId="{06D6AAF0-F4A8-7F42-98DA-334FC15E46C1}" srcOrd="0" destOrd="0" presId="urn:microsoft.com/office/officeart/2005/8/layout/lProcess3"/>
    <dgm:cxn modelId="{85E2A1D0-870F-8C48-A6CA-873616050327}" srcId="{D3CD81BB-4E5D-344D-BF8F-49647F9083CA}" destId="{6499D392-EFE7-5949-9256-680860216B3D}" srcOrd="2" destOrd="0" parTransId="{3775D489-54DD-2B47-860A-ABBC13146D6D}" sibTransId="{8C535F89-A0A2-CB41-8B75-8376B30A4ADA}"/>
    <dgm:cxn modelId="{9D9F6B89-DEB7-4BBA-B4FF-34D8AD1297CF}" type="presOf" srcId="{9AFC84B3-5D30-5342-9A62-8EE7B9F298CC}" destId="{46FFDE48-6C4C-C048-86B5-63A148682161}" srcOrd="0" destOrd="0" presId="urn:microsoft.com/office/officeart/2005/8/layout/lProcess3"/>
    <dgm:cxn modelId="{8B9C5D58-4D46-4804-BC30-DE8EE57662F7}" type="presOf" srcId="{D40B1623-8E8F-4E43-A888-1CED9F5E00B2}" destId="{E593F32B-7886-C646-993E-9A544AC88119}" srcOrd="0" destOrd="0" presId="urn:microsoft.com/office/officeart/2005/8/layout/lProcess3"/>
    <dgm:cxn modelId="{55E812FD-686A-E041-980F-E7C4AA2756EA}" srcId="{D3CD81BB-4E5D-344D-BF8F-49647F9083CA}" destId="{3045009F-67C3-AD45-85B9-A9CB7498DD56}" srcOrd="0" destOrd="0" parTransId="{5D1FF7D3-D677-FF43-9614-D859AED24AB8}" sibTransId="{B86B0925-D1D5-CF4D-95C5-B022CC6AA06F}"/>
    <dgm:cxn modelId="{6989A771-A50D-D74B-A1F1-EB8647860CA8}" srcId="{D40B1623-8E8F-4E43-A888-1CED9F5E00B2}" destId="{A0D9155C-9CE3-4D49-9A65-A0A5E249119A}" srcOrd="0" destOrd="0" parTransId="{D1534A8F-D1AF-FE47-9FAE-CE8FA40DB97C}" sibTransId="{2CD52D40-35E9-6244-A8B6-187AF3976290}"/>
    <dgm:cxn modelId="{CB33562B-14F1-2A43-8170-C8D6BCA6CFC7}" srcId="{20BD24FA-61AB-B646-8685-675D75C31904}" destId="{25AE078D-F78E-624D-95E5-92A84B65E2FF}" srcOrd="0" destOrd="0" parTransId="{33A8B976-70EB-C041-B068-775B81F4D26B}" sibTransId="{622473EC-C8F1-4346-9154-C44B82DCB1D5}"/>
    <dgm:cxn modelId="{0A85702C-34C9-4345-BE88-CA065A874493}" srcId="{D3CD81BB-4E5D-344D-BF8F-49647F9083CA}" destId="{30998755-4B07-6D40-82D4-195D0ABE55A2}" srcOrd="1" destOrd="0" parTransId="{D165CFC2-1BED-8C46-ADF0-7DD198D603A1}" sibTransId="{E8048D1F-8963-084C-BB57-1F391150B6D9}"/>
    <dgm:cxn modelId="{B6EA753C-8786-4015-87B1-63F39E04B810}" type="presOf" srcId="{885A6AA3-7084-BA4D-BEC6-1ADB74FFB3FF}" destId="{7E23F0B1-7A64-7141-B082-0B45C9B44137}" srcOrd="0" destOrd="0" presId="urn:microsoft.com/office/officeart/2005/8/layout/lProcess3"/>
    <dgm:cxn modelId="{19E5D941-D040-4F52-A2E7-B79D5489C9B1}" type="presOf" srcId="{685BF89B-3EF4-C04D-A9E6-CCE84FAD0EB9}" destId="{64F58F3A-CA71-254A-A08E-66F247C017CB}" srcOrd="0" destOrd="0" presId="urn:microsoft.com/office/officeart/2005/8/layout/lProcess3"/>
    <dgm:cxn modelId="{F8471829-D010-E841-96AA-80601C9264E4}" srcId="{6499D392-EFE7-5949-9256-680860216B3D}" destId="{885A6AA3-7084-BA4D-BEC6-1ADB74FFB3FF}" srcOrd="0" destOrd="0" parTransId="{00A7AE27-4CF5-104E-9CC7-D66A0A77208A}" sibTransId="{8F9F45B5-A8C3-AD44-B9E2-0BACC89E1102}"/>
    <dgm:cxn modelId="{059D38B3-2D12-C34D-BA4D-5F3A5887EE3C}" srcId="{3045009F-67C3-AD45-85B9-A9CB7498DD56}" destId="{9AFC84B3-5D30-5342-9A62-8EE7B9F298CC}" srcOrd="0" destOrd="0" parTransId="{28624886-F4E3-154A-8F32-1797306EE53D}" sibTransId="{AE7BB6CB-5E71-C94A-B1F6-64159E35D8DB}"/>
    <dgm:cxn modelId="{A8EFA67A-D0FF-4BC1-ABA9-D0A9F6862450}" type="presOf" srcId="{25AE078D-F78E-624D-95E5-92A84B65E2FF}" destId="{73F7CF50-5AFB-4F49-B2D2-191B9C596B60}" srcOrd="0" destOrd="0" presId="urn:microsoft.com/office/officeart/2005/8/layout/lProcess3"/>
    <dgm:cxn modelId="{CCD75A63-E49C-4773-8769-592953798A1E}" type="presParOf" srcId="{52734097-884E-5746-90EA-7113AE017485}" destId="{00E4CD72-CD57-8E43-968A-7797023E6CEF}" srcOrd="0" destOrd="0" presId="urn:microsoft.com/office/officeart/2005/8/layout/lProcess3"/>
    <dgm:cxn modelId="{34EB40ED-C122-4501-8468-D6D16E6AD401}" type="presParOf" srcId="{00E4CD72-CD57-8E43-968A-7797023E6CEF}" destId="{33410C1D-1994-2C4D-B736-D6A57A507305}" srcOrd="0" destOrd="0" presId="urn:microsoft.com/office/officeart/2005/8/layout/lProcess3"/>
    <dgm:cxn modelId="{17A999A0-F087-492B-BCE5-EA1CF67FF8FB}" type="presParOf" srcId="{00E4CD72-CD57-8E43-968A-7797023E6CEF}" destId="{7F0C56A9-6DBD-D84E-9E2B-B2FBB9DA9C1E}" srcOrd="1" destOrd="0" presId="urn:microsoft.com/office/officeart/2005/8/layout/lProcess3"/>
    <dgm:cxn modelId="{BB082B79-F48C-4FBE-9F99-BB3CA665FAE3}" type="presParOf" srcId="{00E4CD72-CD57-8E43-968A-7797023E6CEF}" destId="{46FFDE48-6C4C-C048-86B5-63A148682161}" srcOrd="2" destOrd="0" presId="urn:microsoft.com/office/officeart/2005/8/layout/lProcess3"/>
    <dgm:cxn modelId="{9C2298D8-7B94-40E3-9870-A624A19DE15E}" type="presParOf" srcId="{52734097-884E-5746-90EA-7113AE017485}" destId="{100E822C-E237-144C-9962-AD891EAC0022}" srcOrd="1" destOrd="0" presId="urn:microsoft.com/office/officeart/2005/8/layout/lProcess3"/>
    <dgm:cxn modelId="{A54770AE-69FB-45B1-899A-34FCBE12EA6A}" type="presParOf" srcId="{52734097-884E-5746-90EA-7113AE017485}" destId="{CBCE6BC2-38B7-6546-A581-74C5E43AF8DE}" srcOrd="2" destOrd="0" presId="urn:microsoft.com/office/officeart/2005/8/layout/lProcess3"/>
    <dgm:cxn modelId="{3EE7C2A4-1CB2-456E-AD78-D2FA7254203C}" type="presParOf" srcId="{CBCE6BC2-38B7-6546-A581-74C5E43AF8DE}" destId="{EE29EA3E-C74E-EF48-BDE0-8905CBCADE0B}" srcOrd="0" destOrd="0" presId="urn:microsoft.com/office/officeart/2005/8/layout/lProcess3"/>
    <dgm:cxn modelId="{E380229E-34DD-4211-A681-4231EB97BAD9}" type="presParOf" srcId="{CBCE6BC2-38B7-6546-A581-74C5E43AF8DE}" destId="{7E143AEF-8F26-214E-B036-5E659687E2AE}" srcOrd="1" destOrd="0" presId="urn:microsoft.com/office/officeart/2005/8/layout/lProcess3"/>
    <dgm:cxn modelId="{8FA7AE1A-9227-458C-8B7D-79FA388E24B3}" type="presParOf" srcId="{CBCE6BC2-38B7-6546-A581-74C5E43AF8DE}" destId="{64F58F3A-CA71-254A-A08E-66F247C017CB}" srcOrd="2" destOrd="0" presId="urn:microsoft.com/office/officeart/2005/8/layout/lProcess3"/>
    <dgm:cxn modelId="{2B1935B0-AFE1-4018-AC99-2405F0442629}" type="presParOf" srcId="{52734097-884E-5746-90EA-7113AE017485}" destId="{EA2ADBBF-FEEB-464E-AC21-F26C65050FAE}" srcOrd="3" destOrd="0" presId="urn:microsoft.com/office/officeart/2005/8/layout/lProcess3"/>
    <dgm:cxn modelId="{9F47E0C7-0A01-45DA-B52E-03EC9C310787}" type="presParOf" srcId="{52734097-884E-5746-90EA-7113AE017485}" destId="{895FC40F-5AE1-CA44-9FDC-867F25EB794D}" srcOrd="4" destOrd="0" presId="urn:microsoft.com/office/officeart/2005/8/layout/lProcess3"/>
    <dgm:cxn modelId="{561BBCB1-018C-478C-BB81-646F176352C5}" type="presParOf" srcId="{895FC40F-5AE1-CA44-9FDC-867F25EB794D}" destId="{06D6AAF0-F4A8-7F42-98DA-334FC15E46C1}" srcOrd="0" destOrd="0" presId="urn:microsoft.com/office/officeart/2005/8/layout/lProcess3"/>
    <dgm:cxn modelId="{3535DAA2-1D05-4F45-A9F6-1F293EB68AEF}" type="presParOf" srcId="{895FC40F-5AE1-CA44-9FDC-867F25EB794D}" destId="{5B14C5B4-3CE6-D74A-B0C1-FFCFACE056C8}" srcOrd="1" destOrd="0" presId="urn:microsoft.com/office/officeart/2005/8/layout/lProcess3"/>
    <dgm:cxn modelId="{E56DB221-0507-4EC8-B3F8-B979BFE3F7F2}" type="presParOf" srcId="{895FC40F-5AE1-CA44-9FDC-867F25EB794D}" destId="{7E23F0B1-7A64-7141-B082-0B45C9B44137}" srcOrd="2" destOrd="0" presId="urn:microsoft.com/office/officeart/2005/8/layout/lProcess3"/>
    <dgm:cxn modelId="{C01A3BE6-4B78-409E-A91F-2C2611177652}" type="presParOf" srcId="{52734097-884E-5746-90EA-7113AE017485}" destId="{F14524E1-CE64-0047-BBE0-1489C87FE42B}" srcOrd="5" destOrd="0" presId="urn:microsoft.com/office/officeart/2005/8/layout/lProcess3"/>
    <dgm:cxn modelId="{C27306CD-743C-43E0-A303-E9365A9E610B}" type="presParOf" srcId="{52734097-884E-5746-90EA-7113AE017485}" destId="{C6E17CC5-E4F1-E04C-8352-5C00F40BECC2}" srcOrd="6" destOrd="0" presId="urn:microsoft.com/office/officeart/2005/8/layout/lProcess3"/>
    <dgm:cxn modelId="{6E6AF5A8-D1D6-44AF-937D-D3F0DAB22A2C}" type="presParOf" srcId="{C6E17CC5-E4F1-E04C-8352-5C00F40BECC2}" destId="{E593F32B-7886-C646-993E-9A544AC88119}" srcOrd="0" destOrd="0" presId="urn:microsoft.com/office/officeart/2005/8/layout/lProcess3"/>
    <dgm:cxn modelId="{38F2EFD2-FC5F-451F-A881-2C5F976D614C}" type="presParOf" srcId="{C6E17CC5-E4F1-E04C-8352-5C00F40BECC2}" destId="{6D562B22-6862-3146-B515-A62EC7171D78}" srcOrd="1" destOrd="0" presId="urn:microsoft.com/office/officeart/2005/8/layout/lProcess3"/>
    <dgm:cxn modelId="{C36F5FE1-C5E3-4BBB-9537-D56003D39F8A}" type="presParOf" srcId="{C6E17CC5-E4F1-E04C-8352-5C00F40BECC2}" destId="{12448428-2DD3-264C-A46B-12BDD6E48AEB}" srcOrd="2" destOrd="0" presId="urn:microsoft.com/office/officeart/2005/8/layout/lProcess3"/>
    <dgm:cxn modelId="{7B20A216-BB5C-4B3E-B835-AE4BA37A494D}" type="presParOf" srcId="{52734097-884E-5746-90EA-7113AE017485}" destId="{2A433F18-1F5F-8E48-8C62-90CA176D09ED}" srcOrd="7" destOrd="0" presId="urn:microsoft.com/office/officeart/2005/8/layout/lProcess3"/>
    <dgm:cxn modelId="{8A5BE0A1-1253-45DC-B854-09919CCC75F3}" type="presParOf" srcId="{52734097-884E-5746-90EA-7113AE017485}" destId="{CEC96BA2-C865-6349-B26C-D3A82C003500}" srcOrd="8" destOrd="0" presId="urn:microsoft.com/office/officeart/2005/8/layout/lProcess3"/>
    <dgm:cxn modelId="{CA562700-9F91-48E9-94E7-C44DE7BCB735}" type="presParOf" srcId="{CEC96BA2-C865-6349-B26C-D3A82C003500}" destId="{225CF468-BE5B-8240-B79D-F0EAB069553B}" srcOrd="0" destOrd="0" presId="urn:microsoft.com/office/officeart/2005/8/layout/lProcess3"/>
    <dgm:cxn modelId="{2E7518C7-6477-4F98-8086-37EA1301E005}" type="presParOf" srcId="{CEC96BA2-C865-6349-B26C-D3A82C003500}" destId="{9636D31C-73A0-334E-A33D-EFAEF03FCD13}" srcOrd="1" destOrd="0" presId="urn:microsoft.com/office/officeart/2005/8/layout/lProcess3"/>
    <dgm:cxn modelId="{653E6A44-6104-4B60-8F31-0830ED5F19DC}" type="presParOf" srcId="{CEC96BA2-C865-6349-B26C-D3A82C003500}" destId="{73F7CF50-5AFB-4F49-B2D2-191B9C596B60}" srcOrd="2" destOrd="0" presId="urn:microsoft.com/office/officeart/2005/8/layout/lProcess3"/>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B44CFD-A747-45EB-92FE-9360D408321B}" type="doc">
      <dgm:prSet loTypeId="urn:microsoft.com/office/officeart/2005/8/layout/cycle6" loCatId="cycle" qsTypeId="urn:microsoft.com/office/officeart/2005/8/quickstyle/simple1" qsCatId="simple" csTypeId="urn:microsoft.com/office/officeart/2005/8/colors/colorful5" csCatId="colorful" phldr="1"/>
      <dgm:spPr/>
      <dgm:t>
        <a:bodyPr/>
        <a:lstStyle/>
        <a:p>
          <a:endParaRPr lang="en-GB"/>
        </a:p>
      </dgm:t>
    </dgm:pt>
    <dgm:pt modelId="{AEF251E9-CD75-42BB-9CCE-9D671E060C84}">
      <dgm:prSet phldrT="[Text]" custT="1"/>
      <dgm:spPr>
        <a:effectLst>
          <a:innerShdw blurRad="63500" dist="50800" dir="13500000">
            <a:prstClr val="black">
              <a:alpha val="50000"/>
            </a:prstClr>
          </a:innerShdw>
        </a:effectLst>
        <a:scene3d>
          <a:camera prst="orthographicFront"/>
          <a:lightRig rig="threePt" dir="t"/>
        </a:scene3d>
        <a:sp3d>
          <a:bevelT w="152400" h="50800" prst="softRound"/>
        </a:sp3d>
      </dgm:spPr>
      <dgm:t>
        <a:bodyPr/>
        <a:lstStyle/>
        <a:p>
          <a:r>
            <a:rPr lang="en-US" sz="1400" b="1" dirty="0" smtClean="0">
              <a:solidFill>
                <a:schemeClr val="tx1"/>
              </a:solidFill>
              <a:effectLst>
                <a:outerShdw blurRad="38100" dist="38100" dir="2700000" algn="tl">
                  <a:srgbClr val="000000">
                    <a:alpha val="43137"/>
                  </a:srgbClr>
                </a:outerShdw>
              </a:effectLst>
            </a:rPr>
            <a:t>Used</a:t>
          </a:r>
        </a:p>
        <a:p>
          <a:r>
            <a:rPr lang="en-US" sz="1400" b="1" dirty="0" smtClean="0">
              <a:solidFill>
                <a:schemeClr val="tx1"/>
              </a:solidFill>
              <a:effectLst>
                <a:outerShdw blurRad="38100" dist="38100" dir="2700000" algn="tl">
                  <a:srgbClr val="000000">
                    <a:alpha val="43137"/>
                  </a:srgbClr>
                </a:outerShdw>
              </a:effectLst>
            </a:rPr>
            <a:t>product</a:t>
          </a:r>
          <a:endParaRPr lang="en-GB" sz="1400" b="1" dirty="0">
            <a:solidFill>
              <a:schemeClr val="tx1"/>
            </a:solidFill>
            <a:effectLst>
              <a:outerShdw blurRad="38100" dist="38100" dir="2700000" algn="tl">
                <a:srgbClr val="000000">
                  <a:alpha val="43137"/>
                </a:srgbClr>
              </a:outerShdw>
            </a:effectLst>
          </a:endParaRPr>
        </a:p>
      </dgm:t>
    </dgm:pt>
    <dgm:pt modelId="{49839629-ED51-42A7-97E0-3852A396989C}" type="parTrans" cxnId="{BC1E5775-DAAA-4C35-ABCF-C84CC66AC7E3}">
      <dgm:prSet/>
      <dgm:spPr/>
      <dgm:t>
        <a:bodyPr/>
        <a:lstStyle/>
        <a:p>
          <a:endParaRPr lang="en-GB"/>
        </a:p>
      </dgm:t>
    </dgm:pt>
    <dgm:pt modelId="{417C5ADE-FECA-4382-B5E2-C4CE213A1983}" type="sibTrans" cxnId="{BC1E5775-DAAA-4C35-ABCF-C84CC66AC7E3}">
      <dgm:prSet/>
      <dgm:spPr/>
      <dgm:t>
        <a:bodyPr/>
        <a:lstStyle/>
        <a:p>
          <a:endParaRPr lang="en-GB"/>
        </a:p>
      </dgm:t>
    </dgm:pt>
    <dgm:pt modelId="{16FA79F0-8954-429D-B244-7758D4A6919D}">
      <dgm:prSet phldrT="[Text]" custT="1"/>
      <dgm:spPr>
        <a:solidFill>
          <a:schemeClr val="accent2">
            <a:lumMod val="40000"/>
            <a:lumOff val="60000"/>
          </a:schemeClr>
        </a:solidFill>
        <a:effectLst>
          <a:innerShdw blurRad="63500" dist="50800" dir="10800000">
            <a:prstClr val="black">
              <a:alpha val="50000"/>
            </a:prstClr>
          </a:innerShdw>
        </a:effectLst>
        <a:scene3d>
          <a:camera prst="orthographicFront"/>
          <a:lightRig rig="threePt" dir="t"/>
        </a:scene3d>
        <a:sp3d>
          <a:bevelT w="152400" h="50800" prst="softRound"/>
        </a:sp3d>
      </dgm:spPr>
      <dgm:t>
        <a:bodyPr/>
        <a:lstStyle/>
        <a:p>
          <a:r>
            <a:rPr lang="en-US" sz="1400" b="1" dirty="0" smtClean="0">
              <a:solidFill>
                <a:schemeClr val="tx1"/>
              </a:solidFill>
              <a:effectLst>
                <a:outerShdw blurRad="38100" dist="38100" dir="2700000" algn="tl">
                  <a:srgbClr val="000000">
                    <a:alpha val="43137"/>
                  </a:srgbClr>
                </a:outerShdw>
              </a:effectLst>
            </a:rPr>
            <a:t>Disassembled</a:t>
          </a:r>
          <a:endParaRPr lang="en-GB" sz="1400" b="1" dirty="0">
            <a:solidFill>
              <a:schemeClr val="tx1"/>
            </a:solidFill>
            <a:effectLst>
              <a:outerShdw blurRad="38100" dist="38100" dir="2700000" algn="tl">
                <a:srgbClr val="000000">
                  <a:alpha val="43137"/>
                </a:srgbClr>
              </a:outerShdw>
            </a:effectLst>
          </a:endParaRPr>
        </a:p>
      </dgm:t>
    </dgm:pt>
    <dgm:pt modelId="{C9DF448E-946B-4238-BCFE-559CFD11805E}" type="parTrans" cxnId="{B8B1C2BD-7D42-41DD-9EC7-69799EFC722A}">
      <dgm:prSet/>
      <dgm:spPr/>
      <dgm:t>
        <a:bodyPr/>
        <a:lstStyle/>
        <a:p>
          <a:endParaRPr lang="en-GB"/>
        </a:p>
      </dgm:t>
    </dgm:pt>
    <dgm:pt modelId="{32D926AF-38F1-47C3-A3FE-1CF847EB46E9}" type="sibTrans" cxnId="{B8B1C2BD-7D42-41DD-9EC7-69799EFC722A}">
      <dgm:prSet/>
      <dgm:spPr/>
      <dgm:t>
        <a:bodyPr/>
        <a:lstStyle/>
        <a:p>
          <a:endParaRPr lang="en-GB"/>
        </a:p>
      </dgm:t>
    </dgm:pt>
    <dgm:pt modelId="{45A861BB-F5A8-42E4-A944-0733205AC3A2}">
      <dgm:prSet phldrT="[Text]" custT="1"/>
      <dgm:spPr>
        <a:effectLst>
          <a:innerShdw blurRad="63500" dist="50800" dir="10800000">
            <a:prstClr val="black">
              <a:alpha val="50000"/>
            </a:prstClr>
          </a:innerShdw>
        </a:effectLst>
        <a:scene3d>
          <a:camera prst="orthographicFront"/>
          <a:lightRig rig="threePt" dir="t"/>
        </a:scene3d>
        <a:sp3d>
          <a:bevelT w="152400" h="50800" prst="softRound"/>
        </a:sp3d>
      </dgm:spPr>
      <dgm:t>
        <a:bodyPr/>
        <a:lstStyle/>
        <a:p>
          <a:r>
            <a:rPr lang="en-US" sz="1400" b="1" dirty="0" smtClean="0">
              <a:solidFill>
                <a:schemeClr val="tx1"/>
              </a:solidFill>
              <a:effectLst>
                <a:outerShdw blurRad="38100" dist="38100" dir="2700000" algn="tl">
                  <a:srgbClr val="000000">
                    <a:alpha val="43137"/>
                  </a:srgbClr>
                </a:outerShdw>
              </a:effectLst>
            </a:rPr>
            <a:t>Inspecting/</a:t>
          </a:r>
        </a:p>
        <a:p>
          <a:r>
            <a:rPr lang="en-US" sz="1400" b="1" dirty="0" smtClean="0">
              <a:solidFill>
                <a:schemeClr val="tx1"/>
              </a:solidFill>
              <a:effectLst>
                <a:outerShdw blurRad="38100" dist="38100" dir="2700000" algn="tl">
                  <a:srgbClr val="000000">
                    <a:alpha val="43137"/>
                  </a:srgbClr>
                </a:outerShdw>
              </a:effectLst>
            </a:rPr>
            <a:t>Checking</a:t>
          </a:r>
          <a:endParaRPr lang="en-GB" sz="1400" b="1" dirty="0">
            <a:solidFill>
              <a:schemeClr val="tx1"/>
            </a:solidFill>
            <a:effectLst>
              <a:outerShdw blurRad="38100" dist="38100" dir="2700000" algn="tl">
                <a:srgbClr val="000000">
                  <a:alpha val="43137"/>
                </a:srgbClr>
              </a:outerShdw>
            </a:effectLst>
          </a:endParaRPr>
        </a:p>
      </dgm:t>
    </dgm:pt>
    <dgm:pt modelId="{6D84BA43-2F86-40A4-B37D-A56EDAB9FF72}" type="parTrans" cxnId="{CC54D7AA-95B4-4929-8B0D-58835908ED56}">
      <dgm:prSet/>
      <dgm:spPr/>
      <dgm:t>
        <a:bodyPr/>
        <a:lstStyle/>
        <a:p>
          <a:endParaRPr lang="en-GB"/>
        </a:p>
      </dgm:t>
    </dgm:pt>
    <dgm:pt modelId="{36BD615C-DD19-444E-9947-F41F87C3B711}" type="sibTrans" cxnId="{CC54D7AA-95B4-4929-8B0D-58835908ED56}">
      <dgm:prSet/>
      <dgm:spPr/>
      <dgm:t>
        <a:bodyPr/>
        <a:lstStyle/>
        <a:p>
          <a:endParaRPr lang="en-GB"/>
        </a:p>
      </dgm:t>
    </dgm:pt>
    <dgm:pt modelId="{6FC0A3D9-0554-457F-8E4C-BCE932BB0FD7}">
      <dgm:prSet phldrT="[Text]" custT="1"/>
      <dgm:spPr>
        <a:solidFill>
          <a:schemeClr val="accent4">
            <a:lumMod val="60000"/>
            <a:lumOff val="40000"/>
          </a:schemeClr>
        </a:solidFill>
        <a:effectLst>
          <a:innerShdw blurRad="63500" dist="50800" dir="10800000">
            <a:prstClr val="black">
              <a:alpha val="50000"/>
            </a:prstClr>
          </a:innerShdw>
        </a:effectLst>
        <a:scene3d>
          <a:camera prst="orthographicFront"/>
          <a:lightRig rig="threePt" dir="t"/>
        </a:scene3d>
        <a:sp3d>
          <a:bevelT w="152400" h="50800" prst="softRound"/>
        </a:sp3d>
      </dgm:spPr>
      <dgm:t>
        <a:bodyPr/>
        <a:lstStyle/>
        <a:p>
          <a:r>
            <a:rPr lang="en-US" sz="1400" b="1" dirty="0" smtClean="0">
              <a:solidFill>
                <a:schemeClr val="tx1"/>
              </a:solidFill>
              <a:effectLst>
                <a:outerShdw blurRad="38100" dist="38100" dir="2700000" algn="tl">
                  <a:srgbClr val="000000">
                    <a:alpha val="43137"/>
                  </a:srgbClr>
                </a:outerShdw>
              </a:effectLst>
            </a:rPr>
            <a:t>Cleaning/</a:t>
          </a:r>
        </a:p>
        <a:p>
          <a:r>
            <a:rPr lang="en-US" sz="1400" b="1" dirty="0" smtClean="0">
              <a:solidFill>
                <a:schemeClr val="tx1"/>
              </a:solidFill>
              <a:effectLst>
                <a:outerShdw blurRad="38100" dist="38100" dir="2700000" algn="tl">
                  <a:srgbClr val="000000">
                    <a:alpha val="43137"/>
                  </a:srgbClr>
                </a:outerShdw>
              </a:effectLst>
            </a:rPr>
            <a:t>Drying/</a:t>
          </a:r>
        </a:p>
        <a:p>
          <a:r>
            <a:rPr lang="en-US" sz="1400" b="1" dirty="0" smtClean="0">
              <a:solidFill>
                <a:schemeClr val="tx1"/>
              </a:solidFill>
              <a:effectLst>
                <a:outerShdw blurRad="38100" dist="38100" dir="2700000" algn="tl">
                  <a:srgbClr val="000000">
                    <a:alpha val="43137"/>
                  </a:srgbClr>
                </a:outerShdw>
              </a:effectLst>
            </a:rPr>
            <a:t>Repairing/Rebuilt</a:t>
          </a:r>
        </a:p>
        <a:p>
          <a:r>
            <a:rPr lang="en-US" sz="1400" b="1" dirty="0" smtClean="0">
              <a:solidFill>
                <a:schemeClr val="tx1"/>
              </a:solidFill>
              <a:effectLst>
                <a:outerShdw blurRad="38100" dist="38100" dir="2700000" algn="tl">
                  <a:srgbClr val="000000">
                    <a:alpha val="43137"/>
                  </a:srgbClr>
                </a:outerShdw>
              </a:effectLst>
            </a:rPr>
            <a:t>Replacing/</a:t>
          </a:r>
        </a:p>
        <a:p>
          <a:r>
            <a:rPr lang="en-US" sz="1400" b="1" dirty="0" smtClean="0">
              <a:solidFill>
                <a:schemeClr val="tx1"/>
              </a:solidFill>
              <a:effectLst>
                <a:outerShdw blurRad="38100" dist="38100" dir="2700000" algn="tl">
                  <a:srgbClr val="000000">
                    <a:alpha val="43137"/>
                  </a:srgbClr>
                </a:outerShdw>
              </a:effectLst>
            </a:rPr>
            <a:t>Repainting</a:t>
          </a:r>
          <a:endParaRPr lang="en-GB" sz="1400" b="1" dirty="0">
            <a:solidFill>
              <a:schemeClr val="tx1"/>
            </a:solidFill>
            <a:effectLst>
              <a:outerShdw blurRad="38100" dist="38100" dir="2700000" algn="tl">
                <a:srgbClr val="000000">
                  <a:alpha val="43137"/>
                </a:srgbClr>
              </a:outerShdw>
            </a:effectLst>
          </a:endParaRPr>
        </a:p>
      </dgm:t>
    </dgm:pt>
    <dgm:pt modelId="{ECD247FB-3368-4F9E-BCBB-DEC0B672914B}" type="parTrans" cxnId="{C376148A-C2AC-4953-927A-4219362B9574}">
      <dgm:prSet/>
      <dgm:spPr/>
      <dgm:t>
        <a:bodyPr/>
        <a:lstStyle/>
        <a:p>
          <a:endParaRPr lang="en-GB"/>
        </a:p>
      </dgm:t>
    </dgm:pt>
    <dgm:pt modelId="{5531C0C0-7CB7-45FF-9FFF-6B0FE2406DED}" type="sibTrans" cxnId="{C376148A-C2AC-4953-927A-4219362B9574}">
      <dgm:prSet/>
      <dgm:spPr/>
      <dgm:t>
        <a:bodyPr/>
        <a:lstStyle/>
        <a:p>
          <a:endParaRPr lang="en-GB"/>
        </a:p>
      </dgm:t>
    </dgm:pt>
    <dgm:pt modelId="{0B318C1A-193B-4B79-9CD3-9F70EA353B2B}">
      <dgm:prSet phldrT="[Text]" custT="1"/>
      <dgm:spPr>
        <a:effectLst>
          <a:innerShdw blurRad="63500" dist="50800" dir="10800000">
            <a:prstClr val="black">
              <a:alpha val="50000"/>
            </a:prstClr>
          </a:innerShdw>
        </a:effectLst>
        <a:scene3d>
          <a:camera prst="orthographicFront"/>
          <a:lightRig rig="threePt" dir="t"/>
        </a:scene3d>
        <a:sp3d>
          <a:bevelT w="152400" h="50800" prst="softRound"/>
        </a:sp3d>
      </dgm:spPr>
      <dgm:t>
        <a:bodyPr/>
        <a:lstStyle/>
        <a:p>
          <a:r>
            <a:rPr lang="en-US" sz="1400" b="1" dirty="0" smtClean="0">
              <a:solidFill>
                <a:schemeClr val="tx1"/>
              </a:solidFill>
              <a:effectLst>
                <a:outerShdw blurRad="38100" dist="38100" dir="2700000" algn="tl">
                  <a:srgbClr val="000000">
                    <a:alpha val="43137"/>
                  </a:srgbClr>
                </a:outerShdw>
              </a:effectLst>
            </a:rPr>
            <a:t>Reassembled &amp;</a:t>
          </a:r>
        </a:p>
        <a:p>
          <a:r>
            <a:rPr lang="en-US" sz="1400" b="1" dirty="0" smtClean="0">
              <a:solidFill>
                <a:schemeClr val="tx1"/>
              </a:solidFill>
              <a:effectLst>
                <a:outerShdw blurRad="38100" dist="38100" dir="2700000" algn="tl">
                  <a:srgbClr val="000000">
                    <a:alpha val="43137"/>
                  </a:srgbClr>
                </a:outerShdw>
              </a:effectLst>
            </a:rPr>
            <a:t>Testing</a:t>
          </a:r>
          <a:endParaRPr lang="en-GB" sz="1400" b="1" dirty="0">
            <a:solidFill>
              <a:schemeClr val="tx1"/>
            </a:solidFill>
            <a:effectLst>
              <a:outerShdw blurRad="38100" dist="38100" dir="2700000" algn="tl">
                <a:srgbClr val="000000">
                  <a:alpha val="43137"/>
                </a:srgbClr>
              </a:outerShdw>
            </a:effectLst>
          </a:endParaRPr>
        </a:p>
      </dgm:t>
    </dgm:pt>
    <dgm:pt modelId="{72919359-C617-46CF-98E4-C1AD0BE3A96A}" type="parTrans" cxnId="{6F730E31-8EBD-45F0-828C-293BEF497A85}">
      <dgm:prSet/>
      <dgm:spPr/>
      <dgm:t>
        <a:bodyPr/>
        <a:lstStyle/>
        <a:p>
          <a:endParaRPr lang="en-GB"/>
        </a:p>
      </dgm:t>
    </dgm:pt>
    <dgm:pt modelId="{C44D2AF6-75AC-4673-8293-DE9BF9D3BFC4}" type="sibTrans" cxnId="{6F730E31-8EBD-45F0-828C-293BEF497A85}">
      <dgm:prSet/>
      <dgm:spPr/>
      <dgm:t>
        <a:bodyPr/>
        <a:lstStyle/>
        <a:p>
          <a:endParaRPr lang="en-GB"/>
        </a:p>
      </dgm:t>
    </dgm:pt>
    <dgm:pt modelId="{3106BDB0-8A0F-4053-94FE-DB88426ED590}" type="pres">
      <dgm:prSet presAssocID="{74B44CFD-A747-45EB-92FE-9360D408321B}" presName="cycle" presStyleCnt="0">
        <dgm:presLayoutVars>
          <dgm:dir/>
          <dgm:resizeHandles val="exact"/>
        </dgm:presLayoutVars>
      </dgm:prSet>
      <dgm:spPr/>
      <dgm:t>
        <a:bodyPr/>
        <a:lstStyle/>
        <a:p>
          <a:endParaRPr lang="ms-MY"/>
        </a:p>
      </dgm:t>
    </dgm:pt>
    <dgm:pt modelId="{498A5703-2DBC-48E5-A8B8-C90DD11990DB}" type="pres">
      <dgm:prSet presAssocID="{AEF251E9-CD75-42BB-9CCE-9D671E060C84}" presName="node" presStyleLbl="node1" presStyleIdx="0" presStyleCnt="5" custRadScaleRad="93416" custRadScaleInc="-5748">
        <dgm:presLayoutVars>
          <dgm:bulletEnabled val="1"/>
        </dgm:presLayoutVars>
      </dgm:prSet>
      <dgm:spPr/>
      <dgm:t>
        <a:bodyPr/>
        <a:lstStyle/>
        <a:p>
          <a:endParaRPr lang="ms-MY"/>
        </a:p>
      </dgm:t>
    </dgm:pt>
    <dgm:pt modelId="{FCA22085-8A66-462F-AF90-6A72A3321B77}" type="pres">
      <dgm:prSet presAssocID="{AEF251E9-CD75-42BB-9CCE-9D671E060C84}" presName="spNode" presStyleCnt="0"/>
      <dgm:spPr/>
    </dgm:pt>
    <dgm:pt modelId="{3F344E13-DB05-4204-AF35-70B8F86798DB}" type="pres">
      <dgm:prSet presAssocID="{417C5ADE-FECA-4382-B5E2-C4CE213A1983}" presName="sibTrans" presStyleLbl="sibTrans1D1" presStyleIdx="0" presStyleCnt="5"/>
      <dgm:spPr/>
      <dgm:t>
        <a:bodyPr/>
        <a:lstStyle/>
        <a:p>
          <a:endParaRPr lang="ms-MY"/>
        </a:p>
      </dgm:t>
    </dgm:pt>
    <dgm:pt modelId="{92F80461-CBAC-448A-9161-8916EE619FDE}" type="pres">
      <dgm:prSet presAssocID="{16FA79F0-8954-429D-B244-7758D4A6919D}" presName="node" presStyleLbl="node1" presStyleIdx="1" presStyleCnt="5" custRadScaleRad="108712" custRadScaleInc="26231">
        <dgm:presLayoutVars>
          <dgm:bulletEnabled val="1"/>
        </dgm:presLayoutVars>
      </dgm:prSet>
      <dgm:spPr/>
      <dgm:t>
        <a:bodyPr/>
        <a:lstStyle/>
        <a:p>
          <a:endParaRPr lang="ms-MY"/>
        </a:p>
      </dgm:t>
    </dgm:pt>
    <dgm:pt modelId="{5EDF003A-056A-4AB1-9B3D-42A56B799154}" type="pres">
      <dgm:prSet presAssocID="{16FA79F0-8954-429D-B244-7758D4A6919D}" presName="spNode" presStyleCnt="0"/>
      <dgm:spPr/>
    </dgm:pt>
    <dgm:pt modelId="{1FFCF522-B757-4A93-89B0-F721121132FE}" type="pres">
      <dgm:prSet presAssocID="{32D926AF-38F1-47C3-A3FE-1CF847EB46E9}" presName="sibTrans" presStyleLbl="sibTrans1D1" presStyleIdx="1" presStyleCnt="5"/>
      <dgm:spPr/>
      <dgm:t>
        <a:bodyPr/>
        <a:lstStyle/>
        <a:p>
          <a:endParaRPr lang="ms-MY"/>
        </a:p>
      </dgm:t>
    </dgm:pt>
    <dgm:pt modelId="{275A1AC7-AFA3-4BF5-9D57-D114F5D6A8C4}" type="pres">
      <dgm:prSet presAssocID="{45A861BB-F5A8-42E4-A944-0733205AC3A2}" presName="node" presStyleLbl="node1" presStyleIdx="2" presStyleCnt="5" custRadScaleRad="98208" custRadScaleInc="-48190">
        <dgm:presLayoutVars>
          <dgm:bulletEnabled val="1"/>
        </dgm:presLayoutVars>
      </dgm:prSet>
      <dgm:spPr/>
      <dgm:t>
        <a:bodyPr/>
        <a:lstStyle/>
        <a:p>
          <a:endParaRPr lang="ms-MY"/>
        </a:p>
      </dgm:t>
    </dgm:pt>
    <dgm:pt modelId="{BB126B75-1084-4E77-B131-18EEC7FF916E}" type="pres">
      <dgm:prSet presAssocID="{45A861BB-F5A8-42E4-A944-0733205AC3A2}" presName="spNode" presStyleCnt="0"/>
      <dgm:spPr/>
    </dgm:pt>
    <dgm:pt modelId="{149DED10-D112-4F02-8F09-49AF5A38D522}" type="pres">
      <dgm:prSet presAssocID="{36BD615C-DD19-444E-9947-F41F87C3B711}" presName="sibTrans" presStyleLbl="sibTrans1D1" presStyleIdx="2" presStyleCnt="5"/>
      <dgm:spPr/>
      <dgm:t>
        <a:bodyPr/>
        <a:lstStyle/>
        <a:p>
          <a:endParaRPr lang="ms-MY"/>
        </a:p>
      </dgm:t>
    </dgm:pt>
    <dgm:pt modelId="{742FC309-AFC2-4A2F-A7BC-2D5A299F4B6A}" type="pres">
      <dgm:prSet presAssocID="{6FC0A3D9-0554-457F-8E4C-BCE932BB0FD7}" presName="node" presStyleLbl="node1" presStyleIdx="3" presStyleCnt="5" custScaleX="131118" custScaleY="139328" custRadScaleRad="99824" custRadScaleInc="30192">
        <dgm:presLayoutVars>
          <dgm:bulletEnabled val="1"/>
        </dgm:presLayoutVars>
      </dgm:prSet>
      <dgm:spPr/>
      <dgm:t>
        <a:bodyPr/>
        <a:lstStyle/>
        <a:p>
          <a:endParaRPr lang="ms-MY"/>
        </a:p>
      </dgm:t>
    </dgm:pt>
    <dgm:pt modelId="{4A40F35B-74C9-4C60-9DD7-221EE1E779ED}" type="pres">
      <dgm:prSet presAssocID="{6FC0A3D9-0554-457F-8E4C-BCE932BB0FD7}" presName="spNode" presStyleCnt="0"/>
      <dgm:spPr/>
    </dgm:pt>
    <dgm:pt modelId="{C2A27FDC-FB41-4A97-8821-D264ED787BB4}" type="pres">
      <dgm:prSet presAssocID="{5531C0C0-7CB7-45FF-9FFF-6B0FE2406DED}" presName="sibTrans" presStyleLbl="sibTrans1D1" presStyleIdx="3" presStyleCnt="5"/>
      <dgm:spPr/>
      <dgm:t>
        <a:bodyPr/>
        <a:lstStyle/>
        <a:p>
          <a:endParaRPr lang="ms-MY"/>
        </a:p>
      </dgm:t>
    </dgm:pt>
    <dgm:pt modelId="{5DD3D31F-9F08-410B-9C8A-C9E13419882B}" type="pres">
      <dgm:prSet presAssocID="{0B318C1A-193B-4B79-9CD3-9F70EA353B2B}" presName="node" presStyleLbl="node1" presStyleIdx="4" presStyleCnt="5" custRadScaleRad="108077" custRadScaleInc="-10496">
        <dgm:presLayoutVars>
          <dgm:bulletEnabled val="1"/>
        </dgm:presLayoutVars>
      </dgm:prSet>
      <dgm:spPr/>
      <dgm:t>
        <a:bodyPr/>
        <a:lstStyle/>
        <a:p>
          <a:endParaRPr lang="ms-MY"/>
        </a:p>
      </dgm:t>
    </dgm:pt>
    <dgm:pt modelId="{AD0BF569-3FD2-4C4C-8075-BB742953A0B2}" type="pres">
      <dgm:prSet presAssocID="{0B318C1A-193B-4B79-9CD3-9F70EA353B2B}" presName="spNode" presStyleCnt="0"/>
      <dgm:spPr/>
    </dgm:pt>
    <dgm:pt modelId="{1507790B-793C-431E-B340-51A999B15641}" type="pres">
      <dgm:prSet presAssocID="{C44D2AF6-75AC-4673-8293-DE9BF9D3BFC4}" presName="sibTrans" presStyleLbl="sibTrans1D1" presStyleIdx="4" presStyleCnt="5"/>
      <dgm:spPr/>
      <dgm:t>
        <a:bodyPr/>
        <a:lstStyle/>
        <a:p>
          <a:endParaRPr lang="ms-MY"/>
        </a:p>
      </dgm:t>
    </dgm:pt>
  </dgm:ptLst>
  <dgm:cxnLst>
    <dgm:cxn modelId="{7883E9C7-6404-49FE-A207-7CFD1FE163FD}" type="presOf" srcId="{74B44CFD-A747-45EB-92FE-9360D408321B}" destId="{3106BDB0-8A0F-4053-94FE-DB88426ED590}" srcOrd="0" destOrd="0" presId="urn:microsoft.com/office/officeart/2005/8/layout/cycle6"/>
    <dgm:cxn modelId="{CC54D7AA-95B4-4929-8B0D-58835908ED56}" srcId="{74B44CFD-A747-45EB-92FE-9360D408321B}" destId="{45A861BB-F5A8-42E4-A944-0733205AC3A2}" srcOrd="2" destOrd="0" parTransId="{6D84BA43-2F86-40A4-B37D-A56EDAB9FF72}" sibTransId="{36BD615C-DD19-444E-9947-F41F87C3B711}"/>
    <dgm:cxn modelId="{C376148A-C2AC-4953-927A-4219362B9574}" srcId="{74B44CFD-A747-45EB-92FE-9360D408321B}" destId="{6FC0A3D9-0554-457F-8E4C-BCE932BB0FD7}" srcOrd="3" destOrd="0" parTransId="{ECD247FB-3368-4F9E-BCBB-DEC0B672914B}" sibTransId="{5531C0C0-7CB7-45FF-9FFF-6B0FE2406DED}"/>
    <dgm:cxn modelId="{8D1A3402-93B9-431B-ABF6-562636CF4B64}" type="presOf" srcId="{45A861BB-F5A8-42E4-A944-0733205AC3A2}" destId="{275A1AC7-AFA3-4BF5-9D57-D114F5D6A8C4}" srcOrd="0" destOrd="0" presId="urn:microsoft.com/office/officeart/2005/8/layout/cycle6"/>
    <dgm:cxn modelId="{8ED8D33E-BEC5-4E9F-B557-0768E043C75D}" type="presOf" srcId="{AEF251E9-CD75-42BB-9CCE-9D671E060C84}" destId="{498A5703-2DBC-48E5-A8B8-C90DD11990DB}" srcOrd="0" destOrd="0" presId="urn:microsoft.com/office/officeart/2005/8/layout/cycle6"/>
    <dgm:cxn modelId="{EB2130DC-879A-4653-96AC-89465484081C}" type="presOf" srcId="{16FA79F0-8954-429D-B244-7758D4A6919D}" destId="{92F80461-CBAC-448A-9161-8916EE619FDE}" srcOrd="0" destOrd="0" presId="urn:microsoft.com/office/officeart/2005/8/layout/cycle6"/>
    <dgm:cxn modelId="{6F730E31-8EBD-45F0-828C-293BEF497A85}" srcId="{74B44CFD-A747-45EB-92FE-9360D408321B}" destId="{0B318C1A-193B-4B79-9CD3-9F70EA353B2B}" srcOrd="4" destOrd="0" parTransId="{72919359-C617-46CF-98E4-C1AD0BE3A96A}" sibTransId="{C44D2AF6-75AC-4673-8293-DE9BF9D3BFC4}"/>
    <dgm:cxn modelId="{B8B1C2BD-7D42-41DD-9EC7-69799EFC722A}" srcId="{74B44CFD-A747-45EB-92FE-9360D408321B}" destId="{16FA79F0-8954-429D-B244-7758D4A6919D}" srcOrd="1" destOrd="0" parTransId="{C9DF448E-946B-4238-BCFE-559CFD11805E}" sibTransId="{32D926AF-38F1-47C3-A3FE-1CF847EB46E9}"/>
    <dgm:cxn modelId="{AE99B95C-C53B-4D63-BD89-F2E0B2D513EA}" type="presOf" srcId="{0B318C1A-193B-4B79-9CD3-9F70EA353B2B}" destId="{5DD3D31F-9F08-410B-9C8A-C9E13419882B}" srcOrd="0" destOrd="0" presId="urn:microsoft.com/office/officeart/2005/8/layout/cycle6"/>
    <dgm:cxn modelId="{C153494E-49AA-4F06-B922-EA0F26C1ABAE}" type="presOf" srcId="{36BD615C-DD19-444E-9947-F41F87C3B711}" destId="{149DED10-D112-4F02-8F09-49AF5A38D522}" srcOrd="0" destOrd="0" presId="urn:microsoft.com/office/officeart/2005/8/layout/cycle6"/>
    <dgm:cxn modelId="{CE540316-6EB6-4121-AA87-88E7190C8C29}" type="presOf" srcId="{C44D2AF6-75AC-4673-8293-DE9BF9D3BFC4}" destId="{1507790B-793C-431E-B340-51A999B15641}" srcOrd="0" destOrd="0" presId="urn:microsoft.com/office/officeart/2005/8/layout/cycle6"/>
    <dgm:cxn modelId="{BC1E5775-DAAA-4C35-ABCF-C84CC66AC7E3}" srcId="{74B44CFD-A747-45EB-92FE-9360D408321B}" destId="{AEF251E9-CD75-42BB-9CCE-9D671E060C84}" srcOrd="0" destOrd="0" parTransId="{49839629-ED51-42A7-97E0-3852A396989C}" sibTransId="{417C5ADE-FECA-4382-B5E2-C4CE213A1983}"/>
    <dgm:cxn modelId="{F630DDEC-289C-40C2-855A-645B263EF662}" type="presOf" srcId="{5531C0C0-7CB7-45FF-9FFF-6B0FE2406DED}" destId="{C2A27FDC-FB41-4A97-8821-D264ED787BB4}" srcOrd="0" destOrd="0" presId="urn:microsoft.com/office/officeart/2005/8/layout/cycle6"/>
    <dgm:cxn modelId="{5B3B46B4-15DB-451D-94D5-7182962124AA}" type="presOf" srcId="{417C5ADE-FECA-4382-B5E2-C4CE213A1983}" destId="{3F344E13-DB05-4204-AF35-70B8F86798DB}" srcOrd="0" destOrd="0" presId="urn:microsoft.com/office/officeart/2005/8/layout/cycle6"/>
    <dgm:cxn modelId="{DA6E48CF-BC67-411E-90F3-BAE07091227D}" type="presOf" srcId="{6FC0A3D9-0554-457F-8E4C-BCE932BB0FD7}" destId="{742FC309-AFC2-4A2F-A7BC-2D5A299F4B6A}" srcOrd="0" destOrd="0" presId="urn:microsoft.com/office/officeart/2005/8/layout/cycle6"/>
    <dgm:cxn modelId="{0DEBE66C-E89A-4881-AF53-5C1073244579}" type="presOf" srcId="{32D926AF-38F1-47C3-A3FE-1CF847EB46E9}" destId="{1FFCF522-B757-4A93-89B0-F721121132FE}" srcOrd="0" destOrd="0" presId="urn:microsoft.com/office/officeart/2005/8/layout/cycle6"/>
    <dgm:cxn modelId="{560E05D3-F1DB-4504-A786-FF909D2AB9BA}" type="presParOf" srcId="{3106BDB0-8A0F-4053-94FE-DB88426ED590}" destId="{498A5703-2DBC-48E5-A8B8-C90DD11990DB}" srcOrd="0" destOrd="0" presId="urn:microsoft.com/office/officeart/2005/8/layout/cycle6"/>
    <dgm:cxn modelId="{D5CF29F8-91E1-456D-B657-37CF9C98A65E}" type="presParOf" srcId="{3106BDB0-8A0F-4053-94FE-DB88426ED590}" destId="{FCA22085-8A66-462F-AF90-6A72A3321B77}" srcOrd="1" destOrd="0" presId="urn:microsoft.com/office/officeart/2005/8/layout/cycle6"/>
    <dgm:cxn modelId="{FC731C7A-F846-4DF7-84E6-2EF877C55F56}" type="presParOf" srcId="{3106BDB0-8A0F-4053-94FE-DB88426ED590}" destId="{3F344E13-DB05-4204-AF35-70B8F86798DB}" srcOrd="2" destOrd="0" presId="urn:microsoft.com/office/officeart/2005/8/layout/cycle6"/>
    <dgm:cxn modelId="{30A3DE77-057B-458B-8D89-4AF27817E2CE}" type="presParOf" srcId="{3106BDB0-8A0F-4053-94FE-DB88426ED590}" destId="{92F80461-CBAC-448A-9161-8916EE619FDE}" srcOrd="3" destOrd="0" presId="urn:microsoft.com/office/officeart/2005/8/layout/cycle6"/>
    <dgm:cxn modelId="{DB299153-148D-4650-B545-4332892B3486}" type="presParOf" srcId="{3106BDB0-8A0F-4053-94FE-DB88426ED590}" destId="{5EDF003A-056A-4AB1-9B3D-42A56B799154}" srcOrd="4" destOrd="0" presId="urn:microsoft.com/office/officeart/2005/8/layout/cycle6"/>
    <dgm:cxn modelId="{794A0FF2-8CE2-4F3F-87DE-F66D827F34EE}" type="presParOf" srcId="{3106BDB0-8A0F-4053-94FE-DB88426ED590}" destId="{1FFCF522-B757-4A93-89B0-F721121132FE}" srcOrd="5" destOrd="0" presId="urn:microsoft.com/office/officeart/2005/8/layout/cycle6"/>
    <dgm:cxn modelId="{56CCB411-A719-420E-AF6A-BD3A6DE88829}" type="presParOf" srcId="{3106BDB0-8A0F-4053-94FE-DB88426ED590}" destId="{275A1AC7-AFA3-4BF5-9D57-D114F5D6A8C4}" srcOrd="6" destOrd="0" presId="urn:microsoft.com/office/officeart/2005/8/layout/cycle6"/>
    <dgm:cxn modelId="{5E7E2022-38F6-4ACE-AF27-12238BDDD1D0}" type="presParOf" srcId="{3106BDB0-8A0F-4053-94FE-DB88426ED590}" destId="{BB126B75-1084-4E77-B131-18EEC7FF916E}" srcOrd="7" destOrd="0" presId="urn:microsoft.com/office/officeart/2005/8/layout/cycle6"/>
    <dgm:cxn modelId="{D87C5A87-54F2-4AEE-BC81-DC6FEC543647}" type="presParOf" srcId="{3106BDB0-8A0F-4053-94FE-DB88426ED590}" destId="{149DED10-D112-4F02-8F09-49AF5A38D522}" srcOrd="8" destOrd="0" presId="urn:microsoft.com/office/officeart/2005/8/layout/cycle6"/>
    <dgm:cxn modelId="{73367B16-714C-45DF-8EFA-90CC51226FEA}" type="presParOf" srcId="{3106BDB0-8A0F-4053-94FE-DB88426ED590}" destId="{742FC309-AFC2-4A2F-A7BC-2D5A299F4B6A}" srcOrd="9" destOrd="0" presId="urn:microsoft.com/office/officeart/2005/8/layout/cycle6"/>
    <dgm:cxn modelId="{AFDA377B-D754-4209-859E-D356DF26D960}" type="presParOf" srcId="{3106BDB0-8A0F-4053-94FE-DB88426ED590}" destId="{4A40F35B-74C9-4C60-9DD7-221EE1E779ED}" srcOrd="10" destOrd="0" presId="urn:microsoft.com/office/officeart/2005/8/layout/cycle6"/>
    <dgm:cxn modelId="{5B427E70-4734-4A48-8469-9C9653B7C8BF}" type="presParOf" srcId="{3106BDB0-8A0F-4053-94FE-DB88426ED590}" destId="{C2A27FDC-FB41-4A97-8821-D264ED787BB4}" srcOrd="11" destOrd="0" presId="urn:microsoft.com/office/officeart/2005/8/layout/cycle6"/>
    <dgm:cxn modelId="{71D383BE-0093-48F8-A4B6-8D015B35E92C}" type="presParOf" srcId="{3106BDB0-8A0F-4053-94FE-DB88426ED590}" destId="{5DD3D31F-9F08-410B-9C8A-C9E13419882B}" srcOrd="12" destOrd="0" presId="urn:microsoft.com/office/officeart/2005/8/layout/cycle6"/>
    <dgm:cxn modelId="{DE355A1F-AAD2-4AB4-9035-CDE2529744E3}" type="presParOf" srcId="{3106BDB0-8A0F-4053-94FE-DB88426ED590}" destId="{AD0BF569-3FD2-4C4C-8075-BB742953A0B2}" srcOrd="13" destOrd="0" presId="urn:microsoft.com/office/officeart/2005/8/layout/cycle6"/>
    <dgm:cxn modelId="{FB316E68-8565-44D3-A7DD-2C2556D6B7EB}" type="presParOf" srcId="{3106BDB0-8A0F-4053-94FE-DB88426ED590}" destId="{1507790B-793C-431E-B340-51A999B15641}" srcOrd="14" destOrd="0" presId="urn:microsoft.com/office/officeart/2005/8/layout/cycle6"/>
  </dgm:cxnLst>
  <dgm:bg>
    <a:gradFill>
      <a:gsLst>
        <a:gs pos="0">
          <a:srgbClr val="FFF200"/>
        </a:gs>
        <a:gs pos="45000">
          <a:srgbClr val="FF7A00"/>
        </a:gs>
        <a:gs pos="70000">
          <a:srgbClr val="FF0300"/>
        </a:gs>
        <a:gs pos="100000">
          <a:srgbClr val="4D0808"/>
        </a:gs>
      </a:gsLst>
      <a:lin ang="5400000" scaled="0"/>
    </a:gra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0C586A-D18B-994B-913B-D19FFFFC3664}">
      <dsp:nvSpPr>
        <dsp:cNvPr id="0" name=""/>
        <dsp:cNvSpPr/>
      </dsp:nvSpPr>
      <dsp:spPr>
        <a:xfrm>
          <a:off x="0" y="676447"/>
          <a:ext cx="8382000" cy="705600"/>
        </a:xfrm>
        <a:prstGeom prst="rect">
          <a:avLst/>
        </a:prstGeom>
        <a:solidFill>
          <a:schemeClr val="bg2">
            <a:lumMod val="90000"/>
            <a:alpha val="60000"/>
          </a:schemeClr>
        </a:solidFill>
        <a:ln w="9525" cap="flat" cmpd="sng" algn="ctr">
          <a:solidFill>
            <a:schemeClr val="bg2">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0536" tIns="583184" rIns="650536" bIns="199136" numCol="1" spcCol="1270" anchor="t" anchorCtr="0">
          <a:noAutofit/>
        </a:bodyPr>
        <a:lstStyle/>
        <a:p>
          <a:pPr marL="285750" lvl="1" indent="-285750" algn="l" defTabSz="1244600">
            <a:lnSpc>
              <a:spcPct val="90000"/>
            </a:lnSpc>
            <a:spcBef>
              <a:spcPct val="0"/>
            </a:spcBef>
            <a:spcAft>
              <a:spcPct val="15000"/>
            </a:spcAft>
            <a:buChar char="••"/>
          </a:pPr>
          <a:endParaRPr lang="en-US" sz="2800" kern="1200" dirty="0"/>
        </a:p>
      </dsp:txBody>
      <dsp:txXfrm>
        <a:off x="0" y="676447"/>
        <a:ext cx="8382000" cy="705600"/>
      </dsp:txXfrm>
    </dsp:sp>
    <dsp:sp modelId="{ED485354-63E2-9C45-A1BE-0228434169F8}">
      <dsp:nvSpPr>
        <dsp:cNvPr id="0" name=""/>
        <dsp:cNvSpPr/>
      </dsp:nvSpPr>
      <dsp:spPr>
        <a:xfrm>
          <a:off x="0" y="1447801"/>
          <a:ext cx="7365405" cy="1056558"/>
        </a:xfrm>
        <a:prstGeom prst="roundRect">
          <a:avLst/>
        </a:prstGeom>
        <a:gradFill flip="none" rotWithShape="0">
          <a:gsLst>
            <a:gs pos="0">
              <a:schemeClr val="lt1">
                <a:hueOff val="0"/>
                <a:satOff val="0"/>
                <a:lumOff val="0"/>
                <a:tint val="100000"/>
                <a:shade val="100000"/>
                <a:satMod val="130000"/>
                <a:alpha val="90000"/>
              </a:schemeClr>
            </a:gs>
            <a:gs pos="100000">
              <a:schemeClr val="lt1">
                <a:hueOff val="0"/>
                <a:satOff val="0"/>
                <a:lumOff val="0"/>
                <a:tint val="50000"/>
                <a:shade val="100000"/>
                <a:satMod val="350000"/>
                <a:alpha val="90000"/>
              </a:schemeClr>
            </a:gs>
          </a:gsLst>
          <a:lin ang="16200000" scaled="0"/>
          <a:tileRect/>
        </a:gradFill>
        <a:ln>
          <a:noFill/>
        </a:ln>
        <a:effectLst>
          <a:outerShdw blurRad="50800" dist="38100" dir="2700000" rotWithShape="0">
            <a:srgbClr val="000000">
              <a:alpha val="4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1774" tIns="0" rIns="221774" bIns="0" numCol="1" spcCol="1270" anchor="ctr" anchorCtr="0">
          <a:noAutofit/>
        </a:bodyPr>
        <a:lstStyle/>
        <a:p>
          <a:pPr lvl="0" algn="l" defTabSz="711200">
            <a:lnSpc>
              <a:spcPct val="90000"/>
            </a:lnSpc>
            <a:spcBef>
              <a:spcPct val="0"/>
            </a:spcBef>
            <a:spcAft>
              <a:spcPct val="35000"/>
            </a:spcAft>
          </a:pPr>
          <a:r>
            <a:rPr lang="en-US" sz="1600" b="1" kern="1200" spc="0" dirty="0" smtClean="0">
              <a:latin typeface="Arial"/>
              <a:cs typeface="Arial"/>
            </a:rPr>
            <a:t>To define and identify the remanufacturing activities in Malaysia</a:t>
          </a:r>
          <a:r>
            <a:rPr lang="en-US" sz="1600" kern="1200" spc="0" dirty="0" smtClean="0">
              <a:latin typeface="Arial"/>
              <a:cs typeface="Arial"/>
            </a:rPr>
            <a:t>.</a:t>
          </a:r>
          <a:endParaRPr lang="en-US" sz="1600" kern="1200" spc="0" dirty="0">
            <a:latin typeface="Arial"/>
            <a:cs typeface="Arial"/>
          </a:endParaRPr>
        </a:p>
      </dsp:txBody>
      <dsp:txXfrm>
        <a:off x="0" y="1447801"/>
        <a:ext cx="7365405" cy="1056558"/>
      </dsp:txXfrm>
    </dsp:sp>
    <dsp:sp modelId="{8F5F20E1-2D5E-0240-908E-5F92A5B7C284}">
      <dsp:nvSpPr>
        <dsp:cNvPr id="0" name=""/>
        <dsp:cNvSpPr/>
      </dsp:nvSpPr>
      <dsp:spPr>
        <a:xfrm>
          <a:off x="0" y="2176525"/>
          <a:ext cx="8382000" cy="705600"/>
        </a:xfrm>
        <a:prstGeom prst="rect">
          <a:avLst/>
        </a:prstGeom>
        <a:solidFill>
          <a:schemeClr val="bg2">
            <a:lumMod val="90000"/>
            <a:alpha val="60000"/>
          </a:schemeClr>
        </a:solidFill>
        <a:ln w="9525" cap="flat" cmpd="sng" algn="ctr">
          <a:solidFill>
            <a:schemeClr val="bg2">
              <a:lumMod val="50000"/>
            </a:schemeClr>
          </a:solidFill>
          <a:prstDash val="solid"/>
        </a:ln>
        <a:effectLst/>
      </dsp:spPr>
      <dsp:style>
        <a:lnRef idx="1">
          <a:scrgbClr r="0" g="0" b="0"/>
        </a:lnRef>
        <a:fillRef idx="1">
          <a:scrgbClr r="0" g="0" b="0"/>
        </a:fillRef>
        <a:effectRef idx="0">
          <a:scrgbClr r="0" g="0" b="0"/>
        </a:effectRef>
        <a:fontRef idx="minor"/>
      </dsp:style>
    </dsp:sp>
    <dsp:sp modelId="{665EF21C-1020-D642-942D-55DB4FA22588}">
      <dsp:nvSpPr>
        <dsp:cNvPr id="0" name=""/>
        <dsp:cNvSpPr/>
      </dsp:nvSpPr>
      <dsp:spPr>
        <a:xfrm>
          <a:off x="0" y="0"/>
          <a:ext cx="7365405" cy="1056558"/>
        </a:xfrm>
        <a:prstGeom prst="roundRect">
          <a:avLst/>
        </a:prstGeom>
        <a:gradFill flip="none" rotWithShape="0">
          <a:gsLst>
            <a:gs pos="0">
              <a:schemeClr val="lt1">
                <a:hueOff val="0"/>
                <a:satOff val="0"/>
                <a:lumOff val="0"/>
                <a:tint val="100000"/>
                <a:shade val="100000"/>
                <a:satMod val="130000"/>
                <a:alpha val="90000"/>
              </a:schemeClr>
            </a:gs>
            <a:gs pos="100000">
              <a:schemeClr val="lt1">
                <a:hueOff val="0"/>
                <a:satOff val="0"/>
                <a:lumOff val="0"/>
                <a:tint val="50000"/>
                <a:shade val="100000"/>
                <a:satMod val="350000"/>
                <a:alpha val="90000"/>
              </a:schemeClr>
            </a:gs>
          </a:gsLst>
          <a:lin ang="16200000" scaled="0"/>
          <a:tileRect/>
        </a:gradFill>
        <a:ln>
          <a:noFill/>
        </a:ln>
        <a:effectLst>
          <a:outerShdw blurRad="50800" dist="38100" dir="2700000" rotWithShape="0">
            <a:srgbClr val="000000">
              <a:alpha val="4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1774" tIns="0" rIns="221774" bIns="0" numCol="1" spcCol="1270" anchor="ctr" anchorCtr="0">
          <a:noAutofit/>
        </a:bodyPr>
        <a:lstStyle/>
        <a:p>
          <a:pPr lvl="0" algn="l" defTabSz="800100">
            <a:lnSpc>
              <a:spcPct val="90000"/>
            </a:lnSpc>
            <a:spcBef>
              <a:spcPct val="0"/>
            </a:spcBef>
            <a:spcAft>
              <a:spcPct val="35000"/>
            </a:spcAft>
          </a:pPr>
          <a:r>
            <a:rPr lang="en-US" sz="1800" b="1" kern="1200" dirty="0" smtClean="0"/>
            <a:t>Enhance understanding on the scope and definition of remanufactured   goods</a:t>
          </a:r>
          <a:endParaRPr lang="en-US" sz="1800" b="1" kern="1200" spc="0" dirty="0">
            <a:latin typeface="Arial"/>
            <a:cs typeface="Arial"/>
          </a:endParaRPr>
        </a:p>
      </dsp:txBody>
      <dsp:txXfrm>
        <a:off x="0" y="0"/>
        <a:ext cx="7365405" cy="1056558"/>
      </dsp:txXfrm>
    </dsp:sp>
    <dsp:sp modelId="{B3A85E94-634E-FA4A-8DEA-DE4F6052BBA2}">
      <dsp:nvSpPr>
        <dsp:cNvPr id="0" name=""/>
        <dsp:cNvSpPr/>
      </dsp:nvSpPr>
      <dsp:spPr>
        <a:xfrm>
          <a:off x="0" y="3676604"/>
          <a:ext cx="8382000" cy="705600"/>
        </a:xfrm>
        <a:prstGeom prst="rect">
          <a:avLst/>
        </a:prstGeom>
        <a:solidFill>
          <a:schemeClr val="bg2">
            <a:lumMod val="90000"/>
            <a:alpha val="60000"/>
          </a:schemeClr>
        </a:solidFill>
        <a:ln w="9525" cap="flat" cmpd="sng" algn="ctr">
          <a:solidFill>
            <a:schemeClr val="bg2">
              <a:lumMod val="50000"/>
            </a:schemeClr>
          </a:solidFill>
          <a:prstDash val="solid"/>
        </a:ln>
        <a:effectLst/>
      </dsp:spPr>
      <dsp:style>
        <a:lnRef idx="1">
          <a:scrgbClr r="0" g="0" b="0"/>
        </a:lnRef>
        <a:fillRef idx="1">
          <a:scrgbClr r="0" g="0" b="0"/>
        </a:fillRef>
        <a:effectRef idx="0">
          <a:scrgbClr r="0" g="0" b="0"/>
        </a:effectRef>
        <a:fontRef idx="minor"/>
      </dsp:style>
    </dsp:sp>
    <dsp:sp modelId="{48F2179A-15F4-0C4C-8B1F-05EA0FAD2DDE}">
      <dsp:nvSpPr>
        <dsp:cNvPr id="0" name=""/>
        <dsp:cNvSpPr/>
      </dsp:nvSpPr>
      <dsp:spPr>
        <a:xfrm>
          <a:off x="133311" y="3033325"/>
          <a:ext cx="7365405" cy="1056558"/>
        </a:xfrm>
        <a:prstGeom prst="roundRect">
          <a:avLst/>
        </a:prstGeom>
        <a:gradFill flip="none" rotWithShape="0">
          <a:gsLst>
            <a:gs pos="0">
              <a:schemeClr val="lt1">
                <a:hueOff val="0"/>
                <a:satOff val="0"/>
                <a:lumOff val="0"/>
                <a:tint val="100000"/>
                <a:shade val="100000"/>
                <a:satMod val="130000"/>
                <a:alpha val="90000"/>
              </a:schemeClr>
            </a:gs>
            <a:gs pos="100000">
              <a:schemeClr val="lt1">
                <a:hueOff val="0"/>
                <a:satOff val="0"/>
                <a:lumOff val="0"/>
                <a:tint val="50000"/>
                <a:shade val="100000"/>
                <a:satMod val="350000"/>
                <a:alpha val="90000"/>
              </a:schemeClr>
            </a:gs>
          </a:gsLst>
          <a:lin ang="16200000" scaled="0"/>
          <a:tileRect/>
        </a:gradFill>
        <a:ln>
          <a:noFill/>
        </a:ln>
        <a:effectLst>
          <a:outerShdw blurRad="50800" dist="38100" dir="2700000" rotWithShape="0">
            <a:srgbClr val="000000">
              <a:alpha val="4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1774" tIns="0" rIns="221774" bIns="0" numCol="1" spcCol="1270" anchor="ctr" anchorCtr="0">
          <a:noAutofit/>
        </a:bodyPr>
        <a:lstStyle/>
        <a:p>
          <a:pPr lvl="0" algn="l" defTabSz="711200">
            <a:lnSpc>
              <a:spcPct val="90000"/>
            </a:lnSpc>
            <a:spcBef>
              <a:spcPct val="0"/>
            </a:spcBef>
            <a:spcAft>
              <a:spcPct val="35000"/>
            </a:spcAft>
          </a:pPr>
          <a:r>
            <a:rPr lang="en-US" sz="1600" b="1" kern="1200" dirty="0" smtClean="0"/>
            <a:t>Overview of remanufacturing industries, existing environment on Remanufacturing activities in Malaysia and the Asia Pacific.</a:t>
          </a:r>
          <a:endParaRPr lang="en-US" sz="1600" kern="1200" spc="0" dirty="0">
            <a:latin typeface="Arial"/>
            <a:cs typeface="Arial"/>
          </a:endParaRPr>
        </a:p>
      </dsp:txBody>
      <dsp:txXfrm>
        <a:off x="133311" y="3033325"/>
        <a:ext cx="7365405" cy="105655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410C1D-1994-2C4D-B736-D6A57A507305}">
      <dsp:nvSpPr>
        <dsp:cNvPr id="0" name=""/>
        <dsp:cNvSpPr/>
      </dsp:nvSpPr>
      <dsp:spPr>
        <a:xfrm>
          <a:off x="0" y="66134"/>
          <a:ext cx="2228735" cy="734556"/>
        </a:xfrm>
        <a:prstGeom prst="chevron">
          <a:avLst/>
        </a:prstGeom>
        <a:solidFill>
          <a:schemeClr val="bg2">
            <a:lumMod val="50000"/>
            <a:alpha val="69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t>Recycling</a:t>
          </a:r>
          <a:endParaRPr lang="en-US" sz="1600" kern="1200" dirty="0"/>
        </a:p>
      </dsp:txBody>
      <dsp:txXfrm>
        <a:off x="0" y="66134"/>
        <a:ext cx="2228735" cy="734556"/>
      </dsp:txXfrm>
    </dsp:sp>
    <dsp:sp modelId="{46FFDE48-6C4C-C048-86B5-63A148682161}">
      <dsp:nvSpPr>
        <dsp:cNvPr id="0" name=""/>
        <dsp:cNvSpPr/>
      </dsp:nvSpPr>
      <dsp:spPr>
        <a:xfrm>
          <a:off x="1993270" y="128571"/>
          <a:ext cx="6233064" cy="609681"/>
        </a:xfrm>
        <a:prstGeom prst="chevron">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l" defTabSz="711200">
            <a:lnSpc>
              <a:spcPct val="90000"/>
            </a:lnSpc>
            <a:spcBef>
              <a:spcPct val="0"/>
            </a:spcBef>
            <a:spcAft>
              <a:spcPct val="35000"/>
            </a:spcAft>
          </a:pPr>
          <a:r>
            <a:rPr lang="en-US" sz="1600" kern="1200" dirty="0" smtClean="0"/>
            <a:t>Processing used material into new products</a:t>
          </a:r>
          <a:endParaRPr lang="en-US" sz="1600" kern="1200" dirty="0"/>
        </a:p>
      </dsp:txBody>
      <dsp:txXfrm>
        <a:off x="1993270" y="128571"/>
        <a:ext cx="6233064" cy="609681"/>
      </dsp:txXfrm>
    </dsp:sp>
    <dsp:sp modelId="{EE29EA3E-C74E-EF48-BDE0-8905CBCADE0B}">
      <dsp:nvSpPr>
        <dsp:cNvPr id="0" name=""/>
        <dsp:cNvSpPr/>
      </dsp:nvSpPr>
      <dsp:spPr>
        <a:xfrm>
          <a:off x="0" y="903528"/>
          <a:ext cx="2228735" cy="734556"/>
        </a:xfrm>
        <a:prstGeom prst="chevron">
          <a:avLst/>
        </a:prstGeom>
        <a:solidFill>
          <a:schemeClr val="bg2">
            <a:lumMod val="50000"/>
            <a:alpha val="69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t>Repairing</a:t>
          </a:r>
          <a:endParaRPr lang="en-US" sz="1600" kern="1200" dirty="0"/>
        </a:p>
      </dsp:txBody>
      <dsp:txXfrm>
        <a:off x="0" y="903528"/>
        <a:ext cx="2228735" cy="734556"/>
      </dsp:txXfrm>
    </dsp:sp>
    <dsp:sp modelId="{64F58F3A-CA71-254A-A08E-66F247C017CB}">
      <dsp:nvSpPr>
        <dsp:cNvPr id="0" name=""/>
        <dsp:cNvSpPr/>
      </dsp:nvSpPr>
      <dsp:spPr>
        <a:xfrm>
          <a:off x="1993270" y="965965"/>
          <a:ext cx="6233064" cy="609681"/>
        </a:xfrm>
        <a:prstGeom prst="chevron">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l" defTabSz="711200">
            <a:lnSpc>
              <a:spcPct val="90000"/>
            </a:lnSpc>
            <a:spcBef>
              <a:spcPct val="0"/>
            </a:spcBef>
            <a:spcAft>
              <a:spcPct val="35000"/>
            </a:spcAft>
          </a:pPr>
          <a:r>
            <a:rPr lang="en-US" sz="1600" kern="1200" dirty="0" smtClean="0"/>
            <a:t>Correction of specified faults</a:t>
          </a:r>
          <a:endParaRPr lang="en-US" sz="1600" kern="1200" dirty="0"/>
        </a:p>
      </dsp:txBody>
      <dsp:txXfrm>
        <a:off x="1993270" y="965965"/>
        <a:ext cx="6233064" cy="609681"/>
      </dsp:txXfrm>
    </dsp:sp>
    <dsp:sp modelId="{06D6AAF0-F4A8-7F42-98DA-334FC15E46C1}">
      <dsp:nvSpPr>
        <dsp:cNvPr id="0" name=""/>
        <dsp:cNvSpPr/>
      </dsp:nvSpPr>
      <dsp:spPr>
        <a:xfrm>
          <a:off x="0" y="1740921"/>
          <a:ext cx="2228735" cy="734556"/>
        </a:xfrm>
        <a:prstGeom prst="chevron">
          <a:avLst/>
        </a:prstGeom>
        <a:solidFill>
          <a:schemeClr val="bg2">
            <a:lumMod val="50000"/>
            <a:alpha val="69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t>Refurbishing</a:t>
          </a:r>
          <a:endParaRPr lang="en-US" sz="1600" kern="1200" dirty="0"/>
        </a:p>
      </dsp:txBody>
      <dsp:txXfrm>
        <a:off x="0" y="1740921"/>
        <a:ext cx="2228735" cy="734556"/>
      </dsp:txXfrm>
    </dsp:sp>
    <dsp:sp modelId="{7E23F0B1-7A64-7141-B082-0B45C9B44137}">
      <dsp:nvSpPr>
        <dsp:cNvPr id="0" name=""/>
        <dsp:cNvSpPr/>
      </dsp:nvSpPr>
      <dsp:spPr>
        <a:xfrm>
          <a:off x="1993270" y="1803359"/>
          <a:ext cx="6233064" cy="609681"/>
        </a:xfrm>
        <a:prstGeom prst="chevron">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l" defTabSz="711200">
            <a:lnSpc>
              <a:spcPct val="90000"/>
            </a:lnSpc>
            <a:spcBef>
              <a:spcPct val="0"/>
            </a:spcBef>
            <a:spcAft>
              <a:spcPct val="35000"/>
            </a:spcAft>
          </a:pPr>
          <a:r>
            <a:rPr lang="en-US" sz="1600" kern="1200" dirty="0" smtClean="0"/>
            <a:t>A used product, cleaned up, tested, repackaged and made available for re-sale</a:t>
          </a:r>
          <a:endParaRPr lang="en-US" sz="1600" kern="1200" dirty="0"/>
        </a:p>
      </dsp:txBody>
      <dsp:txXfrm>
        <a:off x="1993270" y="1803359"/>
        <a:ext cx="6233064" cy="609681"/>
      </dsp:txXfrm>
    </dsp:sp>
    <dsp:sp modelId="{E593F32B-7886-C646-993E-9A544AC88119}">
      <dsp:nvSpPr>
        <dsp:cNvPr id="0" name=""/>
        <dsp:cNvSpPr/>
      </dsp:nvSpPr>
      <dsp:spPr>
        <a:xfrm>
          <a:off x="0" y="2578315"/>
          <a:ext cx="2228735" cy="734556"/>
        </a:xfrm>
        <a:prstGeom prst="chevron">
          <a:avLst/>
        </a:prstGeom>
        <a:solidFill>
          <a:schemeClr val="bg2">
            <a:lumMod val="50000"/>
            <a:alpha val="69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t>Reconditioning</a:t>
          </a:r>
          <a:endParaRPr lang="en-US" sz="1600" kern="1200" dirty="0"/>
        </a:p>
      </dsp:txBody>
      <dsp:txXfrm>
        <a:off x="0" y="2578315"/>
        <a:ext cx="2228735" cy="734556"/>
      </dsp:txXfrm>
    </dsp:sp>
    <dsp:sp modelId="{12448428-2DD3-264C-A46B-12BDD6E48AEB}">
      <dsp:nvSpPr>
        <dsp:cNvPr id="0" name=""/>
        <dsp:cNvSpPr/>
      </dsp:nvSpPr>
      <dsp:spPr>
        <a:xfrm>
          <a:off x="1993270" y="2640753"/>
          <a:ext cx="6233064" cy="609681"/>
        </a:xfrm>
        <a:prstGeom prst="chevron">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l" defTabSz="711200">
            <a:lnSpc>
              <a:spcPct val="90000"/>
            </a:lnSpc>
            <a:spcBef>
              <a:spcPct val="0"/>
            </a:spcBef>
            <a:spcAft>
              <a:spcPct val="35000"/>
            </a:spcAft>
          </a:pPr>
          <a:r>
            <a:rPr lang="en-US" sz="1600" kern="1200" dirty="0" smtClean="0"/>
            <a:t>A used product that is cleaned up and tested extensively with possible repair, re-sale at a satisfactory working condition</a:t>
          </a:r>
          <a:endParaRPr lang="en-US" sz="1600" kern="1200" dirty="0"/>
        </a:p>
      </dsp:txBody>
      <dsp:txXfrm>
        <a:off x="1993270" y="2640753"/>
        <a:ext cx="6233064" cy="609681"/>
      </dsp:txXfrm>
    </dsp:sp>
    <dsp:sp modelId="{225CF468-BE5B-8240-B79D-F0EAB069553B}">
      <dsp:nvSpPr>
        <dsp:cNvPr id="0" name=""/>
        <dsp:cNvSpPr/>
      </dsp:nvSpPr>
      <dsp:spPr>
        <a:xfrm>
          <a:off x="0" y="3415709"/>
          <a:ext cx="2228735" cy="734556"/>
        </a:xfrm>
        <a:prstGeom prst="chevron">
          <a:avLst/>
        </a:prstGeom>
        <a:solidFill>
          <a:schemeClr val="bg2">
            <a:lumMod val="50000"/>
            <a:alpha val="69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t>Remanufacturing</a:t>
          </a:r>
          <a:endParaRPr lang="en-US" sz="1600" kern="1200" dirty="0"/>
        </a:p>
      </dsp:txBody>
      <dsp:txXfrm>
        <a:off x="0" y="3415709"/>
        <a:ext cx="2228735" cy="734556"/>
      </dsp:txXfrm>
    </dsp:sp>
    <dsp:sp modelId="{73F7CF50-5AFB-4F49-B2D2-191B9C596B60}">
      <dsp:nvSpPr>
        <dsp:cNvPr id="0" name=""/>
        <dsp:cNvSpPr/>
      </dsp:nvSpPr>
      <dsp:spPr>
        <a:xfrm>
          <a:off x="1993270" y="3478147"/>
          <a:ext cx="6233064" cy="609681"/>
        </a:xfrm>
        <a:prstGeom prst="chevron">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l" defTabSz="711200">
            <a:lnSpc>
              <a:spcPct val="90000"/>
            </a:lnSpc>
            <a:spcBef>
              <a:spcPct val="0"/>
            </a:spcBef>
            <a:spcAft>
              <a:spcPct val="35000"/>
            </a:spcAft>
          </a:pPr>
          <a:r>
            <a:rPr lang="en-US" sz="1600" kern="1200" dirty="0" smtClean="0"/>
            <a:t>Returning a used product to a least OEM original performance specification</a:t>
          </a:r>
          <a:endParaRPr lang="en-US" sz="1600" kern="1200" dirty="0"/>
        </a:p>
      </dsp:txBody>
      <dsp:txXfrm>
        <a:off x="1993270" y="3478147"/>
        <a:ext cx="6233064" cy="60968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8A5703-2DBC-48E5-A8B8-C90DD11990DB}">
      <dsp:nvSpPr>
        <dsp:cNvPr id="0" name=""/>
        <dsp:cNvSpPr/>
      </dsp:nvSpPr>
      <dsp:spPr>
        <a:xfrm>
          <a:off x="3438169" y="60430"/>
          <a:ext cx="1350503" cy="87782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a:innerShdw blurRad="63500" dist="50800" dir="13500000">
            <a:prstClr val="black">
              <a:alpha val="50000"/>
            </a:prstClr>
          </a:innerShdw>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effectLst>
                <a:outerShdw blurRad="38100" dist="38100" dir="2700000" algn="tl">
                  <a:srgbClr val="000000">
                    <a:alpha val="43137"/>
                  </a:srgbClr>
                </a:outerShdw>
              </a:effectLst>
            </a:rPr>
            <a:t>Used</a:t>
          </a:r>
        </a:p>
        <a:p>
          <a:pPr lvl="0" algn="ctr" defTabSz="622300">
            <a:lnSpc>
              <a:spcPct val="90000"/>
            </a:lnSpc>
            <a:spcBef>
              <a:spcPct val="0"/>
            </a:spcBef>
            <a:spcAft>
              <a:spcPct val="35000"/>
            </a:spcAft>
          </a:pPr>
          <a:r>
            <a:rPr lang="en-US" sz="1400" b="1" kern="1200" dirty="0" smtClean="0">
              <a:solidFill>
                <a:schemeClr val="tx1"/>
              </a:solidFill>
              <a:effectLst>
                <a:outerShdw blurRad="38100" dist="38100" dir="2700000" algn="tl">
                  <a:srgbClr val="000000">
                    <a:alpha val="43137"/>
                  </a:srgbClr>
                </a:outerShdw>
              </a:effectLst>
            </a:rPr>
            <a:t>product</a:t>
          </a:r>
          <a:endParaRPr lang="en-GB" sz="1400" b="1" kern="1200" dirty="0">
            <a:solidFill>
              <a:schemeClr val="tx1"/>
            </a:solidFill>
            <a:effectLst>
              <a:outerShdw blurRad="38100" dist="38100" dir="2700000" algn="tl">
                <a:srgbClr val="000000">
                  <a:alpha val="43137"/>
                </a:srgbClr>
              </a:outerShdw>
            </a:effectLst>
          </a:endParaRPr>
        </a:p>
      </dsp:txBody>
      <dsp:txXfrm>
        <a:off x="3438169" y="60430"/>
        <a:ext cx="1350503" cy="877827"/>
      </dsp:txXfrm>
    </dsp:sp>
    <dsp:sp modelId="{3F344E13-DB05-4204-AF35-70B8F86798DB}">
      <dsp:nvSpPr>
        <dsp:cNvPr id="0" name=""/>
        <dsp:cNvSpPr/>
      </dsp:nvSpPr>
      <dsp:spPr>
        <a:xfrm>
          <a:off x="2702452" y="595681"/>
          <a:ext cx="3510857" cy="3510857"/>
        </a:xfrm>
        <a:custGeom>
          <a:avLst/>
          <a:gdLst/>
          <a:ahLst/>
          <a:cxnLst/>
          <a:rect l="0" t="0" r="0" b="0"/>
          <a:pathLst>
            <a:path>
              <a:moveTo>
                <a:pt x="2098811" y="33912"/>
              </a:moveTo>
              <a:arcTo wR="1755428" hR="1755428" stAng="16876828" swAng="2521973"/>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F80461-CBAC-448A-9161-8916EE619FDE}">
      <dsp:nvSpPr>
        <dsp:cNvPr id="0" name=""/>
        <dsp:cNvSpPr/>
      </dsp:nvSpPr>
      <dsp:spPr>
        <a:xfrm>
          <a:off x="5346328" y="1312666"/>
          <a:ext cx="1350503" cy="877827"/>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a:innerShdw blurRad="63500" dist="50800" dir="10800000">
            <a:prstClr val="black">
              <a:alpha val="50000"/>
            </a:prstClr>
          </a:innerShdw>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effectLst>
                <a:outerShdw blurRad="38100" dist="38100" dir="2700000" algn="tl">
                  <a:srgbClr val="000000">
                    <a:alpha val="43137"/>
                  </a:srgbClr>
                </a:outerShdw>
              </a:effectLst>
            </a:rPr>
            <a:t>Disassembled</a:t>
          </a:r>
          <a:endParaRPr lang="en-GB" sz="1400" b="1" kern="1200" dirty="0">
            <a:solidFill>
              <a:schemeClr val="tx1"/>
            </a:solidFill>
            <a:effectLst>
              <a:outerShdw blurRad="38100" dist="38100" dir="2700000" algn="tl">
                <a:srgbClr val="000000">
                  <a:alpha val="43137"/>
                </a:srgbClr>
              </a:outerShdw>
            </a:effectLst>
          </a:endParaRPr>
        </a:p>
      </dsp:txBody>
      <dsp:txXfrm>
        <a:off x="5346328" y="1312666"/>
        <a:ext cx="1350503" cy="877827"/>
      </dsp:txXfrm>
    </dsp:sp>
    <dsp:sp modelId="{1FFCF522-B757-4A93-89B0-F721121132FE}">
      <dsp:nvSpPr>
        <dsp:cNvPr id="0" name=""/>
        <dsp:cNvSpPr/>
      </dsp:nvSpPr>
      <dsp:spPr>
        <a:xfrm>
          <a:off x="2606522" y="-7947"/>
          <a:ext cx="3510857" cy="3510857"/>
        </a:xfrm>
        <a:custGeom>
          <a:avLst/>
          <a:gdLst/>
          <a:ahLst/>
          <a:cxnLst/>
          <a:rect l="0" t="0" r="0" b="0"/>
          <a:pathLst>
            <a:path>
              <a:moveTo>
                <a:pt x="3452115" y="2205743"/>
              </a:moveTo>
              <a:arcTo wR="1755428" hR="1755428" stAng="891845" swAng="1460774"/>
            </a:path>
          </a:pathLst>
        </a:custGeom>
        <a:noFill/>
        <a:ln w="9525" cap="flat" cmpd="sng" algn="ctr">
          <a:solidFill>
            <a:schemeClr val="accent5">
              <a:hueOff val="-2483469"/>
              <a:satOff val="9953"/>
              <a:lumOff val="2157"/>
              <a:alphaOff val="0"/>
            </a:schemeClr>
          </a:solidFill>
          <a:prstDash val="solid"/>
        </a:ln>
        <a:effectLst/>
      </dsp:spPr>
      <dsp:style>
        <a:lnRef idx="1">
          <a:scrgbClr r="0" g="0" b="0"/>
        </a:lnRef>
        <a:fillRef idx="0">
          <a:scrgbClr r="0" g="0" b="0"/>
        </a:fillRef>
        <a:effectRef idx="0">
          <a:scrgbClr r="0" g="0" b="0"/>
        </a:effectRef>
        <a:fontRef idx="minor"/>
      </dsp:style>
    </dsp:sp>
    <dsp:sp modelId="{275A1AC7-AFA3-4BF5-9D57-D114F5D6A8C4}">
      <dsp:nvSpPr>
        <dsp:cNvPr id="0" name=""/>
        <dsp:cNvSpPr/>
      </dsp:nvSpPr>
      <dsp:spPr>
        <a:xfrm>
          <a:off x="4750025" y="2863049"/>
          <a:ext cx="1350503" cy="877827"/>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a:innerShdw blurRad="63500" dist="50800" dir="10800000">
            <a:prstClr val="black">
              <a:alpha val="50000"/>
            </a:prstClr>
          </a:innerShdw>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effectLst>
                <a:outerShdw blurRad="38100" dist="38100" dir="2700000" algn="tl">
                  <a:srgbClr val="000000">
                    <a:alpha val="43137"/>
                  </a:srgbClr>
                </a:outerShdw>
              </a:effectLst>
            </a:rPr>
            <a:t>Inspecting/</a:t>
          </a:r>
        </a:p>
        <a:p>
          <a:pPr lvl="0" algn="ctr" defTabSz="622300">
            <a:lnSpc>
              <a:spcPct val="90000"/>
            </a:lnSpc>
            <a:spcBef>
              <a:spcPct val="0"/>
            </a:spcBef>
            <a:spcAft>
              <a:spcPct val="35000"/>
            </a:spcAft>
          </a:pPr>
          <a:r>
            <a:rPr lang="en-US" sz="1400" b="1" kern="1200" dirty="0" smtClean="0">
              <a:solidFill>
                <a:schemeClr val="tx1"/>
              </a:solidFill>
              <a:effectLst>
                <a:outerShdw blurRad="38100" dist="38100" dir="2700000" algn="tl">
                  <a:srgbClr val="000000">
                    <a:alpha val="43137"/>
                  </a:srgbClr>
                </a:outerShdw>
              </a:effectLst>
            </a:rPr>
            <a:t>Checking</a:t>
          </a:r>
          <a:endParaRPr lang="en-GB" sz="1400" b="1" kern="1200" dirty="0">
            <a:solidFill>
              <a:schemeClr val="tx1"/>
            </a:solidFill>
            <a:effectLst>
              <a:outerShdw blurRad="38100" dist="38100" dir="2700000" algn="tl">
                <a:srgbClr val="000000">
                  <a:alpha val="43137"/>
                </a:srgbClr>
              </a:outerShdw>
            </a:effectLst>
          </a:endParaRPr>
        </a:p>
      </dsp:txBody>
      <dsp:txXfrm>
        <a:off x="4750025" y="2863049"/>
        <a:ext cx="1350503" cy="877827"/>
      </dsp:txXfrm>
    </dsp:sp>
    <dsp:sp modelId="{149DED10-D112-4F02-8F09-49AF5A38D522}">
      <dsp:nvSpPr>
        <dsp:cNvPr id="0" name=""/>
        <dsp:cNvSpPr/>
      </dsp:nvSpPr>
      <dsp:spPr>
        <a:xfrm>
          <a:off x="2344126" y="371260"/>
          <a:ext cx="3510857" cy="3510857"/>
        </a:xfrm>
        <a:custGeom>
          <a:avLst/>
          <a:gdLst/>
          <a:ahLst/>
          <a:cxnLst/>
          <a:rect l="0" t="0" r="0" b="0"/>
          <a:pathLst>
            <a:path>
              <a:moveTo>
                <a:pt x="2436473" y="3373361"/>
              </a:moveTo>
              <a:arcTo wR="1755428" hR="1755428" stAng="4030325" swAng="1865629"/>
            </a:path>
          </a:pathLst>
        </a:custGeom>
        <a:noFill/>
        <a:ln w="9525" cap="flat" cmpd="sng" algn="ctr">
          <a:solidFill>
            <a:schemeClr val="accent5">
              <a:hueOff val="-4966938"/>
              <a:satOff val="19906"/>
              <a:lumOff val="4314"/>
              <a:alphaOff val="0"/>
            </a:schemeClr>
          </a:solidFill>
          <a:prstDash val="solid"/>
        </a:ln>
        <a:effectLst/>
      </dsp:spPr>
      <dsp:style>
        <a:lnRef idx="1">
          <a:scrgbClr r="0" g="0" b="0"/>
        </a:lnRef>
        <a:fillRef idx="0">
          <a:scrgbClr r="0" g="0" b="0"/>
        </a:fillRef>
        <a:effectRef idx="0">
          <a:scrgbClr r="0" g="0" b="0"/>
        </a:effectRef>
        <a:fontRef idx="minor"/>
      </dsp:style>
    </dsp:sp>
    <dsp:sp modelId="{742FC309-AFC2-4A2F-A7BC-2D5A299F4B6A}">
      <dsp:nvSpPr>
        <dsp:cNvPr id="0" name=""/>
        <dsp:cNvSpPr/>
      </dsp:nvSpPr>
      <dsp:spPr>
        <a:xfrm>
          <a:off x="2066937" y="2803625"/>
          <a:ext cx="1770753" cy="1223059"/>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a:innerShdw blurRad="63500" dist="50800" dir="10800000">
            <a:prstClr val="black">
              <a:alpha val="50000"/>
            </a:prstClr>
          </a:innerShdw>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effectLst>
                <a:outerShdw blurRad="38100" dist="38100" dir="2700000" algn="tl">
                  <a:srgbClr val="000000">
                    <a:alpha val="43137"/>
                  </a:srgbClr>
                </a:outerShdw>
              </a:effectLst>
            </a:rPr>
            <a:t>Cleaning/</a:t>
          </a:r>
        </a:p>
        <a:p>
          <a:pPr lvl="0" algn="ctr" defTabSz="622300">
            <a:lnSpc>
              <a:spcPct val="90000"/>
            </a:lnSpc>
            <a:spcBef>
              <a:spcPct val="0"/>
            </a:spcBef>
            <a:spcAft>
              <a:spcPct val="35000"/>
            </a:spcAft>
          </a:pPr>
          <a:r>
            <a:rPr lang="en-US" sz="1400" b="1" kern="1200" dirty="0" smtClean="0">
              <a:solidFill>
                <a:schemeClr val="tx1"/>
              </a:solidFill>
              <a:effectLst>
                <a:outerShdw blurRad="38100" dist="38100" dir="2700000" algn="tl">
                  <a:srgbClr val="000000">
                    <a:alpha val="43137"/>
                  </a:srgbClr>
                </a:outerShdw>
              </a:effectLst>
            </a:rPr>
            <a:t>Drying/</a:t>
          </a:r>
        </a:p>
        <a:p>
          <a:pPr lvl="0" algn="ctr" defTabSz="622300">
            <a:lnSpc>
              <a:spcPct val="90000"/>
            </a:lnSpc>
            <a:spcBef>
              <a:spcPct val="0"/>
            </a:spcBef>
            <a:spcAft>
              <a:spcPct val="35000"/>
            </a:spcAft>
          </a:pPr>
          <a:r>
            <a:rPr lang="en-US" sz="1400" b="1" kern="1200" dirty="0" smtClean="0">
              <a:solidFill>
                <a:schemeClr val="tx1"/>
              </a:solidFill>
              <a:effectLst>
                <a:outerShdw blurRad="38100" dist="38100" dir="2700000" algn="tl">
                  <a:srgbClr val="000000">
                    <a:alpha val="43137"/>
                  </a:srgbClr>
                </a:outerShdw>
              </a:effectLst>
            </a:rPr>
            <a:t>Repairing/Rebuilt</a:t>
          </a:r>
        </a:p>
        <a:p>
          <a:pPr lvl="0" algn="ctr" defTabSz="622300">
            <a:lnSpc>
              <a:spcPct val="90000"/>
            </a:lnSpc>
            <a:spcBef>
              <a:spcPct val="0"/>
            </a:spcBef>
            <a:spcAft>
              <a:spcPct val="35000"/>
            </a:spcAft>
          </a:pPr>
          <a:r>
            <a:rPr lang="en-US" sz="1400" b="1" kern="1200" dirty="0" smtClean="0">
              <a:solidFill>
                <a:schemeClr val="tx1"/>
              </a:solidFill>
              <a:effectLst>
                <a:outerShdw blurRad="38100" dist="38100" dir="2700000" algn="tl">
                  <a:srgbClr val="000000">
                    <a:alpha val="43137"/>
                  </a:srgbClr>
                </a:outerShdw>
              </a:effectLst>
            </a:rPr>
            <a:t>Replacing/</a:t>
          </a:r>
        </a:p>
        <a:p>
          <a:pPr lvl="0" algn="ctr" defTabSz="622300">
            <a:lnSpc>
              <a:spcPct val="90000"/>
            </a:lnSpc>
            <a:spcBef>
              <a:spcPct val="0"/>
            </a:spcBef>
            <a:spcAft>
              <a:spcPct val="35000"/>
            </a:spcAft>
          </a:pPr>
          <a:r>
            <a:rPr lang="en-US" sz="1400" b="1" kern="1200" dirty="0" smtClean="0">
              <a:solidFill>
                <a:schemeClr val="tx1"/>
              </a:solidFill>
              <a:effectLst>
                <a:outerShdw blurRad="38100" dist="38100" dir="2700000" algn="tl">
                  <a:srgbClr val="000000">
                    <a:alpha val="43137"/>
                  </a:srgbClr>
                </a:outerShdw>
              </a:effectLst>
            </a:rPr>
            <a:t>Repainting</a:t>
          </a:r>
          <a:endParaRPr lang="en-GB" sz="1400" b="1" kern="1200" dirty="0">
            <a:solidFill>
              <a:schemeClr val="tx1"/>
            </a:solidFill>
            <a:effectLst>
              <a:outerShdw blurRad="38100" dist="38100" dir="2700000" algn="tl">
                <a:srgbClr val="000000">
                  <a:alpha val="43137"/>
                </a:srgbClr>
              </a:outerShdw>
            </a:effectLst>
          </a:endParaRPr>
        </a:p>
      </dsp:txBody>
      <dsp:txXfrm>
        <a:off x="2066937" y="2803625"/>
        <a:ext cx="1770753" cy="1223059"/>
      </dsp:txXfrm>
    </dsp:sp>
    <dsp:sp modelId="{C2A27FDC-FB41-4A97-8821-D264ED787BB4}">
      <dsp:nvSpPr>
        <dsp:cNvPr id="0" name=""/>
        <dsp:cNvSpPr/>
      </dsp:nvSpPr>
      <dsp:spPr>
        <a:xfrm>
          <a:off x="2241109" y="80981"/>
          <a:ext cx="3510857" cy="3510857"/>
        </a:xfrm>
        <a:custGeom>
          <a:avLst/>
          <a:gdLst/>
          <a:ahLst/>
          <a:cxnLst/>
          <a:rect l="0" t="0" r="0" b="0"/>
          <a:pathLst>
            <a:path>
              <a:moveTo>
                <a:pt x="286201" y="2716106"/>
              </a:moveTo>
              <a:arcTo wR="1755428" hR="1755428" stAng="8809240" swAng="1514193"/>
            </a:path>
          </a:pathLst>
        </a:custGeom>
        <a:noFill/>
        <a:ln w="9525" cap="flat" cmpd="sng" algn="ctr">
          <a:solidFill>
            <a:schemeClr val="accent5">
              <a:hueOff val="-7450407"/>
              <a:satOff val="29858"/>
              <a:lumOff val="6471"/>
              <a:alphaOff val="0"/>
            </a:schemeClr>
          </a:solidFill>
          <a:prstDash val="solid"/>
        </a:ln>
        <a:effectLst/>
      </dsp:spPr>
      <dsp:style>
        <a:lnRef idx="1">
          <a:scrgbClr r="0" g="0" b="0"/>
        </a:lnRef>
        <a:fillRef idx="0">
          <a:scrgbClr r="0" g="0" b="0"/>
        </a:fillRef>
        <a:effectRef idx="0">
          <a:scrgbClr r="0" g="0" b="0"/>
        </a:effectRef>
        <a:fontRef idx="minor"/>
      </dsp:style>
    </dsp:sp>
    <dsp:sp modelId="{5DD3D31F-9F08-410B-9C8A-C9E13419882B}">
      <dsp:nvSpPr>
        <dsp:cNvPr id="0" name=""/>
        <dsp:cNvSpPr/>
      </dsp:nvSpPr>
      <dsp:spPr>
        <a:xfrm>
          <a:off x="1649265" y="1193405"/>
          <a:ext cx="1350503" cy="877827"/>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a:innerShdw blurRad="63500" dist="50800" dir="10800000">
            <a:prstClr val="black">
              <a:alpha val="50000"/>
            </a:prstClr>
          </a:innerShdw>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effectLst>
                <a:outerShdw blurRad="38100" dist="38100" dir="2700000" algn="tl">
                  <a:srgbClr val="000000">
                    <a:alpha val="43137"/>
                  </a:srgbClr>
                </a:outerShdw>
              </a:effectLst>
            </a:rPr>
            <a:t>Reassembled &amp;</a:t>
          </a:r>
        </a:p>
        <a:p>
          <a:pPr lvl="0" algn="ctr" defTabSz="622300">
            <a:lnSpc>
              <a:spcPct val="90000"/>
            </a:lnSpc>
            <a:spcBef>
              <a:spcPct val="0"/>
            </a:spcBef>
            <a:spcAft>
              <a:spcPct val="35000"/>
            </a:spcAft>
          </a:pPr>
          <a:r>
            <a:rPr lang="en-US" sz="1400" b="1" kern="1200" dirty="0" smtClean="0">
              <a:solidFill>
                <a:schemeClr val="tx1"/>
              </a:solidFill>
              <a:effectLst>
                <a:outerShdw blurRad="38100" dist="38100" dir="2700000" algn="tl">
                  <a:srgbClr val="000000">
                    <a:alpha val="43137"/>
                  </a:srgbClr>
                </a:outerShdw>
              </a:effectLst>
            </a:rPr>
            <a:t>Testing</a:t>
          </a:r>
          <a:endParaRPr lang="en-GB" sz="1400" b="1" kern="1200" dirty="0">
            <a:solidFill>
              <a:schemeClr val="tx1"/>
            </a:solidFill>
            <a:effectLst>
              <a:outerShdw blurRad="38100" dist="38100" dir="2700000" algn="tl">
                <a:srgbClr val="000000">
                  <a:alpha val="43137"/>
                </a:srgbClr>
              </a:outerShdw>
            </a:effectLst>
          </a:endParaRPr>
        </a:p>
      </dsp:txBody>
      <dsp:txXfrm>
        <a:off x="1649265" y="1193405"/>
        <a:ext cx="1350503" cy="877827"/>
      </dsp:txXfrm>
    </dsp:sp>
    <dsp:sp modelId="{1507790B-793C-431E-B340-51A999B15641}">
      <dsp:nvSpPr>
        <dsp:cNvPr id="0" name=""/>
        <dsp:cNvSpPr/>
      </dsp:nvSpPr>
      <dsp:spPr>
        <a:xfrm>
          <a:off x="2045940" y="624839"/>
          <a:ext cx="3510857" cy="3510857"/>
        </a:xfrm>
        <a:custGeom>
          <a:avLst/>
          <a:gdLst/>
          <a:ahLst/>
          <a:cxnLst/>
          <a:rect l="0" t="0" r="0" b="0"/>
          <a:pathLst>
            <a:path>
              <a:moveTo>
                <a:pt x="469291" y="560698"/>
              </a:moveTo>
              <a:arcTo wR="1755428" hR="1755428" stAng="13373394" swAng="2089186"/>
            </a:path>
          </a:pathLst>
        </a:custGeom>
        <a:noFill/>
        <a:ln w="9525" cap="flat" cmpd="sng" algn="ctr">
          <a:solidFill>
            <a:schemeClr val="accent5">
              <a:hueOff val="-9933876"/>
              <a:satOff val="39811"/>
              <a:lumOff val="8628"/>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6DA56A-C0DF-4D4D-8129-DBA60308B9B5}" type="datetimeFigureOut">
              <a:rPr lang="en-US" smtClean="0"/>
              <a:pPr/>
              <a:t>10/22/2012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80D26A-E704-4FCC-9743-D7B648863025}"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780D26A-E704-4FCC-9743-D7B648863025}"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780D26A-E704-4FCC-9743-D7B648863025}" type="slidenum">
              <a:rPr lang="en-GB" smtClean="0"/>
              <a:pPr/>
              <a:t>15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780D26A-E704-4FCC-9743-D7B648863025}" type="slidenum">
              <a:rPr lang="en-GB" smtClean="0"/>
              <a:pPr/>
              <a:t>16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780D26A-E704-4FCC-9743-D7B648863025}" type="slidenum">
              <a:rPr lang="en-GB" smtClean="0"/>
              <a:pPr/>
              <a:t>17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9483684-4770-4317-A36F-39AA69BFD1DF}" type="datetimeFigureOut">
              <a:rPr lang="en-US" smtClean="0"/>
              <a:pPr/>
              <a:t>10/22/2012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707A1F-EBF2-4D9B-9C42-631DE8E396F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483684-4770-4317-A36F-39AA69BFD1DF}" type="datetimeFigureOut">
              <a:rPr lang="en-US" smtClean="0"/>
              <a:pPr/>
              <a:t>10/22/2012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707A1F-EBF2-4D9B-9C42-631DE8E396F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483684-4770-4317-A36F-39AA69BFD1DF}" type="datetimeFigureOut">
              <a:rPr lang="en-US" smtClean="0"/>
              <a:pPr/>
              <a:t>10/22/2012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707A1F-EBF2-4D9B-9C42-631DE8E396F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483684-4770-4317-A36F-39AA69BFD1DF}" type="datetimeFigureOut">
              <a:rPr lang="en-US" smtClean="0"/>
              <a:pPr/>
              <a:t>10/22/2012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707A1F-EBF2-4D9B-9C42-631DE8E396F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483684-4770-4317-A36F-39AA69BFD1DF}" type="datetimeFigureOut">
              <a:rPr lang="en-US" smtClean="0"/>
              <a:pPr/>
              <a:t>10/22/2012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707A1F-EBF2-4D9B-9C42-631DE8E396F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9483684-4770-4317-A36F-39AA69BFD1DF}" type="datetimeFigureOut">
              <a:rPr lang="en-US" smtClean="0"/>
              <a:pPr/>
              <a:t>10/22/2012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707A1F-EBF2-4D9B-9C42-631DE8E396F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9483684-4770-4317-A36F-39AA69BFD1DF}" type="datetimeFigureOut">
              <a:rPr lang="en-US" smtClean="0"/>
              <a:pPr/>
              <a:t>10/22/2012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707A1F-EBF2-4D9B-9C42-631DE8E396F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9483684-4770-4317-A36F-39AA69BFD1DF}" type="datetimeFigureOut">
              <a:rPr lang="en-US" smtClean="0"/>
              <a:pPr/>
              <a:t>10/22/2012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707A1F-EBF2-4D9B-9C42-631DE8E396F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83684-4770-4317-A36F-39AA69BFD1DF}" type="datetimeFigureOut">
              <a:rPr lang="en-US" smtClean="0"/>
              <a:pPr/>
              <a:t>10/22/2012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707A1F-EBF2-4D9B-9C42-631DE8E396F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483684-4770-4317-A36F-39AA69BFD1DF}" type="datetimeFigureOut">
              <a:rPr lang="en-US" smtClean="0"/>
              <a:pPr/>
              <a:t>10/22/2012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707A1F-EBF2-4D9B-9C42-631DE8E396F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483684-4770-4317-A36F-39AA69BFD1DF}" type="datetimeFigureOut">
              <a:rPr lang="en-US" smtClean="0"/>
              <a:pPr/>
              <a:t>10/22/2012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707A1F-EBF2-4D9B-9C42-631DE8E396F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483684-4770-4317-A36F-39AA69BFD1DF}" type="datetimeFigureOut">
              <a:rPr lang="en-US" smtClean="0"/>
              <a:pPr/>
              <a:t>10/22/2012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07A1F-EBF2-4D9B-9C42-631DE8E396F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Word_Document2.docx"/></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package" Target="../embeddings/Microsoft_Office_Word_Document3.docx"/></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package" Target="../embeddings/Microsoft_Office_Word_Document4.docx"/></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6172200" y="5486400"/>
            <a:ext cx="1161001" cy="1080000"/>
          </a:xfrm>
          <a:prstGeom prst="rect">
            <a:avLst/>
          </a:prstGeom>
        </p:spPr>
      </p:pic>
      <p:pic>
        <p:nvPicPr>
          <p:cNvPr id="7" name="Picture 6" descr="miti1.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598400" y="5562600"/>
            <a:ext cx="936000" cy="936000"/>
          </a:xfrm>
          <a:prstGeom prst="rect">
            <a:avLst/>
          </a:prstGeom>
        </p:spPr>
      </p:pic>
      <p:sp>
        <p:nvSpPr>
          <p:cNvPr id="9" name="Rectangle 8"/>
          <p:cNvSpPr/>
          <p:nvPr/>
        </p:nvSpPr>
        <p:spPr>
          <a:xfrm>
            <a:off x="0" y="0"/>
            <a:ext cx="9144000" cy="3908762"/>
          </a:xfrm>
          <a:prstGeom prst="rect">
            <a:avLst/>
          </a:prstGeom>
          <a:solidFill>
            <a:srgbClr val="948A54">
              <a:alpha val="50000"/>
            </a:srgbClr>
          </a:solidFill>
          <a:effectLst>
            <a:outerShdw blurRad="50800" dist="38100" dir="2700000">
              <a:srgbClr val="000000">
                <a:alpha val="43000"/>
              </a:srgbClr>
            </a:outerShdw>
            <a:reflection blurRad="6350" stA="50000" endA="300" endPos="90000" dir="5400000" sy="-100000" algn="bl" rotWithShape="0"/>
          </a:effectLst>
        </p:spPr>
        <p:txBody>
          <a:bodyPr wrap="square">
            <a:spAutoFit/>
          </a:bodyPr>
          <a:lstStyle/>
          <a:p>
            <a:pPr algn="ctr"/>
            <a:endParaRPr lang="en-US" sz="5000" b="1" dirty="0" smtClean="0"/>
          </a:p>
          <a:p>
            <a:pPr algn="ctr"/>
            <a:r>
              <a:rPr lang="en-US" sz="5000" b="1" dirty="0" smtClean="0"/>
              <a:t>Introduction to Remanufacturing </a:t>
            </a:r>
            <a:endParaRPr lang="en-MY" sz="5000" dirty="0" smtClean="0"/>
          </a:p>
          <a:p>
            <a:pPr algn="ctr"/>
            <a:endParaRPr lang="en-US" sz="3200" b="1" u="sng" dirty="0" smtClean="0"/>
          </a:p>
          <a:p>
            <a:pPr algn="ctr"/>
            <a:r>
              <a:rPr lang="en-US" sz="3200" b="1" u="sng" dirty="0" smtClean="0"/>
              <a:t>By</a:t>
            </a:r>
          </a:p>
          <a:p>
            <a:pPr algn="ctr"/>
            <a:r>
              <a:rPr lang="en-US" sz="2800" b="1" dirty="0" smtClean="0"/>
              <a:t>Professor Dr. </a:t>
            </a:r>
            <a:r>
              <a:rPr lang="en-US" sz="2800" b="1" dirty="0" err="1" smtClean="0"/>
              <a:t>Awaluddin</a:t>
            </a:r>
            <a:r>
              <a:rPr lang="en-US" sz="2800" b="1" dirty="0" smtClean="0"/>
              <a:t> Mohamed </a:t>
            </a:r>
            <a:r>
              <a:rPr lang="en-US" sz="2800" b="1" dirty="0" err="1" smtClean="0"/>
              <a:t>Shaharoun</a:t>
            </a:r>
            <a:r>
              <a:rPr lang="en-US" sz="2800" b="1" dirty="0" smtClean="0"/>
              <a:t>, Dean, </a:t>
            </a:r>
            <a:r>
              <a:rPr lang="en-US" sz="2800" b="1" dirty="0" err="1" smtClean="0"/>
              <a:t>Universiti</a:t>
            </a:r>
            <a:r>
              <a:rPr lang="en-US" sz="2800" b="1" dirty="0" smtClean="0"/>
              <a:t> </a:t>
            </a:r>
            <a:r>
              <a:rPr lang="en-US" sz="2800" b="1" dirty="0" err="1" smtClean="0"/>
              <a:t>Teknologi</a:t>
            </a:r>
            <a:r>
              <a:rPr lang="en-US" sz="2800" b="1" dirty="0" smtClean="0"/>
              <a:t> Malaysia (UTM) </a:t>
            </a:r>
            <a:r>
              <a:rPr lang="en-US" sz="2800" b="1" dirty="0" err="1" smtClean="0"/>
              <a:t>Razak</a:t>
            </a:r>
            <a:r>
              <a:rPr lang="en-US" sz="2800" b="1" dirty="0" smtClean="0"/>
              <a:t> School of Engineering &amp; Advanced Technology.</a:t>
            </a:r>
            <a:endParaRPr lang="en-US" sz="2800" dirty="0">
              <a:solidFill>
                <a:srgbClr val="FFFFFF"/>
              </a:solidFill>
              <a:effectLst>
                <a:outerShdw blurRad="50800" dist="38100" dir="2700000">
                  <a:srgbClr val="000000">
                    <a:alpha val="43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tretch>
            <a:fillRect/>
          </a:stretch>
        </p:blipFill>
        <p:spPr>
          <a:xfrm>
            <a:off x="2667000" y="914400"/>
            <a:ext cx="2362200" cy="1981200"/>
          </a:xfrm>
          <a:prstGeom prst="rect">
            <a:avLst/>
          </a:prstGeom>
        </p:spPr>
      </p:pic>
      <p:sp>
        <p:nvSpPr>
          <p:cNvPr id="5" name="Title 5"/>
          <p:cNvSpPr>
            <a:spLocks noGrp="1"/>
          </p:cNvSpPr>
          <p:nvPr>
            <p:ph type="title"/>
          </p:nvPr>
        </p:nvSpPr>
        <p:spPr>
          <a:xfrm>
            <a:off x="457200" y="274638"/>
            <a:ext cx="8229600" cy="369332"/>
          </a:xfrm>
          <a:prstGeom prst="rect">
            <a:avLst/>
          </a:prstGeom>
          <a:solidFill>
            <a:srgbClr val="948A54">
              <a:alpha val="55000"/>
            </a:srgbClr>
          </a:solidFill>
          <a:effectLst>
            <a:outerShdw blurRad="50800" dist="38100" dir="2700000">
              <a:srgbClr val="000000">
                <a:alpha val="43000"/>
              </a:srgbClr>
            </a:outerShdw>
          </a:effectLst>
        </p:spPr>
        <p:txBody>
          <a:bodyPr wrap="square">
            <a:spAutoFit/>
          </a:bodyPr>
          <a:lstStyle/>
          <a:p>
            <a:pPr algn="r"/>
            <a:r>
              <a:rPr lang="en-US" sz="1800" b="1" spc="300" dirty="0" smtClean="0">
                <a:solidFill>
                  <a:srgbClr val="FFFFFF"/>
                </a:solidFill>
                <a:effectLst>
                  <a:outerShdw blurRad="50800" dist="38100" dir="2700000">
                    <a:srgbClr val="000000">
                      <a:alpha val="43000"/>
                    </a:srgbClr>
                  </a:outerShdw>
                </a:effectLst>
              </a:rPr>
              <a:t>Example of Malaysian Remanufacturing Products </a:t>
            </a:r>
          </a:p>
        </p:txBody>
      </p:sp>
      <p:pic>
        <p:nvPicPr>
          <p:cNvPr id="6" name="Picture 5"/>
          <p:cNvPicPr/>
          <p:nvPr/>
        </p:nvPicPr>
        <p:blipFill>
          <a:blip r:embed="rId3" cstate="print"/>
          <a:srcRect/>
          <a:stretch>
            <a:fillRect/>
          </a:stretch>
        </p:blipFill>
        <p:spPr bwMode="auto">
          <a:xfrm>
            <a:off x="6019800" y="3276600"/>
            <a:ext cx="2298940" cy="1549879"/>
          </a:xfrm>
          <a:prstGeom prst="rect">
            <a:avLst/>
          </a:prstGeom>
          <a:noFill/>
          <a:ln w="9525">
            <a:noFill/>
            <a:miter lim="800000"/>
            <a:headEnd/>
            <a:tailEnd/>
          </a:ln>
        </p:spPr>
      </p:pic>
      <p:pic>
        <p:nvPicPr>
          <p:cNvPr id="7" name="Picture 6"/>
          <p:cNvPicPr/>
          <p:nvPr/>
        </p:nvPicPr>
        <p:blipFill>
          <a:blip r:embed="rId4" cstate="print"/>
          <a:srcRect/>
          <a:stretch>
            <a:fillRect/>
          </a:stretch>
        </p:blipFill>
        <p:spPr bwMode="auto">
          <a:xfrm>
            <a:off x="5943600" y="5029200"/>
            <a:ext cx="2546189" cy="1380227"/>
          </a:xfrm>
          <a:prstGeom prst="rect">
            <a:avLst/>
          </a:prstGeom>
          <a:noFill/>
          <a:ln w="9525">
            <a:noFill/>
            <a:miter lim="800000"/>
            <a:headEnd/>
            <a:tailEnd/>
          </a:ln>
        </p:spPr>
      </p:pic>
      <p:pic>
        <p:nvPicPr>
          <p:cNvPr id="28674" name="Picture 2" descr="https://encrypted-tbn0.google.com/images?q=tbn:ANd9GcRuG2btuP7mKuZ31BSG2-mGeCIlLUbPIiwJP_k4oTEJFOdG96mA"/>
          <p:cNvPicPr>
            <a:picLocks noChangeAspect="1" noChangeArrowheads="1"/>
          </p:cNvPicPr>
          <p:nvPr/>
        </p:nvPicPr>
        <p:blipFill>
          <a:blip r:embed="rId5" cstate="print"/>
          <a:srcRect/>
          <a:stretch>
            <a:fillRect/>
          </a:stretch>
        </p:blipFill>
        <p:spPr bwMode="auto">
          <a:xfrm>
            <a:off x="0" y="2209800"/>
            <a:ext cx="2143125" cy="2143125"/>
          </a:xfrm>
          <a:prstGeom prst="rect">
            <a:avLst/>
          </a:prstGeom>
          <a:noFill/>
        </p:spPr>
      </p:pic>
      <p:sp>
        <p:nvSpPr>
          <p:cNvPr id="9" name="TextBox 8"/>
          <p:cNvSpPr txBox="1"/>
          <p:nvPr/>
        </p:nvSpPr>
        <p:spPr>
          <a:xfrm>
            <a:off x="6019800" y="1219200"/>
            <a:ext cx="2286000" cy="1477328"/>
          </a:xfrm>
          <a:prstGeom prst="rect">
            <a:avLst/>
          </a:prstGeom>
          <a:noFill/>
        </p:spPr>
        <p:txBody>
          <a:bodyPr wrap="square" rtlCol="0">
            <a:spAutoFit/>
          </a:bodyPr>
          <a:lstStyle/>
          <a:p>
            <a:pPr algn="ctr"/>
            <a:r>
              <a:rPr lang="en-US" dirty="0" smtClean="0"/>
              <a:t>Power &amp; Distribution Transformer </a:t>
            </a:r>
          </a:p>
          <a:p>
            <a:pPr algn="ctr"/>
            <a:r>
              <a:rPr lang="en-US" dirty="0" smtClean="0"/>
              <a:t>(Malaysia Transformer Manufacturing </a:t>
            </a:r>
            <a:r>
              <a:rPr lang="en-US" dirty="0" err="1" smtClean="0"/>
              <a:t>Sdn</a:t>
            </a:r>
            <a:r>
              <a:rPr lang="en-US" dirty="0" smtClean="0"/>
              <a:t> </a:t>
            </a:r>
            <a:r>
              <a:rPr lang="en-US" dirty="0" err="1" smtClean="0"/>
              <a:t>Bhd</a:t>
            </a:r>
            <a:r>
              <a:rPr lang="en-US" dirty="0" smtClean="0"/>
              <a:t>)</a:t>
            </a:r>
            <a:endParaRPr lang="en-GB" dirty="0"/>
          </a:p>
        </p:txBody>
      </p:sp>
      <p:sp>
        <p:nvSpPr>
          <p:cNvPr id="10" name="Left Arrow 9"/>
          <p:cNvSpPr/>
          <p:nvPr/>
        </p:nvSpPr>
        <p:spPr>
          <a:xfrm>
            <a:off x="5334000" y="1600200"/>
            <a:ext cx="609600" cy="457200"/>
          </a:xfrm>
          <a:prstGeom prst="leftArrow">
            <a:avLst>
              <a:gd name="adj1" fmla="val 50000"/>
              <a:gd name="adj2" fmla="val 619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304800" y="5334000"/>
            <a:ext cx="2057400" cy="923330"/>
          </a:xfrm>
          <a:prstGeom prst="rect">
            <a:avLst/>
          </a:prstGeom>
          <a:noFill/>
        </p:spPr>
        <p:txBody>
          <a:bodyPr wrap="square" rtlCol="0">
            <a:spAutoFit/>
          </a:bodyPr>
          <a:lstStyle/>
          <a:p>
            <a:pPr algn="ctr"/>
            <a:r>
              <a:rPr lang="en-US" dirty="0" smtClean="0"/>
              <a:t>MTU Diesel Engines</a:t>
            </a:r>
          </a:p>
          <a:p>
            <a:pPr algn="ctr"/>
            <a:r>
              <a:rPr lang="en-US" dirty="0"/>
              <a:t>(</a:t>
            </a:r>
            <a:r>
              <a:rPr lang="en-US" dirty="0" smtClean="0"/>
              <a:t>Motor </a:t>
            </a:r>
            <a:r>
              <a:rPr lang="en-US" dirty="0" err="1" smtClean="0"/>
              <a:t>Teknologi</a:t>
            </a:r>
            <a:r>
              <a:rPr lang="en-US" dirty="0" smtClean="0"/>
              <a:t> </a:t>
            </a:r>
            <a:r>
              <a:rPr lang="en-US" dirty="0" err="1" smtClean="0"/>
              <a:t>Industri</a:t>
            </a:r>
            <a:r>
              <a:rPr lang="en-US" dirty="0" smtClean="0"/>
              <a:t> </a:t>
            </a:r>
            <a:r>
              <a:rPr lang="en-US" dirty="0" err="1" smtClean="0"/>
              <a:t>Sdn</a:t>
            </a:r>
            <a:r>
              <a:rPr lang="en-US" dirty="0" smtClean="0"/>
              <a:t> </a:t>
            </a:r>
            <a:r>
              <a:rPr lang="en-US" dirty="0" err="1" smtClean="0"/>
              <a:t>Bhd</a:t>
            </a:r>
            <a:r>
              <a:rPr lang="en-US" dirty="0" smtClean="0"/>
              <a:t>)</a:t>
            </a:r>
            <a:endParaRPr lang="en-GB" dirty="0"/>
          </a:p>
        </p:txBody>
      </p:sp>
      <p:sp>
        <p:nvSpPr>
          <p:cNvPr id="13" name="Up Arrow 12"/>
          <p:cNvSpPr/>
          <p:nvPr/>
        </p:nvSpPr>
        <p:spPr>
          <a:xfrm>
            <a:off x="990600" y="4495800"/>
            <a:ext cx="4572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2895600" y="4038600"/>
            <a:ext cx="1981200" cy="1754326"/>
          </a:xfrm>
          <a:prstGeom prst="rect">
            <a:avLst/>
          </a:prstGeom>
          <a:noFill/>
        </p:spPr>
        <p:txBody>
          <a:bodyPr wrap="square" rtlCol="0">
            <a:spAutoFit/>
          </a:bodyPr>
          <a:lstStyle/>
          <a:p>
            <a:pPr algn="ctr"/>
            <a:r>
              <a:rPr lang="en-US" dirty="0" smtClean="0"/>
              <a:t>Hydraulic Pump, Hydraulic Motor (Hitachi Construction Machinery (M) </a:t>
            </a:r>
            <a:r>
              <a:rPr lang="en-US" dirty="0" err="1" smtClean="0"/>
              <a:t>Sdn</a:t>
            </a:r>
            <a:r>
              <a:rPr lang="en-US" dirty="0" smtClean="0"/>
              <a:t> </a:t>
            </a:r>
            <a:r>
              <a:rPr lang="en-US" dirty="0" err="1" smtClean="0"/>
              <a:t>Bhd</a:t>
            </a:r>
            <a:endParaRPr lang="en-GB" dirty="0"/>
          </a:p>
        </p:txBody>
      </p:sp>
      <p:sp>
        <p:nvSpPr>
          <p:cNvPr id="15" name="Right Arrow 14"/>
          <p:cNvSpPr/>
          <p:nvPr/>
        </p:nvSpPr>
        <p:spPr>
          <a:xfrm>
            <a:off x="4800600" y="4114800"/>
            <a:ext cx="381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a:off x="4800600" y="5562600"/>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Grp="1" noChangeAspect="1" noChangeArrowheads="1"/>
          </p:cNvPicPr>
          <p:nvPr>
            <p:ph idx="1"/>
          </p:nvPr>
        </p:nvPicPr>
        <p:blipFill>
          <a:blip r:embed="rId2" cstate="print"/>
          <a:srcRect/>
          <a:stretch>
            <a:fillRect/>
          </a:stretch>
        </p:blipFill>
        <p:spPr bwMode="auto">
          <a:xfrm>
            <a:off x="5562600" y="4267200"/>
            <a:ext cx="2676191" cy="1704762"/>
          </a:xfrm>
          <a:prstGeom prst="rect">
            <a:avLst/>
          </a:prstGeom>
          <a:noFill/>
          <a:ln w="9525">
            <a:noFill/>
            <a:miter lim="800000"/>
            <a:headEnd/>
            <a:tailEnd/>
          </a:ln>
          <a:effectLst/>
        </p:spPr>
      </p:pic>
      <p:pic>
        <p:nvPicPr>
          <p:cNvPr id="5" name="Picture 4"/>
          <p:cNvPicPr/>
          <p:nvPr/>
        </p:nvPicPr>
        <p:blipFill>
          <a:blip r:embed="rId3" cstate="print"/>
          <a:srcRect/>
          <a:stretch>
            <a:fillRect/>
          </a:stretch>
        </p:blipFill>
        <p:spPr bwMode="auto">
          <a:xfrm>
            <a:off x="457200" y="3810000"/>
            <a:ext cx="2298940" cy="1549879"/>
          </a:xfrm>
          <a:prstGeom prst="rect">
            <a:avLst/>
          </a:prstGeom>
          <a:noFill/>
          <a:ln w="9525">
            <a:noFill/>
            <a:miter lim="800000"/>
            <a:headEnd/>
            <a:tailEnd/>
          </a:ln>
        </p:spPr>
      </p:pic>
      <p:pic>
        <p:nvPicPr>
          <p:cNvPr id="6" name="Picture 2" descr="https://encrypted-tbn0.google.com/images?q=tbn:ANd9GcRuG2btuP7mKuZ31BSG2-mGeCIlLUbPIiwJP_k4oTEJFOdG96mA"/>
          <p:cNvPicPr>
            <a:picLocks noChangeAspect="1" noChangeArrowheads="1"/>
          </p:cNvPicPr>
          <p:nvPr/>
        </p:nvPicPr>
        <p:blipFill>
          <a:blip r:embed="rId4" cstate="print"/>
          <a:srcRect/>
          <a:stretch>
            <a:fillRect/>
          </a:stretch>
        </p:blipFill>
        <p:spPr bwMode="auto">
          <a:xfrm>
            <a:off x="2895600" y="1676400"/>
            <a:ext cx="2143125" cy="2143125"/>
          </a:xfrm>
          <a:prstGeom prst="rect">
            <a:avLst/>
          </a:prstGeom>
          <a:noFill/>
        </p:spPr>
      </p:pic>
      <p:pic>
        <p:nvPicPr>
          <p:cNvPr id="48131" name="Picture 3"/>
          <p:cNvPicPr>
            <a:picLocks noChangeAspect="1" noChangeArrowheads="1"/>
          </p:cNvPicPr>
          <p:nvPr/>
        </p:nvPicPr>
        <p:blipFill>
          <a:blip r:embed="rId5" cstate="print"/>
          <a:srcRect/>
          <a:stretch>
            <a:fillRect/>
          </a:stretch>
        </p:blipFill>
        <p:spPr bwMode="auto">
          <a:xfrm>
            <a:off x="5791200" y="1828800"/>
            <a:ext cx="2466975" cy="1847850"/>
          </a:xfrm>
          <a:prstGeom prst="rect">
            <a:avLst/>
          </a:prstGeom>
          <a:noFill/>
          <a:ln w="9525">
            <a:noFill/>
            <a:miter lim="800000"/>
            <a:headEnd/>
            <a:tailEnd/>
          </a:ln>
          <a:effectLst/>
        </p:spPr>
      </p:pic>
      <p:sp>
        <p:nvSpPr>
          <p:cNvPr id="9" name="Right Arrow 8"/>
          <p:cNvSpPr/>
          <p:nvPr/>
        </p:nvSpPr>
        <p:spPr>
          <a:xfrm rot="19955739">
            <a:off x="3304858" y="5623997"/>
            <a:ext cx="1371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p:nvPr/>
        </p:nvPicPr>
        <p:blipFill>
          <a:blip r:embed="rId6" cstate="print"/>
          <a:srcRect/>
          <a:stretch>
            <a:fillRect/>
          </a:stretch>
        </p:blipFill>
        <p:spPr bwMode="auto">
          <a:xfrm>
            <a:off x="457200" y="5477773"/>
            <a:ext cx="2546189" cy="1380227"/>
          </a:xfrm>
          <a:prstGeom prst="rect">
            <a:avLst/>
          </a:prstGeom>
          <a:noFill/>
          <a:ln w="9525">
            <a:noFill/>
            <a:miter lim="800000"/>
            <a:headEnd/>
            <a:tailEnd/>
          </a:ln>
        </p:spPr>
      </p:pic>
      <p:sp>
        <p:nvSpPr>
          <p:cNvPr id="11" name="Right Arrow 10"/>
          <p:cNvSpPr/>
          <p:nvPr/>
        </p:nvSpPr>
        <p:spPr>
          <a:xfrm rot="1438687">
            <a:off x="3310316" y="4602372"/>
            <a:ext cx="1371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133" name="Picture 5" descr="https://encrypted-tbn3.google.com/images?q=tbn:ANd9GcR9dYyqTDkXM-Y-_EorQjKVz-7sVpsPDy5UTc0ge5KOtPKDVvmE"/>
          <p:cNvPicPr>
            <a:picLocks noChangeAspect="1" noChangeArrowheads="1"/>
          </p:cNvPicPr>
          <p:nvPr/>
        </p:nvPicPr>
        <p:blipFill>
          <a:blip r:embed="rId7" cstate="print"/>
          <a:srcRect/>
          <a:stretch>
            <a:fillRect/>
          </a:stretch>
        </p:blipFill>
        <p:spPr bwMode="auto">
          <a:xfrm>
            <a:off x="203463" y="1828801"/>
            <a:ext cx="2082538" cy="1559894"/>
          </a:xfrm>
          <a:prstGeom prst="rect">
            <a:avLst/>
          </a:prstGeom>
          <a:noFill/>
        </p:spPr>
      </p:pic>
      <p:sp>
        <p:nvSpPr>
          <p:cNvPr id="13" name="Right Arrow 12"/>
          <p:cNvSpPr/>
          <p:nvPr/>
        </p:nvSpPr>
        <p:spPr>
          <a:xfrm>
            <a:off x="2438400" y="2590800"/>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a:off x="5105400" y="2590800"/>
            <a:ext cx="457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5"/>
          <p:cNvSpPr>
            <a:spLocks noGrp="1"/>
          </p:cNvSpPr>
          <p:nvPr>
            <p:ph type="title"/>
          </p:nvPr>
        </p:nvSpPr>
        <p:spPr>
          <a:xfrm>
            <a:off x="457200" y="274638"/>
            <a:ext cx="8229600" cy="369332"/>
          </a:xfrm>
          <a:prstGeom prst="rect">
            <a:avLst/>
          </a:prstGeom>
          <a:solidFill>
            <a:srgbClr val="948A54">
              <a:alpha val="55000"/>
            </a:srgbClr>
          </a:solidFill>
          <a:effectLst>
            <a:outerShdw blurRad="50800" dist="38100" dir="2700000">
              <a:srgbClr val="000000">
                <a:alpha val="43000"/>
              </a:srgbClr>
            </a:outerShdw>
          </a:effectLst>
        </p:spPr>
        <p:txBody>
          <a:bodyPr wrap="square">
            <a:spAutoFit/>
          </a:bodyPr>
          <a:lstStyle/>
          <a:p>
            <a:pPr algn="r"/>
            <a:r>
              <a:rPr lang="en-US" sz="1800" b="1" spc="300" dirty="0" smtClean="0">
                <a:solidFill>
                  <a:srgbClr val="FFFFFF"/>
                </a:solidFill>
                <a:effectLst>
                  <a:outerShdw blurRad="50800" dist="38100" dir="2700000">
                    <a:srgbClr val="000000">
                      <a:alpha val="43000"/>
                    </a:srgbClr>
                  </a:outerShdw>
                </a:effectLst>
              </a:rPr>
              <a:t>Remanufacturing: Parts, Components, Whole Product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GB" dirty="0"/>
          </a:p>
        </p:txBody>
      </p:sp>
      <p:pic>
        <p:nvPicPr>
          <p:cNvPr id="4" name="Picture 3"/>
          <p:cNvPicPr/>
          <p:nvPr/>
        </p:nvPicPr>
        <p:blipFill>
          <a:blip r:embed="rId2" cstate="print"/>
          <a:stretch>
            <a:fillRect/>
          </a:stretch>
        </p:blipFill>
        <p:spPr>
          <a:xfrm>
            <a:off x="609600" y="1600200"/>
            <a:ext cx="8153400" cy="3368063"/>
          </a:xfrm>
          <a:prstGeom prst="rect">
            <a:avLst/>
          </a:prstGeom>
        </p:spPr>
      </p:pic>
      <p:sp>
        <p:nvSpPr>
          <p:cNvPr id="5" name="Title 5"/>
          <p:cNvSpPr>
            <a:spLocks noGrp="1"/>
          </p:cNvSpPr>
          <p:nvPr>
            <p:ph type="title"/>
          </p:nvPr>
        </p:nvSpPr>
        <p:spPr>
          <a:xfrm>
            <a:off x="457200" y="274638"/>
            <a:ext cx="8229600" cy="369332"/>
          </a:xfrm>
          <a:prstGeom prst="rect">
            <a:avLst/>
          </a:prstGeom>
          <a:solidFill>
            <a:srgbClr val="948A54">
              <a:alpha val="55000"/>
            </a:srgbClr>
          </a:solidFill>
          <a:effectLst>
            <a:outerShdw blurRad="50800" dist="38100" dir="2700000">
              <a:srgbClr val="000000">
                <a:alpha val="43000"/>
              </a:srgbClr>
            </a:outerShdw>
          </a:effectLst>
        </p:spPr>
        <p:txBody>
          <a:bodyPr wrap="square">
            <a:spAutoFit/>
          </a:bodyPr>
          <a:lstStyle/>
          <a:p>
            <a:r>
              <a:rPr lang="en-US" sz="1800" b="1" spc="300" dirty="0" smtClean="0">
                <a:solidFill>
                  <a:srgbClr val="FFFFFF"/>
                </a:solidFill>
                <a:effectLst>
                  <a:outerShdw blurRad="50800" dist="38100" dir="2700000">
                    <a:srgbClr val="000000">
                      <a:alpha val="43000"/>
                    </a:srgbClr>
                  </a:outerShdw>
                </a:effectLst>
              </a:rPr>
              <a:t>Malaysian Remanufacturing Products by Sector  </a:t>
            </a:r>
          </a:p>
        </p:txBody>
      </p:sp>
      <p:sp>
        <p:nvSpPr>
          <p:cNvPr id="6" name="TextBox 5"/>
          <p:cNvSpPr txBox="1"/>
          <p:nvPr/>
        </p:nvSpPr>
        <p:spPr>
          <a:xfrm>
            <a:off x="685800" y="5638800"/>
            <a:ext cx="7924800" cy="646331"/>
          </a:xfrm>
          <a:prstGeom prst="rect">
            <a:avLst/>
          </a:prstGeom>
          <a:noFill/>
        </p:spPr>
        <p:txBody>
          <a:bodyPr wrap="square" rtlCol="0">
            <a:spAutoFit/>
          </a:bodyPr>
          <a:lstStyle/>
          <a:p>
            <a:r>
              <a:rPr lang="en-US" sz="1200" dirty="0" smtClean="0"/>
              <a:t>Source: MITI, MIDA, FMM, internet</a:t>
            </a:r>
          </a:p>
          <a:p>
            <a:r>
              <a:rPr lang="en-US" sz="1200" dirty="0"/>
              <a:t> </a:t>
            </a:r>
            <a:r>
              <a:rPr lang="en-US" sz="1200" dirty="0" smtClean="0"/>
              <a:t>             * number of companies</a:t>
            </a:r>
          </a:p>
          <a:p>
            <a:r>
              <a:rPr lang="en-US" sz="1200" dirty="0"/>
              <a:t> </a:t>
            </a:r>
            <a:r>
              <a:rPr lang="en-US" sz="1200" dirty="0" smtClean="0"/>
              <a:t>             ** Based on companies’ claim</a:t>
            </a:r>
            <a:endParaRPr lang="en-GB"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685800"/>
            <a:ext cx="8382000" cy="646331"/>
          </a:xfrm>
          <a:prstGeom prst="rect">
            <a:avLst/>
          </a:prstGeom>
          <a:solidFill>
            <a:srgbClr val="948A54">
              <a:alpha val="55000"/>
            </a:srgbClr>
          </a:solidFill>
          <a:effectLst>
            <a:outerShdw blurRad="50800" dist="38100" dir="2700000">
              <a:srgbClr val="000000">
                <a:alpha val="43000"/>
              </a:srgbClr>
            </a:outerShdw>
          </a:effectLst>
        </p:spPr>
        <p:txBody>
          <a:bodyPr wrap="square">
            <a:spAutoFit/>
          </a:bodyPr>
          <a:lstStyle/>
          <a:p>
            <a:pPr algn="r"/>
            <a:r>
              <a:rPr lang="en-US" b="1" spc="300" dirty="0" smtClean="0">
                <a:solidFill>
                  <a:srgbClr val="FFFFFF"/>
                </a:solidFill>
                <a:effectLst>
                  <a:outerShdw blurRad="50800" dist="38100" dir="2700000">
                    <a:srgbClr val="000000">
                      <a:alpha val="43000"/>
                    </a:srgbClr>
                  </a:outerShdw>
                </a:effectLst>
              </a:rPr>
              <a:t>The Potential and Impacts of Remanufacturing in Malaysia (TOR 3)</a:t>
            </a:r>
          </a:p>
        </p:txBody>
      </p:sp>
      <p:graphicFrame>
        <p:nvGraphicFramePr>
          <p:cNvPr id="3" name="C 1"/>
          <p:cNvGraphicFramePr/>
          <p:nvPr/>
        </p:nvGraphicFramePr>
        <p:xfrm>
          <a:off x="762000" y="1676400"/>
          <a:ext cx="8382000" cy="4648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205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pSp>
        <p:nvGrpSpPr>
          <p:cNvPr id="2049" name="Group 1"/>
          <p:cNvGrpSpPr>
            <a:grpSpLocks/>
          </p:cNvGrpSpPr>
          <p:nvPr/>
        </p:nvGrpSpPr>
        <p:grpSpPr bwMode="auto">
          <a:xfrm>
            <a:off x="1828800" y="1676400"/>
            <a:ext cx="5829300" cy="4203700"/>
            <a:chOff x="1481" y="8280"/>
            <a:chExt cx="8653" cy="6921"/>
          </a:xfrm>
        </p:grpSpPr>
        <p:pic>
          <p:nvPicPr>
            <p:cNvPr id="2052" name="Picture 6"/>
            <p:cNvPicPr>
              <a:picLocks noChangeArrowheads="1"/>
            </p:cNvPicPr>
            <p:nvPr/>
          </p:nvPicPr>
          <p:blipFill>
            <a:blip r:embed="rId2" cstate="print"/>
            <a:srcRect/>
            <a:stretch>
              <a:fillRect/>
            </a:stretch>
          </p:blipFill>
          <p:spPr bwMode="auto">
            <a:xfrm>
              <a:off x="1481" y="8360"/>
              <a:ext cx="2823" cy="6759"/>
            </a:xfrm>
            <a:prstGeom prst="rect">
              <a:avLst/>
            </a:prstGeom>
            <a:noFill/>
            <a:ln w="9525">
              <a:miter lim="800000"/>
              <a:headEnd/>
              <a:tailEnd/>
            </a:ln>
          </p:spPr>
        </p:pic>
        <p:pic>
          <p:nvPicPr>
            <p:cNvPr id="2051" name="Picture 5"/>
            <p:cNvPicPr>
              <a:picLocks noChangeArrowheads="1"/>
            </p:cNvPicPr>
            <p:nvPr/>
          </p:nvPicPr>
          <p:blipFill>
            <a:blip r:embed="rId3" cstate="print"/>
            <a:srcRect/>
            <a:stretch>
              <a:fillRect/>
            </a:stretch>
          </p:blipFill>
          <p:spPr bwMode="auto">
            <a:xfrm>
              <a:off x="7167" y="8280"/>
              <a:ext cx="2967" cy="6921"/>
            </a:xfrm>
            <a:prstGeom prst="rect">
              <a:avLst/>
            </a:prstGeom>
            <a:noFill/>
            <a:ln w="9525">
              <a:miter lim="800000"/>
              <a:headEnd/>
              <a:tailEnd/>
            </a:ln>
          </p:spPr>
        </p:pic>
        <p:sp>
          <p:nvSpPr>
            <p:cNvPr id="2050" name="Text Box 2"/>
            <p:cNvSpPr txBox="1">
              <a:spLocks noChangeArrowheads="1"/>
            </p:cNvSpPr>
            <p:nvPr/>
          </p:nvSpPr>
          <p:spPr bwMode="auto">
            <a:xfrm>
              <a:off x="4277" y="8290"/>
              <a:ext cx="2880" cy="6840"/>
            </a:xfrm>
            <a:prstGeom prst="rect">
              <a:avLst/>
            </a:prstGeom>
            <a:noFill/>
            <a:ln w="57150">
              <a:solidFill>
                <a:srgbClr val="365F91">
                  <a:alpha val="50000"/>
                </a:srgbClr>
              </a:solidFill>
              <a:miter lim="800000"/>
              <a:headEnd/>
              <a:tailEnd/>
            </a:ln>
            <a:effectLst>
              <a:outerShdw dist="35921" dir="2700000" algn="ctr" rotWithShape="0">
                <a:srgbClr val="808080"/>
              </a:outerShdw>
            </a:effectLst>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GROWTH OF REMAN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grpSp>
      <p:sp>
        <p:nvSpPr>
          <p:cNvPr id="9" name="Title 8"/>
          <p:cNvSpPr>
            <a:spLocks noGrp="1"/>
          </p:cNvSpPr>
          <p:nvPr>
            <p:ph type="title"/>
          </p:nvPr>
        </p:nvSpPr>
        <p:spPr>
          <a:xfrm>
            <a:off x="457200" y="274638"/>
            <a:ext cx="8229600" cy="369332"/>
          </a:xfrm>
          <a:prstGeom prst="rect">
            <a:avLst/>
          </a:prstGeom>
          <a:solidFill>
            <a:srgbClr val="948A54">
              <a:alpha val="55000"/>
            </a:srgbClr>
          </a:solidFill>
          <a:effectLst>
            <a:outerShdw blurRad="50800" dist="38100" dir="2700000">
              <a:srgbClr val="000000">
                <a:alpha val="43000"/>
              </a:srgbClr>
            </a:outerShdw>
          </a:effectLst>
        </p:spPr>
        <p:txBody>
          <a:bodyPr wrap="square">
            <a:spAutoFit/>
          </a:bodyPr>
          <a:lstStyle/>
          <a:p>
            <a:pPr algn="r"/>
            <a:r>
              <a:rPr lang="en-US" sz="1800" b="1" spc="300" dirty="0" smtClean="0">
                <a:solidFill>
                  <a:srgbClr val="FFFFFF"/>
                </a:solidFill>
                <a:effectLst>
                  <a:outerShdw blurRad="50800" dist="38100" dir="2700000">
                    <a:srgbClr val="000000">
                      <a:alpha val="43000"/>
                    </a:srgbClr>
                  </a:outerShdw>
                </a:effectLst>
              </a:rPr>
              <a:t>The Potential and Impacts of Remanufacturing in Malaysia</a:t>
            </a:r>
          </a:p>
        </p:txBody>
      </p:sp>
      <p:sp>
        <p:nvSpPr>
          <p:cNvPr id="10" name="TextBox 9"/>
          <p:cNvSpPr txBox="1"/>
          <p:nvPr/>
        </p:nvSpPr>
        <p:spPr>
          <a:xfrm>
            <a:off x="6553200" y="6477000"/>
            <a:ext cx="1905000" cy="381000"/>
          </a:xfrm>
          <a:prstGeom prst="rect">
            <a:avLst/>
          </a:prstGeom>
          <a:noFill/>
        </p:spPr>
        <p:txBody>
          <a:bodyPr wrap="square" rtlCol="0">
            <a:spAutoFit/>
          </a:bodyPr>
          <a:lstStyle/>
          <a:p>
            <a:r>
              <a:rPr lang="en-US" dirty="0" err="1" smtClean="0"/>
              <a:t>Lewin</a:t>
            </a:r>
            <a:r>
              <a:rPr lang="en-US" dirty="0" smtClean="0"/>
              <a:t> Model</a:t>
            </a:r>
            <a:endParaRPr lang="en-GB" dirty="0"/>
          </a:p>
        </p:txBody>
      </p:sp>
      <p:sp>
        <p:nvSpPr>
          <p:cNvPr id="11" name="TextBox 10"/>
          <p:cNvSpPr txBox="1"/>
          <p:nvPr/>
        </p:nvSpPr>
        <p:spPr>
          <a:xfrm>
            <a:off x="580484" y="2873514"/>
            <a:ext cx="1172116" cy="707886"/>
          </a:xfrm>
          <a:prstGeom prst="rect">
            <a:avLst/>
          </a:prstGeom>
          <a:noFill/>
        </p:spPr>
        <p:txBody>
          <a:bodyPr wrap="none" rtlCol="0">
            <a:spAutoFit/>
          </a:bodyPr>
          <a:lstStyle/>
          <a:p>
            <a:r>
              <a:rPr lang="en-US" sz="2000" b="1" dirty="0" smtClean="0"/>
              <a:t>PUSHING</a:t>
            </a:r>
          </a:p>
          <a:p>
            <a:r>
              <a:rPr lang="en-US" sz="2000" b="1" dirty="0" smtClean="0"/>
              <a:t>FORCES</a:t>
            </a:r>
            <a:endParaRPr lang="en-MY" sz="2000" b="1" dirty="0"/>
          </a:p>
        </p:txBody>
      </p:sp>
      <p:sp>
        <p:nvSpPr>
          <p:cNvPr id="12" name="TextBox 11"/>
          <p:cNvSpPr txBox="1"/>
          <p:nvPr/>
        </p:nvSpPr>
        <p:spPr>
          <a:xfrm>
            <a:off x="7585009" y="2895600"/>
            <a:ext cx="1635191" cy="707886"/>
          </a:xfrm>
          <a:prstGeom prst="rect">
            <a:avLst/>
          </a:prstGeom>
          <a:noFill/>
        </p:spPr>
        <p:txBody>
          <a:bodyPr wrap="none" rtlCol="0">
            <a:spAutoFit/>
          </a:bodyPr>
          <a:lstStyle/>
          <a:p>
            <a:r>
              <a:rPr lang="en-US" sz="2000" b="1" dirty="0" smtClean="0"/>
              <a:t>RESTRAINING</a:t>
            </a:r>
          </a:p>
          <a:p>
            <a:r>
              <a:rPr lang="en-US" sz="2000" b="1" dirty="0" smtClean="0"/>
              <a:t>FORCES</a:t>
            </a:r>
            <a:endParaRPr lang="en-MY" sz="2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graphicFrame>
        <p:nvGraphicFramePr>
          <p:cNvPr id="21506" name="Object 2"/>
          <p:cNvGraphicFramePr>
            <a:graphicFrameLocks noChangeAspect="1"/>
          </p:cNvGraphicFramePr>
          <p:nvPr/>
        </p:nvGraphicFramePr>
        <p:xfrm>
          <a:off x="238125" y="914400"/>
          <a:ext cx="8796338" cy="5924550"/>
        </p:xfrm>
        <a:graphic>
          <a:graphicData uri="http://schemas.openxmlformats.org/presentationml/2006/ole">
            <p:oleObj spid="_x0000_s21506" name="Document" r:id="rId4" imgW="6356210" imgH="4469488" progId="Word.Document.12">
              <p:embed/>
            </p:oleObj>
          </a:graphicData>
        </a:graphic>
      </p:graphicFrame>
      <p:sp>
        <p:nvSpPr>
          <p:cNvPr id="6" name="Title 5"/>
          <p:cNvSpPr>
            <a:spLocks noGrp="1"/>
          </p:cNvSpPr>
          <p:nvPr>
            <p:ph type="title"/>
          </p:nvPr>
        </p:nvSpPr>
        <p:spPr>
          <a:xfrm>
            <a:off x="228600" y="138499"/>
            <a:ext cx="8610600" cy="369332"/>
          </a:xfrm>
          <a:prstGeom prst="rect">
            <a:avLst/>
          </a:prstGeom>
          <a:solidFill>
            <a:srgbClr val="948A54">
              <a:alpha val="55000"/>
            </a:srgbClr>
          </a:solidFill>
          <a:effectLst>
            <a:outerShdw blurRad="50800" dist="38100" dir="2700000">
              <a:srgbClr val="000000">
                <a:alpha val="43000"/>
              </a:srgbClr>
            </a:outerShdw>
          </a:effectLst>
        </p:spPr>
        <p:txBody>
          <a:bodyPr wrap="square">
            <a:spAutoFit/>
          </a:bodyPr>
          <a:lstStyle/>
          <a:p>
            <a:pPr algn="r"/>
            <a:r>
              <a:rPr lang="en-US" sz="1800" b="1" spc="300" dirty="0" smtClean="0">
                <a:solidFill>
                  <a:srgbClr val="FFFFFF"/>
                </a:solidFill>
                <a:effectLst>
                  <a:outerShdw blurRad="50800" dist="38100" dir="2700000">
                    <a:srgbClr val="000000">
                      <a:alpha val="43000"/>
                    </a:srgbClr>
                  </a:outerShdw>
                </a:effectLst>
              </a:rPr>
              <a:t>Profile of Selected Remanufacturing: Product &amp; Process </a:t>
            </a:r>
          </a:p>
        </p:txBody>
      </p:sp>
      <p:sp>
        <p:nvSpPr>
          <p:cNvPr id="5" name="TextBox 4"/>
          <p:cNvSpPr txBox="1"/>
          <p:nvPr/>
        </p:nvSpPr>
        <p:spPr>
          <a:xfrm>
            <a:off x="7239000" y="6488668"/>
            <a:ext cx="2438400" cy="369332"/>
          </a:xfrm>
          <a:prstGeom prst="rect">
            <a:avLst/>
          </a:prstGeom>
          <a:noFill/>
        </p:spPr>
        <p:txBody>
          <a:bodyPr wrap="square" rtlCol="0">
            <a:spAutoFit/>
          </a:bodyPr>
          <a:lstStyle/>
          <a:p>
            <a:r>
              <a:rPr lang="en-US" dirty="0" smtClean="0"/>
              <a:t>Source: Interview</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graphicFrame>
        <p:nvGraphicFramePr>
          <p:cNvPr id="22530" name="Object 2"/>
          <p:cNvGraphicFramePr>
            <a:graphicFrameLocks noChangeAspect="1"/>
          </p:cNvGraphicFramePr>
          <p:nvPr/>
        </p:nvGraphicFramePr>
        <p:xfrm>
          <a:off x="457200" y="768350"/>
          <a:ext cx="8394700" cy="6126163"/>
        </p:xfrm>
        <a:graphic>
          <a:graphicData uri="http://schemas.openxmlformats.org/presentationml/2006/ole">
            <p:oleObj spid="_x0000_s22530" name="Document" r:id="rId4" imgW="6544583" imgH="4773121" progId="Word.Document.12">
              <p:embed/>
            </p:oleObj>
          </a:graphicData>
        </a:graphic>
      </p:graphicFrame>
      <p:sp>
        <p:nvSpPr>
          <p:cNvPr id="5" name="Title 5"/>
          <p:cNvSpPr>
            <a:spLocks noGrp="1"/>
          </p:cNvSpPr>
          <p:nvPr>
            <p:ph type="title"/>
          </p:nvPr>
        </p:nvSpPr>
        <p:spPr>
          <a:xfrm>
            <a:off x="457200" y="228600"/>
            <a:ext cx="8229600" cy="369332"/>
          </a:xfrm>
          <a:prstGeom prst="rect">
            <a:avLst/>
          </a:prstGeom>
          <a:solidFill>
            <a:srgbClr val="948A54">
              <a:alpha val="55000"/>
            </a:srgbClr>
          </a:solidFill>
          <a:effectLst>
            <a:outerShdw blurRad="50800" dist="38100" dir="2700000">
              <a:srgbClr val="000000">
                <a:alpha val="43000"/>
              </a:srgbClr>
            </a:outerShdw>
          </a:effectLst>
        </p:spPr>
        <p:txBody>
          <a:bodyPr wrap="square">
            <a:spAutoFit/>
          </a:bodyPr>
          <a:lstStyle/>
          <a:p>
            <a:pPr algn="r"/>
            <a:r>
              <a:rPr lang="en-US" sz="1800" b="1" spc="300" dirty="0" smtClean="0">
                <a:solidFill>
                  <a:srgbClr val="FFFFFF"/>
                </a:solidFill>
                <a:effectLst>
                  <a:outerShdw blurRad="50800" dist="38100" dir="2700000">
                    <a:srgbClr val="000000">
                      <a:alpha val="43000"/>
                    </a:srgbClr>
                  </a:outerShdw>
                </a:effectLst>
              </a:rPr>
              <a:t>Profile of Selected Remanufacturing: Product &amp; Process </a:t>
            </a:r>
          </a:p>
        </p:txBody>
      </p:sp>
      <p:sp>
        <p:nvSpPr>
          <p:cNvPr id="6" name="TextBox 5"/>
          <p:cNvSpPr txBox="1"/>
          <p:nvPr/>
        </p:nvSpPr>
        <p:spPr>
          <a:xfrm>
            <a:off x="7010400" y="6248400"/>
            <a:ext cx="2133600" cy="369332"/>
          </a:xfrm>
          <a:prstGeom prst="rect">
            <a:avLst/>
          </a:prstGeom>
          <a:noFill/>
        </p:spPr>
        <p:txBody>
          <a:bodyPr wrap="square" rtlCol="0">
            <a:spAutoFit/>
          </a:bodyPr>
          <a:lstStyle/>
          <a:p>
            <a:r>
              <a:rPr lang="en-US" dirty="0" smtClean="0"/>
              <a:t>Source: Interview</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graphicFrame>
        <p:nvGraphicFramePr>
          <p:cNvPr id="25602" name="Object 2"/>
          <p:cNvGraphicFramePr>
            <a:graphicFrameLocks noChangeAspect="1"/>
          </p:cNvGraphicFramePr>
          <p:nvPr/>
        </p:nvGraphicFramePr>
        <p:xfrm>
          <a:off x="384175" y="841375"/>
          <a:ext cx="8467725" cy="5851525"/>
        </p:xfrm>
        <a:graphic>
          <a:graphicData uri="http://schemas.openxmlformats.org/presentationml/2006/ole">
            <p:oleObj spid="_x0000_s25602" name="Document" r:id="rId4" imgW="6192510" imgH="4185488" progId="Word.Document.12">
              <p:embed/>
            </p:oleObj>
          </a:graphicData>
        </a:graphic>
      </p:graphicFrame>
      <p:sp>
        <p:nvSpPr>
          <p:cNvPr id="5" name="Title 5"/>
          <p:cNvSpPr>
            <a:spLocks noGrp="1"/>
          </p:cNvSpPr>
          <p:nvPr>
            <p:ph type="title"/>
          </p:nvPr>
        </p:nvSpPr>
        <p:spPr>
          <a:xfrm>
            <a:off x="457200" y="274638"/>
            <a:ext cx="8229600" cy="369332"/>
          </a:xfrm>
          <a:prstGeom prst="rect">
            <a:avLst/>
          </a:prstGeom>
          <a:solidFill>
            <a:srgbClr val="948A54">
              <a:alpha val="55000"/>
            </a:srgbClr>
          </a:solidFill>
          <a:effectLst>
            <a:outerShdw blurRad="50800" dist="38100" dir="2700000">
              <a:srgbClr val="000000">
                <a:alpha val="43000"/>
              </a:srgbClr>
            </a:outerShdw>
          </a:effectLst>
        </p:spPr>
        <p:txBody>
          <a:bodyPr wrap="square">
            <a:spAutoFit/>
          </a:bodyPr>
          <a:lstStyle/>
          <a:p>
            <a:pPr algn="r"/>
            <a:r>
              <a:rPr lang="en-US" sz="1800" b="1" spc="300" dirty="0" smtClean="0">
                <a:solidFill>
                  <a:srgbClr val="FFFFFF"/>
                </a:solidFill>
                <a:effectLst>
                  <a:outerShdw blurRad="50800" dist="38100" dir="2700000">
                    <a:srgbClr val="000000">
                      <a:alpha val="43000"/>
                    </a:srgbClr>
                  </a:outerShdw>
                </a:effectLst>
              </a:rPr>
              <a:t>Profile of Selected Remanufacturing: Product &amp; Process </a:t>
            </a:r>
          </a:p>
        </p:txBody>
      </p:sp>
      <p:sp>
        <p:nvSpPr>
          <p:cNvPr id="6" name="TextBox 5"/>
          <p:cNvSpPr txBox="1"/>
          <p:nvPr/>
        </p:nvSpPr>
        <p:spPr>
          <a:xfrm>
            <a:off x="6858000" y="6488668"/>
            <a:ext cx="2286000" cy="369332"/>
          </a:xfrm>
          <a:prstGeom prst="rect">
            <a:avLst/>
          </a:prstGeom>
          <a:noFill/>
        </p:spPr>
        <p:txBody>
          <a:bodyPr wrap="square" rtlCol="0">
            <a:spAutoFit/>
          </a:bodyPr>
          <a:lstStyle/>
          <a:p>
            <a:r>
              <a:rPr lang="en-US" dirty="0" smtClean="0"/>
              <a:t>Source: Interview</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a:bodyPr>
          <a:lstStyle/>
          <a:p>
            <a:pPr>
              <a:buNone/>
            </a:pPr>
            <a:endParaRPr lang="en-US" dirty="0" smtClean="0"/>
          </a:p>
          <a:p>
            <a:pPr lvl="0"/>
            <a:endParaRPr lang="en-US" b="1" dirty="0" smtClean="0">
              <a:solidFill>
                <a:schemeClr val="bg2">
                  <a:lumMod val="25000"/>
                </a:schemeClr>
              </a:solidFill>
            </a:endParaRPr>
          </a:p>
          <a:p>
            <a:pPr lvl="0"/>
            <a:endParaRPr lang="en-US" dirty="0" smtClean="0">
              <a:solidFill>
                <a:schemeClr val="bg2">
                  <a:lumMod val="25000"/>
                </a:schemeClr>
              </a:solidFill>
            </a:endParaRPr>
          </a:p>
          <a:p>
            <a:endParaRPr lang="en-US" b="1" dirty="0" smtClean="0">
              <a:solidFill>
                <a:schemeClr val="bg2">
                  <a:lumMod val="25000"/>
                </a:schemeClr>
              </a:solidFill>
            </a:endParaRPr>
          </a:p>
          <a:p>
            <a:endParaRPr lang="en-US" dirty="0" smtClean="0">
              <a:solidFill>
                <a:schemeClr val="bg2">
                  <a:lumMod val="25000"/>
                </a:schemeClr>
              </a:solidFill>
            </a:endParaRPr>
          </a:p>
          <a:p>
            <a:pPr lvl="0"/>
            <a:endParaRPr lang="en-US" b="1" dirty="0" smtClean="0">
              <a:solidFill>
                <a:schemeClr val="bg2">
                  <a:lumMod val="25000"/>
                </a:schemeClr>
              </a:solidFill>
            </a:endParaRPr>
          </a:p>
          <a:p>
            <a:pPr lvl="0"/>
            <a:endParaRPr lang="en-US" dirty="0" smtClean="0">
              <a:solidFill>
                <a:schemeClr val="bg2">
                  <a:lumMod val="25000"/>
                </a:schemeClr>
              </a:solidFill>
            </a:endParaRPr>
          </a:p>
          <a:p>
            <a:endParaRPr lang="en-US" b="1" dirty="0" smtClean="0">
              <a:solidFill>
                <a:schemeClr val="bg2">
                  <a:lumMod val="25000"/>
                </a:schemeClr>
              </a:solidFill>
            </a:endParaRPr>
          </a:p>
          <a:p>
            <a:endParaRPr lang="en-US" dirty="0" smtClean="0">
              <a:solidFill>
                <a:schemeClr val="bg2">
                  <a:lumMod val="25000"/>
                </a:schemeClr>
              </a:solidFill>
            </a:endParaRPr>
          </a:p>
          <a:p>
            <a:pPr lvl="0"/>
            <a:endParaRPr lang="en-US" b="1" dirty="0" smtClean="0">
              <a:solidFill>
                <a:schemeClr val="bg2">
                  <a:lumMod val="25000"/>
                </a:schemeClr>
              </a:solidFill>
            </a:endParaRPr>
          </a:p>
          <a:p>
            <a:pPr lvl="0"/>
            <a:endParaRPr lang="en-US" dirty="0" smtClean="0">
              <a:solidFill>
                <a:schemeClr val="bg2">
                  <a:lumMod val="25000"/>
                </a:schemeClr>
              </a:solidFill>
            </a:endParaRPr>
          </a:p>
          <a:p>
            <a:endParaRPr lang="en-US" dirty="0" smtClean="0"/>
          </a:p>
          <a:p>
            <a:endParaRPr lang="en-US" dirty="0" smtClean="0"/>
          </a:p>
          <a:p>
            <a:endParaRPr lang="en-GB" dirty="0"/>
          </a:p>
        </p:txBody>
      </p:sp>
      <p:sp>
        <p:nvSpPr>
          <p:cNvPr id="4" name="Title 3"/>
          <p:cNvSpPr>
            <a:spLocks noGrp="1"/>
          </p:cNvSpPr>
          <p:nvPr>
            <p:ph type="title"/>
          </p:nvPr>
        </p:nvSpPr>
        <p:spPr>
          <a:xfrm>
            <a:off x="228600" y="415574"/>
            <a:ext cx="8763000" cy="461665"/>
          </a:xfrm>
          <a:prstGeom prst="rect">
            <a:avLst/>
          </a:prstGeom>
          <a:solidFill>
            <a:srgbClr val="948A54">
              <a:alpha val="55000"/>
            </a:srgbClr>
          </a:solidFill>
          <a:effectLst>
            <a:outerShdw blurRad="50800" dist="38100" dir="2700000">
              <a:srgbClr val="000000">
                <a:alpha val="43000"/>
              </a:srgbClr>
            </a:outerShdw>
          </a:effectLst>
        </p:spPr>
        <p:txBody>
          <a:bodyPr wrap="square">
            <a:spAutoFit/>
          </a:bodyPr>
          <a:lstStyle/>
          <a:p>
            <a:r>
              <a:rPr lang="en-US" sz="2400" b="1" spc="600" dirty="0" smtClean="0">
                <a:solidFill>
                  <a:srgbClr val="FFFFFF"/>
                </a:solidFill>
                <a:effectLst>
                  <a:outerShdw blurRad="50800" dist="38100" dir="2700000">
                    <a:srgbClr val="000000">
                      <a:alpha val="43000"/>
                    </a:srgbClr>
                  </a:outerShdw>
                </a:effectLst>
              </a:rPr>
              <a:t>CHINA</a:t>
            </a:r>
            <a:endParaRPr lang="en-US" sz="2400" b="1" spc="600" dirty="0" smtClean="0">
              <a:solidFill>
                <a:srgbClr val="FFFFFF"/>
              </a:solidFill>
              <a:effectLst>
                <a:outerShdw blurRad="50800" dist="38100" dir="2700000">
                  <a:srgbClr val="000000">
                    <a:alpha val="43000"/>
                  </a:srgbClr>
                </a:outerShdw>
              </a:effectLst>
            </a:endParaRPr>
          </a:p>
        </p:txBody>
      </p:sp>
      <p:sp>
        <p:nvSpPr>
          <p:cNvPr id="5" name="Content Placeholder 5"/>
          <p:cNvSpPr txBox="1">
            <a:spLocks/>
          </p:cNvSpPr>
          <p:nvPr/>
        </p:nvSpPr>
        <p:spPr>
          <a:xfrm>
            <a:off x="457200" y="1600200"/>
            <a:ext cx="8229600" cy="4525963"/>
          </a:xfrm>
          <a:prstGeom prst="rect">
            <a:avLst/>
          </a:prstGeom>
        </p:spPr>
        <p:txBody>
          <a:bodyPr vert="horz" lIns="91440" tIns="45720" rIns="91440" bIns="45720" rtlCol="0">
            <a:normAutofit fontScale="62500" lnSpcReduction="20000"/>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Times New Roman" pitchFamily="18" charset="0"/>
                <a:cs typeface="Times New Roman" pitchFamily="18" charset="0"/>
              </a:rPr>
              <a:t>Has commissioned a remanufacturing project: engine, transmission, steering gear, starter and generator.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3200" b="0" i="0" u="none" strike="noStrike" kern="1200" cap="none" spc="0" normalizeH="0" baseline="0" noProof="0" smtClean="0">
              <a:ln>
                <a:noFill/>
              </a:ln>
              <a:solidFill>
                <a:schemeClr val="tx1"/>
              </a:solidFill>
              <a:effectLst/>
              <a:uLnTx/>
              <a:uFillTx/>
              <a:latin typeface="+mn-lt"/>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Times New Roman" pitchFamily="18" charset="0"/>
                <a:cs typeface="Times New Roman" pitchFamily="18" charset="0"/>
              </a:rPr>
              <a:t>Remanufacturing is listed in the National Long and Medium Term Program of Science Technology Development Planning as a key technology in manufacturing field.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3200" b="0" i="0" u="none" strike="noStrike" kern="1200" cap="none" spc="0" normalizeH="0" baseline="0" noProof="0" smtClean="0">
              <a:ln>
                <a:noFill/>
              </a:ln>
              <a:solidFill>
                <a:schemeClr val="tx1"/>
              </a:solidFill>
              <a:effectLst/>
              <a:uLnTx/>
              <a:uFillTx/>
              <a:latin typeface="+mn-lt"/>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Times New Roman" pitchFamily="18" charset="0"/>
                <a:cs typeface="Times New Roman" pitchFamily="18" charset="0"/>
              </a:rPr>
              <a:t>The government promotes the development of remanufacturing industry by facilitating the establishment of production system and consumption system.</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3200" b="0" i="0" u="none" strike="noStrike" kern="1200" cap="none" spc="0" normalizeH="0" baseline="0" noProof="0" smtClean="0">
                <a:ln>
                  <a:noFill/>
                </a:ln>
                <a:solidFill>
                  <a:srgbClr val="000000"/>
                </a:solidFill>
                <a:effectLst/>
                <a:uLnTx/>
                <a:uFillTx/>
                <a:latin typeface="+mn-lt"/>
                <a:ea typeface="Times New Roman" pitchFamily="18" charset="0"/>
                <a:cs typeface="Times New Roman" pitchFamily="18" charset="0"/>
              </a:rPr>
              <a:t>Manufacturing joint venture between Guangxi Yuchai Machinery Company Limited (GYMCL) and Caterpillar (China) Investment Co., Ltd </a:t>
            </a:r>
          </a:p>
          <a:p>
            <a:pPr marL="400050" marR="0" lvl="1"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US" sz="2800" b="0" i="0" u="none" strike="noStrike" kern="1200" cap="none" spc="0" normalizeH="0" baseline="0" noProof="0" smtClean="0">
                <a:ln>
                  <a:noFill/>
                </a:ln>
                <a:solidFill>
                  <a:srgbClr val="000000"/>
                </a:solidFill>
                <a:effectLst/>
                <a:uLnTx/>
                <a:uFillTx/>
                <a:latin typeface="+mn-lt"/>
                <a:ea typeface="Times New Roman" pitchFamily="18" charset="0"/>
                <a:cs typeface="Times New Roman" pitchFamily="18" charset="0"/>
                <a:sym typeface="Wingdings" pitchFamily="2" charset="2"/>
              </a:rPr>
              <a:t></a:t>
            </a:r>
            <a:r>
              <a:rPr kumimoji="0" lang="en-US" sz="2800" b="0" i="0" u="none" strike="noStrike" kern="1200" cap="none" spc="0" normalizeH="0" baseline="0" noProof="0" smtClean="0">
                <a:ln>
                  <a:noFill/>
                </a:ln>
                <a:solidFill>
                  <a:srgbClr val="000000"/>
                </a:solidFill>
                <a:effectLst/>
                <a:uLnTx/>
                <a:uFillTx/>
                <a:latin typeface="+mn-lt"/>
                <a:ea typeface="Times New Roman" pitchFamily="18" charset="0"/>
                <a:cs typeface="Times New Roman" pitchFamily="18" charset="0"/>
              </a:rPr>
              <a:t> Yuchai Remanufacturing Services (Suzhou) Co., Ltd.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defRPr/>
            </a:pPr>
            <a:endParaRPr kumimoji="0" lang="en-US" sz="3200" b="0" i="0" u="none" strike="noStrike" kern="1200" cap="none" spc="0" normalizeH="0" baseline="0" noProof="0" smtClean="0">
              <a:ln>
                <a:noFill/>
              </a:ln>
              <a:solidFill>
                <a:srgbClr val="000000"/>
              </a:solidFill>
              <a:effectLst/>
              <a:uLnTx/>
              <a:uFillTx/>
              <a:latin typeface="+mn-l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3200" b="0" i="0" u="none" strike="noStrike" kern="1200" cap="none" spc="0" normalizeH="0" baseline="0" noProof="0" smtClean="0">
                <a:ln>
                  <a:noFill/>
                </a:ln>
                <a:solidFill>
                  <a:srgbClr val="000000"/>
                </a:solidFill>
                <a:effectLst/>
                <a:uLnTx/>
                <a:uFillTx/>
                <a:latin typeface="+mn-lt"/>
                <a:ea typeface="Times New Roman" pitchFamily="18" charset="0"/>
                <a:cs typeface="Times New Roman" pitchFamily="18" charset="0"/>
              </a:rPr>
              <a:t>Held 49%-51% by Caterpillar China and GYMCL, incorporated in April 2010 in Suzhou, Jiangsu Province to provide remanufacturing services for and relate to GYMCL's diesel engines and components and certain Caterpillar diesel engines and components.</a:t>
            </a:r>
            <a:endParaRPr kumimoji="0" lang="en-US" sz="3200" b="0" i="0" u="none" strike="noStrike" kern="1200" cap="none" spc="0" normalizeH="0" baseline="0" noProof="0" smtClean="0">
              <a:ln>
                <a:noFill/>
              </a:ln>
              <a:solidFill>
                <a:schemeClr val="tx1"/>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a:bodyPr>
          <a:lstStyle/>
          <a:p>
            <a:pPr>
              <a:buNone/>
            </a:pPr>
            <a:endParaRPr lang="en-US" dirty="0" smtClean="0"/>
          </a:p>
          <a:p>
            <a:pPr lvl="0"/>
            <a:endParaRPr lang="en-US" b="1" dirty="0" smtClean="0">
              <a:solidFill>
                <a:schemeClr val="bg2">
                  <a:lumMod val="25000"/>
                </a:schemeClr>
              </a:solidFill>
            </a:endParaRPr>
          </a:p>
          <a:p>
            <a:pPr lvl="0"/>
            <a:endParaRPr lang="en-US" dirty="0" smtClean="0">
              <a:solidFill>
                <a:schemeClr val="bg2">
                  <a:lumMod val="25000"/>
                </a:schemeClr>
              </a:solidFill>
            </a:endParaRPr>
          </a:p>
          <a:p>
            <a:endParaRPr lang="en-US" b="1" dirty="0" smtClean="0">
              <a:solidFill>
                <a:schemeClr val="bg2">
                  <a:lumMod val="25000"/>
                </a:schemeClr>
              </a:solidFill>
            </a:endParaRPr>
          </a:p>
          <a:p>
            <a:endParaRPr lang="en-US" dirty="0" smtClean="0">
              <a:solidFill>
                <a:schemeClr val="bg2">
                  <a:lumMod val="25000"/>
                </a:schemeClr>
              </a:solidFill>
            </a:endParaRPr>
          </a:p>
          <a:p>
            <a:pPr lvl="0"/>
            <a:endParaRPr lang="en-US" b="1" dirty="0" smtClean="0">
              <a:solidFill>
                <a:schemeClr val="bg2">
                  <a:lumMod val="25000"/>
                </a:schemeClr>
              </a:solidFill>
            </a:endParaRPr>
          </a:p>
          <a:p>
            <a:pPr lvl="0"/>
            <a:endParaRPr lang="en-US" dirty="0" smtClean="0">
              <a:solidFill>
                <a:schemeClr val="bg2">
                  <a:lumMod val="25000"/>
                </a:schemeClr>
              </a:solidFill>
            </a:endParaRPr>
          </a:p>
          <a:p>
            <a:endParaRPr lang="en-US" b="1" dirty="0" smtClean="0">
              <a:solidFill>
                <a:schemeClr val="bg2">
                  <a:lumMod val="25000"/>
                </a:schemeClr>
              </a:solidFill>
            </a:endParaRPr>
          </a:p>
          <a:p>
            <a:endParaRPr lang="en-US" dirty="0" smtClean="0">
              <a:solidFill>
                <a:schemeClr val="bg2">
                  <a:lumMod val="25000"/>
                </a:schemeClr>
              </a:solidFill>
            </a:endParaRPr>
          </a:p>
          <a:p>
            <a:pPr lvl="0"/>
            <a:endParaRPr lang="en-US" b="1" dirty="0" smtClean="0">
              <a:solidFill>
                <a:schemeClr val="bg2">
                  <a:lumMod val="25000"/>
                </a:schemeClr>
              </a:solidFill>
            </a:endParaRPr>
          </a:p>
          <a:p>
            <a:pPr lvl="0"/>
            <a:endParaRPr lang="en-US" dirty="0" smtClean="0">
              <a:solidFill>
                <a:schemeClr val="bg2">
                  <a:lumMod val="25000"/>
                </a:schemeClr>
              </a:solidFill>
            </a:endParaRPr>
          </a:p>
          <a:p>
            <a:endParaRPr lang="en-US" dirty="0" smtClean="0"/>
          </a:p>
          <a:p>
            <a:endParaRPr lang="en-US" dirty="0" smtClean="0"/>
          </a:p>
          <a:p>
            <a:endParaRPr lang="en-GB" dirty="0"/>
          </a:p>
        </p:txBody>
      </p:sp>
      <p:sp>
        <p:nvSpPr>
          <p:cNvPr id="4" name="Title 3"/>
          <p:cNvSpPr>
            <a:spLocks noGrp="1"/>
          </p:cNvSpPr>
          <p:nvPr>
            <p:ph type="title"/>
          </p:nvPr>
        </p:nvSpPr>
        <p:spPr>
          <a:xfrm>
            <a:off x="228600" y="415574"/>
            <a:ext cx="8763000" cy="461665"/>
          </a:xfrm>
          <a:prstGeom prst="rect">
            <a:avLst/>
          </a:prstGeom>
          <a:solidFill>
            <a:srgbClr val="948A54">
              <a:alpha val="55000"/>
            </a:srgbClr>
          </a:solidFill>
          <a:effectLst>
            <a:outerShdw blurRad="50800" dist="38100" dir="2700000">
              <a:srgbClr val="000000">
                <a:alpha val="43000"/>
              </a:srgbClr>
            </a:outerShdw>
          </a:effectLst>
        </p:spPr>
        <p:txBody>
          <a:bodyPr wrap="square">
            <a:spAutoFit/>
          </a:bodyPr>
          <a:lstStyle/>
          <a:p>
            <a:r>
              <a:rPr lang="en-US" sz="2400" b="1" spc="600" dirty="0" smtClean="0">
                <a:solidFill>
                  <a:srgbClr val="FFFFFF"/>
                </a:solidFill>
                <a:effectLst>
                  <a:outerShdw blurRad="50800" dist="38100" dir="2700000">
                    <a:srgbClr val="000000">
                      <a:alpha val="43000"/>
                    </a:srgbClr>
                  </a:outerShdw>
                </a:effectLst>
              </a:rPr>
              <a:t>SINGAPORE</a:t>
            </a:r>
            <a:endParaRPr lang="en-US" sz="2400" b="1" spc="600" dirty="0" smtClean="0">
              <a:solidFill>
                <a:srgbClr val="FFFFFF"/>
              </a:solidFill>
              <a:effectLst>
                <a:outerShdw blurRad="50800" dist="38100" dir="2700000">
                  <a:srgbClr val="000000">
                    <a:alpha val="43000"/>
                  </a:srgbClr>
                </a:outerShdw>
              </a:effectLst>
            </a:endParaRPr>
          </a:p>
        </p:txBody>
      </p:sp>
      <p:sp>
        <p:nvSpPr>
          <p:cNvPr id="5" name="Content Placeholder 5"/>
          <p:cNvSpPr txBox="1">
            <a:spLocks/>
          </p:cNvSpPr>
          <p:nvPr/>
        </p:nvSpPr>
        <p:spPr>
          <a:xfrm>
            <a:off x="457200" y="1600200"/>
            <a:ext cx="8229600" cy="4525963"/>
          </a:xfrm>
          <a:prstGeom prst="rect">
            <a:avLst/>
          </a:prstGeom>
        </p:spPr>
        <p:txBody>
          <a:bodyPr vert="horz" lIns="91440" tIns="45720" rIns="91440" bIns="45720" rtlCol="0">
            <a:normAutofit/>
          </a:bodyPr>
          <a:lstStyle/>
          <a:p>
            <a:pPr marL="0" marR="0" lvl="0" indent="0" algn="l" defTabSz="914400" rtl="0" eaLnBrk="1" fontAlgn="base" latinLnBrk="0" hangingPunct="1">
              <a:lnSpc>
                <a:spcPct val="100000"/>
              </a:lnSpc>
              <a:spcBef>
                <a:spcPct val="0"/>
              </a:spcBef>
              <a:spcAft>
                <a:spcPct val="0"/>
              </a:spcAft>
              <a:buClrTx/>
              <a:buSzTx/>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MY" sz="1800" b="0" i="0" u="none" strike="noStrike" kern="1200" cap="none" spc="0" normalizeH="0" baseline="0" noProof="0" smtClean="0">
                <a:ln>
                  <a:noFill/>
                </a:ln>
                <a:solidFill>
                  <a:schemeClr val="tx1"/>
                </a:solidFill>
                <a:effectLst/>
                <a:uLnTx/>
                <a:uFillTx/>
                <a:latin typeface="+mn-lt"/>
                <a:ea typeface="+mn-ea"/>
                <a:cs typeface="+mn-cs"/>
              </a:rPr>
              <a:t>In May 2011, Caterpillar announced the opening of new remanufacturing facilities in Singapore.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MY" sz="1800" b="0" i="0" u="none" strike="noStrike" kern="1200" cap="none" spc="0" normalizeH="0" baseline="0" noProof="0" smtClean="0">
                <a:ln>
                  <a:noFill/>
                </a:ln>
                <a:solidFill>
                  <a:schemeClr val="tx1"/>
                </a:solidFill>
                <a:effectLst/>
                <a:uLnTx/>
                <a:uFillTx/>
                <a:latin typeface="+mn-lt"/>
                <a:ea typeface="+mn-ea"/>
                <a:cs typeface="+mn-cs"/>
              </a:rPr>
              <a:t>Served as the regional source for remanufactured major components for large off-highway trucks and other mining equipment, including engines, transmissions, final drives and torque converters.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MY" sz="1800" b="0" i="0" u="none" strike="noStrike" kern="1200" cap="none" spc="0" normalizeH="0" baseline="0" noProof="0" smtClean="0">
                <a:ln>
                  <a:noFill/>
                </a:ln>
                <a:solidFill>
                  <a:schemeClr val="tx1"/>
                </a:solidFill>
                <a:effectLst/>
                <a:uLnTx/>
                <a:uFillTx/>
                <a:latin typeface="+mn-lt"/>
                <a:ea typeface="+mn-ea"/>
                <a:cs typeface="+mn-cs"/>
              </a:rPr>
              <a:t>In less than a year, Caterpillar has remanufactured more than two million pounds of end-of-life iron, using between 85 and 90 percent less energy than if those same components had been made new.</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MY" sz="1800" b="0" i="0" u="none" strike="noStrike" kern="1200" cap="none" spc="0" normalizeH="0" baseline="0" noProof="0" smtClean="0">
                <a:ln>
                  <a:noFill/>
                </a:ln>
                <a:solidFill>
                  <a:schemeClr val="tx1"/>
                </a:solidFill>
                <a:effectLst/>
                <a:uLnTx/>
                <a:uFillTx/>
                <a:latin typeface="+mn-lt"/>
                <a:ea typeface="+mn-ea"/>
                <a:cs typeface="+mn-cs"/>
              </a:rPr>
              <a:t>In May 2012, Singapore established the Advanced Remanufacturing &amp; Technology Centre (ARTC).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MY" sz="1800" b="0" i="0" u="none" strike="noStrike" kern="1200" cap="none" spc="0" normalizeH="0" baseline="0" noProof="0" smtClean="0">
                <a:ln>
                  <a:noFill/>
                </a:ln>
                <a:solidFill>
                  <a:schemeClr val="tx1"/>
                </a:solidFill>
                <a:effectLst/>
                <a:uLnTx/>
                <a:uFillTx/>
                <a:latin typeface="+mn-lt"/>
                <a:ea typeface="+mn-ea"/>
                <a:cs typeface="+mn-cs"/>
              </a:rPr>
              <a:t>By mid quarter of 2012, Singapore announces the presence of Boeing, Roll-Royce, Siemens Industry Software, ABB, FUCHS Lubricants and Carl Zeiss</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304800"/>
            <a:ext cx="8382000" cy="707886"/>
          </a:xfrm>
          <a:prstGeom prst="rect">
            <a:avLst/>
          </a:prstGeom>
          <a:solidFill>
            <a:srgbClr val="948A54">
              <a:alpha val="55000"/>
            </a:srgbClr>
          </a:solidFill>
          <a:effectLst>
            <a:outerShdw blurRad="50800" dist="38100" dir="2700000">
              <a:srgbClr val="000000">
                <a:alpha val="43000"/>
              </a:srgbClr>
            </a:outerShdw>
          </a:effectLst>
        </p:spPr>
        <p:txBody>
          <a:bodyPr wrap="square">
            <a:spAutoFit/>
          </a:bodyPr>
          <a:lstStyle/>
          <a:p>
            <a:pPr algn="ctr"/>
            <a:r>
              <a:rPr lang="en-US" sz="4000" b="1" spc="430" dirty="0" smtClean="0">
                <a:solidFill>
                  <a:srgbClr val="FFFFFF"/>
                </a:solidFill>
                <a:effectLst>
                  <a:outerShdw blurRad="50800" dist="38100" dir="2700000">
                    <a:srgbClr val="000000">
                      <a:alpha val="43000"/>
                    </a:srgbClr>
                  </a:outerShdw>
                </a:effectLst>
              </a:rPr>
              <a:t>OBJECTIVES</a:t>
            </a:r>
          </a:p>
        </p:txBody>
      </p:sp>
      <p:graphicFrame>
        <p:nvGraphicFramePr>
          <p:cNvPr id="3" name="D 8"/>
          <p:cNvGraphicFramePr/>
          <p:nvPr/>
        </p:nvGraphicFramePr>
        <p:xfrm>
          <a:off x="762000" y="1981200"/>
          <a:ext cx="8382000" cy="4415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a:bodyPr>
          <a:lstStyle/>
          <a:p>
            <a:pPr>
              <a:buNone/>
            </a:pPr>
            <a:endParaRPr lang="en-US" dirty="0" smtClean="0"/>
          </a:p>
          <a:p>
            <a:pPr lvl="0"/>
            <a:endParaRPr lang="en-US" b="1" dirty="0" smtClean="0">
              <a:solidFill>
                <a:schemeClr val="bg2">
                  <a:lumMod val="25000"/>
                </a:schemeClr>
              </a:solidFill>
            </a:endParaRPr>
          </a:p>
          <a:p>
            <a:pPr lvl="0"/>
            <a:endParaRPr lang="en-US" dirty="0" smtClean="0">
              <a:solidFill>
                <a:schemeClr val="bg2">
                  <a:lumMod val="25000"/>
                </a:schemeClr>
              </a:solidFill>
            </a:endParaRPr>
          </a:p>
          <a:p>
            <a:endParaRPr lang="en-US" b="1" dirty="0" smtClean="0">
              <a:solidFill>
                <a:schemeClr val="bg2">
                  <a:lumMod val="25000"/>
                </a:schemeClr>
              </a:solidFill>
            </a:endParaRPr>
          </a:p>
          <a:p>
            <a:endParaRPr lang="en-US" dirty="0" smtClean="0">
              <a:solidFill>
                <a:schemeClr val="bg2">
                  <a:lumMod val="25000"/>
                </a:schemeClr>
              </a:solidFill>
            </a:endParaRPr>
          </a:p>
          <a:p>
            <a:pPr lvl="0"/>
            <a:endParaRPr lang="en-US" b="1" dirty="0" smtClean="0">
              <a:solidFill>
                <a:schemeClr val="bg2">
                  <a:lumMod val="25000"/>
                </a:schemeClr>
              </a:solidFill>
            </a:endParaRPr>
          </a:p>
          <a:p>
            <a:pPr lvl="0"/>
            <a:endParaRPr lang="en-US" dirty="0" smtClean="0">
              <a:solidFill>
                <a:schemeClr val="bg2">
                  <a:lumMod val="25000"/>
                </a:schemeClr>
              </a:solidFill>
            </a:endParaRPr>
          </a:p>
          <a:p>
            <a:endParaRPr lang="en-US" b="1" dirty="0" smtClean="0">
              <a:solidFill>
                <a:schemeClr val="bg2">
                  <a:lumMod val="25000"/>
                </a:schemeClr>
              </a:solidFill>
            </a:endParaRPr>
          </a:p>
          <a:p>
            <a:endParaRPr lang="en-US" dirty="0" smtClean="0">
              <a:solidFill>
                <a:schemeClr val="bg2">
                  <a:lumMod val="25000"/>
                </a:schemeClr>
              </a:solidFill>
            </a:endParaRPr>
          </a:p>
          <a:p>
            <a:pPr lvl="0"/>
            <a:endParaRPr lang="en-US" b="1" dirty="0" smtClean="0">
              <a:solidFill>
                <a:schemeClr val="bg2">
                  <a:lumMod val="25000"/>
                </a:schemeClr>
              </a:solidFill>
            </a:endParaRPr>
          </a:p>
          <a:p>
            <a:pPr lvl="0"/>
            <a:endParaRPr lang="en-US" dirty="0" smtClean="0">
              <a:solidFill>
                <a:schemeClr val="bg2">
                  <a:lumMod val="25000"/>
                </a:schemeClr>
              </a:solidFill>
            </a:endParaRPr>
          </a:p>
          <a:p>
            <a:endParaRPr lang="en-US" dirty="0" smtClean="0"/>
          </a:p>
          <a:p>
            <a:endParaRPr lang="en-US" dirty="0" smtClean="0"/>
          </a:p>
          <a:p>
            <a:endParaRPr lang="en-GB" dirty="0"/>
          </a:p>
        </p:txBody>
      </p:sp>
      <p:sp>
        <p:nvSpPr>
          <p:cNvPr id="4" name="Title 3"/>
          <p:cNvSpPr>
            <a:spLocks noGrp="1"/>
          </p:cNvSpPr>
          <p:nvPr>
            <p:ph type="title"/>
          </p:nvPr>
        </p:nvSpPr>
        <p:spPr>
          <a:xfrm>
            <a:off x="228600" y="415574"/>
            <a:ext cx="8763000" cy="461665"/>
          </a:xfrm>
          <a:prstGeom prst="rect">
            <a:avLst/>
          </a:prstGeom>
          <a:solidFill>
            <a:srgbClr val="948A54">
              <a:alpha val="55000"/>
            </a:srgbClr>
          </a:solidFill>
          <a:effectLst>
            <a:outerShdw blurRad="50800" dist="38100" dir="2700000">
              <a:srgbClr val="000000">
                <a:alpha val="43000"/>
              </a:srgbClr>
            </a:outerShdw>
          </a:effectLst>
        </p:spPr>
        <p:txBody>
          <a:bodyPr wrap="square">
            <a:spAutoFit/>
          </a:bodyPr>
          <a:lstStyle/>
          <a:p>
            <a:r>
              <a:rPr lang="en-US" sz="2400" b="1" spc="600" dirty="0" smtClean="0">
                <a:solidFill>
                  <a:srgbClr val="FFFFFF"/>
                </a:solidFill>
                <a:effectLst>
                  <a:outerShdw blurRad="50800" dist="38100" dir="2700000">
                    <a:srgbClr val="000000">
                      <a:alpha val="43000"/>
                    </a:srgbClr>
                  </a:outerShdw>
                </a:effectLst>
              </a:rPr>
              <a:t>INDONESIA</a:t>
            </a:r>
            <a:endParaRPr lang="en-US" sz="2400" b="1" spc="600" dirty="0" smtClean="0">
              <a:solidFill>
                <a:srgbClr val="FFFFFF"/>
              </a:solidFill>
              <a:effectLst>
                <a:outerShdw blurRad="50800" dist="38100" dir="2700000">
                  <a:srgbClr val="000000">
                    <a:alpha val="43000"/>
                  </a:srgbClr>
                </a:outerShdw>
              </a:effectLst>
            </a:endParaRPr>
          </a:p>
        </p:txBody>
      </p:sp>
      <p:sp>
        <p:nvSpPr>
          <p:cNvPr id="5" name="Content Placeholder 5"/>
          <p:cNvSpPr txBox="1">
            <a:spLocks/>
          </p:cNvSpPr>
          <p:nvPr/>
        </p:nvSpPr>
        <p:spPr>
          <a:xfrm>
            <a:off x="457200" y="1600200"/>
            <a:ext cx="8229600" cy="4525963"/>
          </a:xfrm>
          <a:prstGeom prst="rect">
            <a:avLst/>
          </a:prstGeom>
        </p:spPr>
        <p:txBody>
          <a:bodyPr vert="horz" lIns="91440" tIns="45720" rIns="91440" bIns="45720" rtlCol="0">
            <a:normAutofit/>
          </a:bodyPr>
          <a:lstStyle/>
          <a:p>
            <a:pPr marL="0" marR="0" lvl="0" indent="0" algn="l" defTabSz="914400" rtl="0" eaLnBrk="1" fontAlgn="base" latinLnBrk="0" hangingPunct="1">
              <a:lnSpc>
                <a:spcPct val="100000"/>
              </a:lnSpc>
              <a:spcBef>
                <a:spcPct val="0"/>
              </a:spcBef>
              <a:spcAft>
                <a:spcPct val="0"/>
              </a:spcAft>
              <a:buClrTx/>
              <a:buSzTx/>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609600" y="1752600"/>
            <a:ext cx="8229600" cy="4525963"/>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smtClean="0">
                <a:ln>
                  <a:noFill/>
                </a:ln>
                <a:solidFill>
                  <a:schemeClr val="tx1"/>
                </a:solidFill>
                <a:effectLst/>
                <a:uLnTx/>
                <a:uFillTx/>
                <a:latin typeface="+mn-lt"/>
                <a:ea typeface="+mn-ea"/>
                <a:cs typeface="+mn-cs"/>
              </a:rPr>
              <a:t>Komatsu Reman Indonesia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MY" sz="3200" b="0" i="0" u="none" strike="noStrike" kern="1200" cap="none" spc="0" normalizeH="0" baseline="0" noProof="0" smtClean="0">
                <a:ln>
                  <a:noFill/>
                </a:ln>
                <a:solidFill>
                  <a:schemeClr val="tx1"/>
                </a:solidFill>
                <a:effectLst/>
                <a:uLnTx/>
                <a:uFillTx/>
                <a:latin typeface="+mn-lt"/>
                <a:ea typeface="+mn-ea"/>
                <a:cs typeface="+mn-cs"/>
              </a:rPr>
              <a:t>Established in January 18, 2007, serves as the Components Remanufacturing Plant as well as Global Reman Products Supplier of Komatsu as the leading of construction and mining machinery.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MY" sz="3200" b="0" i="0" u="none" strike="noStrike" kern="1200" cap="none" spc="0" normalizeH="0" baseline="0" noProof="0" smtClean="0">
                <a:ln>
                  <a:noFill/>
                </a:ln>
                <a:solidFill>
                  <a:schemeClr val="tx1"/>
                </a:solidFill>
                <a:effectLst/>
                <a:uLnTx/>
                <a:uFillTx/>
                <a:latin typeface="+mn-lt"/>
                <a:ea typeface="+mn-ea"/>
                <a:cs typeface="+mn-cs"/>
              </a:rPr>
              <a:t>99.875 % owned by Komatsu Indonesia and 0.125 % owned by Komatsu Under Carriage Indonesia.</a:t>
            </a:r>
            <a:endParaRPr kumimoji="0" lang="en-GB"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smtClean="0">
                <a:ln>
                  <a:noFill/>
                </a:ln>
                <a:solidFill>
                  <a:schemeClr val="tx1"/>
                </a:solidFill>
                <a:effectLst/>
                <a:uLnTx/>
                <a:uFillTx/>
                <a:latin typeface="+mn-lt"/>
                <a:ea typeface="+mn-ea"/>
                <a:cs typeface="+mn-cs"/>
              </a:rPr>
              <a:t>Remanufacturing of Complete engine, Power line components, Piston pumps and motor</a:t>
            </a: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a:bodyPr>
          <a:lstStyle/>
          <a:p>
            <a:pPr>
              <a:buNone/>
            </a:pPr>
            <a:endParaRPr lang="en-US" dirty="0" smtClean="0"/>
          </a:p>
          <a:p>
            <a:pPr lvl="0"/>
            <a:endParaRPr lang="en-US" b="1" dirty="0" smtClean="0">
              <a:solidFill>
                <a:schemeClr val="bg2">
                  <a:lumMod val="25000"/>
                </a:schemeClr>
              </a:solidFill>
            </a:endParaRPr>
          </a:p>
          <a:p>
            <a:pPr lvl="0"/>
            <a:endParaRPr lang="en-US" dirty="0" smtClean="0">
              <a:solidFill>
                <a:schemeClr val="bg2">
                  <a:lumMod val="25000"/>
                </a:schemeClr>
              </a:solidFill>
            </a:endParaRPr>
          </a:p>
          <a:p>
            <a:endParaRPr lang="en-US" b="1" dirty="0" smtClean="0">
              <a:solidFill>
                <a:schemeClr val="bg2">
                  <a:lumMod val="25000"/>
                </a:schemeClr>
              </a:solidFill>
            </a:endParaRPr>
          </a:p>
          <a:p>
            <a:endParaRPr lang="en-US" dirty="0" smtClean="0">
              <a:solidFill>
                <a:schemeClr val="bg2">
                  <a:lumMod val="25000"/>
                </a:schemeClr>
              </a:solidFill>
            </a:endParaRPr>
          </a:p>
          <a:p>
            <a:pPr lvl="0"/>
            <a:endParaRPr lang="en-US" b="1" dirty="0" smtClean="0">
              <a:solidFill>
                <a:schemeClr val="bg2">
                  <a:lumMod val="25000"/>
                </a:schemeClr>
              </a:solidFill>
            </a:endParaRPr>
          </a:p>
          <a:p>
            <a:pPr lvl="0"/>
            <a:endParaRPr lang="en-US" dirty="0" smtClean="0">
              <a:solidFill>
                <a:schemeClr val="bg2">
                  <a:lumMod val="25000"/>
                </a:schemeClr>
              </a:solidFill>
            </a:endParaRPr>
          </a:p>
          <a:p>
            <a:endParaRPr lang="en-US" b="1" dirty="0" smtClean="0">
              <a:solidFill>
                <a:schemeClr val="bg2">
                  <a:lumMod val="25000"/>
                </a:schemeClr>
              </a:solidFill>
            </a:endParaRPr>
          </a:p>
          <a:p>
            <a:endParaRPr lang="en-US" dirty="0" smtClean="0">
              <a:solidFill>
                <a:schemeClr val="bg2">
                  <a:lumMod val="25000"/>
                </a:schemeClr>
              </a:solidFill>
            </a:endParaRPr>
          </a:p>
          <a:p>
            <a:pPr lvl="0"/>
            <a:endParaRPr lang="en-US" b="1" dirty="0" smtClean="0">
              <a:solidFill>
                <a:schemeClr val="bg2">
                  <a:lumMod val="25000"/>
                </a:schemeClr>
              </a:solidFill>
            </a:endParaRPr>
          </a:p>
          <a:p>
            <a:pPr lvl="0"/>
            <a:endParaRPr lang="en-US" dirty="0" smtClean="0">
              <a:solidFill>
                <a:schemeClr val="bg2">
                  <a:lumMod val="25000"/>
                </a:schemeClr>
              </a:solidFill>
            </a:endParaRPr>
          </a:p>
          <a:p>
            <a:endParaRPr lang="en-US" dirty="0" smtClean="0"/>
          </a:p>
          <a:p>
            <a:endParaRPr lang="en-US" dirty="0" smtClean="0"/>
          </a:p>
          <a:p>
            <a:endParaRPr lang="en-GB" dirty="0"/>
          </a:p>
        </p:txBody>
      </p:sp>
      <p:sp>
        <p:nvSpPr>
          <p:cNvPr id="4" name="Title 3"/>
          <p:cNvSpPr>
            <a:spLocks noGrp="1"/>
          </p:cNvSpPr>
          <p:nvPr>
            <p:ph type="title"/>
          </p:nvPr>
        </p:nvSpPr>
        <p:spPr>
          <a:xfrm>
            <a:off x="228600" y="230908"/>
            <a:ext cx="8763000" cy="830997"/>
          </a:xfrm>
          <a:prstGeom prst="rect">
            <a:avLst/>
          </a:prstGeom>
          <a:solidFill>
            <a:srgbClr val="948A54">
              <a:alpha val="55000"/>
            </a:srgbClr>
          </a:solidFill>
          <a:effectLst>
            <a:outerShdw blurRad="50800" dist="38100" dir="2700000">
              <a:srgbClr val="000000">
                <a:alpha val="43000"/>
              </a:srgbClr>
            </a:outerShdw>
          </a:effectLst>
        </p:spPr>
        <p:txBody>
          <a:bodyPr wrap="square">
            <a:spAutoFit/>
          </a:bodyPr>
          <a:lstStyle/>
          <a:p>
            <a:r>
              <a:rPr lang="en-US" sz="2400" b="1" spc="600" dirty="0" smtClean="0">
                <a:solidFill>
                  <a:srgbClr val="FFFFFF"/>
                </a:solidFill>
                <a:effectLst>
                  <a:outerShdw blurRad="50800" dist="38100" dir="2700000">
                    <a:srgbClr val="000000">
                      <a:alpha val="43000"/>
                    </a:srgbClr>
                  </a:outerShdw>
                </a:effectLst>
              </a:rPr>
              <a:t>SELECTED PRACTITIONER’S ON REMANUFACTURING WORLDWIDE</a:t>
            </a:r>
            <a:endParaRPr lang="en-US" sz="2400" b="1" spc="600" dirty="0" smtClean="0">
              <a:solidFill>
                <a:srgbClr val="FFFFFF"/>
              </a:solidFill>
              <a:effectLst>
                <a:outerShdw blurRad="50800" dist="38100" dir="2700000">
                  <a:srgbClr val="000000">
                    <a:alpha val="43000"/>
                  </a:srgbClr>
                </a:outerShdw>
              </a:effectLst>
            </a:endParaRPr>
          </a:p>
        </p:txBody>
      </p:sp>
      <p:sp>
        <p:nvSpPr>
          <p:cNvPr id="5" name="Content Placeholder 5"/>
          <p:cNvSpPr txBox="1">
            <a:spLocks/>
          </p:cNvSpPr>
          <p:nvPr/>
        </p:nvSpPr>
        <p:spPr>
          <a:xfrm>
            <a:off x="457200" y="1600200"/>
            <a:ext cx="8229600" cy="4525963"/>
          </a:xfrm>
          <a:prstGeom prst="rect">
            <a:avLst/>
          </a:prstGeom>
        </p:spPr>
        <p:txBody>
          <a:bodyPr vert="horz" lIns="91440" tIns="45720" rIns="91440" bIns="45720" rtlCol="0">
            <a:normAutofit/>
          </a:bodyPr>
          <a:lstStyle/>
          <a:p>
            <a:pPr marL="0" marR="0" lvl="0" indent="0" algn="l" defTabSz="914400" rtl="0" eaLnBrk="1" fontAlgn="base" latinLnBrk="0" hangingPunct="1">
              <a:lnSpc>
                <a:spcPct val="100000"/>
              </a:lnSpc>
              <a:spcBef>
                <a:spcPct val="0"/>
              </a:spcBef>
              <a:spcAft>
                <a:spcPct val="0"/>
              </a:spcAft>
              <a:buClrTx/>
              <a:buSzTx/>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6" name="Table 5"/>
          <p:cNvGraphicFramePr>
            <a:graphicFrameLocks noGrp="1"/>
          </p:cNvGraphicFramePr>
          <p:nvPr/>
        </p:nvGraphicFramePr>
        <p:xfrm>
          <a:off x="1043608" y="1375410"/>
          <a:ext cx="6984776" cy="4872663"/>
        </p:xfrm>
        <a:graphic>
          <a:graphicData uri="http://schemas.openxmlformats.org/drawingml/2006/table">
            <a:tbl>
              <a:tblPr/>
              <a:tblGrid>
                <a:gridCol w="1474496"/>
                <a:gridCol w="5510280"/>
              </a:tblGrid>
              <a:tr h="263559">
                <a:tc>
                  <a:txBody>
                    <a:bodyPr/>
                    <a:lstStyle/>
                    <a:p>
                      <a:pPr algn="just">
                        <a:lnSpc>
                          <a:spcPct val="150000"/>
                        </a:lnSpc>
                        <a:spcBef>
                          <a:spcPts val="400"/>
                        </a:spcBef>
                        <a:spcAft>
                          <a:spcPts val="400"/>
                        </a:spcAft>
                      </a:pPr>
                      <a:r>
                        <a:rPr lang="en-MY" sz="1200" b="1" dirty="0">
                          <a:latin typeface="Goudy Old Style"/>
                          <a:ea typeface="Times New Roman"/>
                          <a:cs typeface="Times New Roman"/>
                        </a:rPr>
                        <a:t>Company</a:t>
                      </a:r>
                      <a:endParaRPr lang="en-MY" sz="1200" dirty="0">
                        <a:latin typeface="Calibri"/>
                        <a:ea typeface="Times New Roman"/>
                        <a:cs typeface="Times New Roman"/>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400"/>
                        </a:spcBef>
                        <a:spcAft>
                          <a:spcPts val="400"/>
                        </a:spcAft>
                      </a:pPr>
                      <a:r>
                        <a:rPr lang="en-MY" sz="1200" b="1">
                          <a:latin typeface="Goudy Old Style"/>
                          <a:ea typeface="Times New Roman"/>
                          <a:cs typeface="Times New Roman"/>
                        </a:rPr>
                        <a:t>Definition</a:t>
                      </a:r>
                      <a:endParaRPr lang="en-MY" sz="1200">
                        <a:latin typeface="Calibri"/>
                        <a:ea typeface="Times New Roman"/>
                        <a:cs typeface="Times New Roman"/>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0551">
                <a:tc>
                  <a:txBody>
                    <a:bodyPr/>
                    <a:lstStyle/>
                    <a:p>
                      <a:pPr>
                        <a:lnSpc>
                          <a:spcPct val="115000"/>
                        </a:lnSpc>
                        <a:spcBef>
                          <a:spcPts val="400"/>
                        </a:spcBef>
                        <a:spcAft>
                          <a:spcPts val="400"/>
                        </a:spcAft>
                      </a:pPr>
                      <a:r>
                        <a:rPr lang="en-MY" sz="1200" dirty="0">
                          <a:latin typeface="Goudy Old Style"/>
                          <a:ea typeface="ArialUnicodeMS"/>
                          <a:cs typeface="Times New Roman"/>
                        </a:rPr>
                        <a:t>United States International Trade Commission (USITC)</a:t>
                      </a:r>
                      <a:endParaRPr lang="en-MY" sz="1200" dirty="0">
                        <a:latin typeface="Calibri"/>
                        <a:ea typeface="Times New Roman"/>
                        <a:cs typeface="Times New Roman"/>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400"/>
                        </a:spcBef>
                        <a:spcAft>
                          <a:spcPts val="400"/>
                        </a:spcAft>
                      </a:pPr>
                      <a:r>
                        <a:rPr lang="en-MY" sz="1200" dirty="0">
                          <a:latin typeface="Goudy Old Style"/>
                          <a:ea typeface="ArialUnicodeMS"/>
                          <a:cs typeface="Times New Roman"/>
                        </a:rPr>
                        <a:t>Comprises of parts that have been obtained from the disassembly of used goods; and have been processed, cleaned, inspected, and tested to the extent necessary to ensure they have been restored to original working condition or better; and for which the </a:t>
                      </a:r>
                      <a:r>
                        <a:rPr lang="en-MY" sz="1200" dirty="0" err="1">
                          <a:latin typeface="Goudy Old Style"/>
                          <a:ea typeface="ArialUnicodeMS"/>
                          <a:cs typeface="Times New Roman"/>
                        </a:rPr>
                        <a:t>remanufacturer</a:t>
                      </a:r>
                      <a:r>
                        <a:rPr lang="en-MY" sz="1200" dirty="0">
                          <a:latin typeface="Goudy Old Style"/>
                          <a:ea typeface="ArialUnicodeMS"/>
                          <a:cs typeface="Times New Roman"/>
                        </a:rPr>
                        <a:t> has issued a warranty.</a:t>
                      </a:r>
                      <a:endParaRPr lang="en-MY" sz="1200" dirty="0">
                        <a:latin typeface="Calibri"/>
                        <a:ea typeface="Times New Roman"/>
                        <a:cs typeface="Times New Roman"/>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5004">
                <a:tc>
                  <a:txBody>
                    <a:bodyPr/>
                    <a:lstStyle/>
                    <a:p>
                      <a:pPr algn="just">
                        <a:lnSpc>
                          <a:spcPct val="115000"/>
                        </a:lnSpc>
                        <a:spcBef>
                          <a:spcPts val="400"/>
                        </a:spcBef>
                        <a:spcAft>
                          <a:spcPts val="400"/>
                        </a:spcAft>
                      </a:pPr>
                      <a:r>
                        <a:rPr lang="en-MY" sz="1200">
                          <a:latin typeface="Goudy Old Style"/>
                          <a:ea typeface="ArialUnicodeMS"/>
                          <a:cs typeface="Times New Roman"/>
                        </a:rPr>
                        <a:t>Cummins (Korea)</a:t>
                      </a:r>
                      <a:endParaRPr lang="en-MY" sz="1200">
                        <a:latin typeface="Calibri"/>
                        <a:ea typeface="Times New Roman"/>
                        <a:cs typeface="Times New Roman"/>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400"/>
                        </a:spcBef>
                        <a:spcAft>
                          <a:spcPts val="400"/>
                        </a:spcAft>
                      </a:pPr>
                      <a:r>
                        <a:rPr lang="en-MY" sz="1200">
                          <a:latin typeface="Goudy Old Style"/>
                          <a:ea typeface="ArialUnicodeMS"/>
                          <a:cs typeface="Times New Roman"/>
                        </a:rPr>
                        <a:t>Engine core processing with component remanufacturing for use in local rebuild (e.g. typically blocks, cranks, cams, rods, and miscellaneous parts)</a:t>
                      </a:r>
                      <a:endParaRPr lang="en-MY" sz="1200">
                        <a:latin typeface="Calibri"/>
                        <a:ea typeface="Times New Roman"/>
                        <a:cs typeface="Times New Roman"/>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7777">
                <a:tc>
                  <a:txBody>
                    <a:bodyPr/>
                    <a:lstStyle/>
                    <a:p>
                      <a:pPr algn="just">
                        <a:lnSpc>
                          <a:spcPct val="115000"/>
                        </a:lnSpc>
                        <a:spcBef>
                          <a:spcPts val="400"/>
                        </a:spcBef>
                        <a:spcAft>
                          <a:spcPts val="400"/>
                        </a:spcAft>
                      </a:pPr>
                      <a:r>
                        <a:rPr lang="en-MY" sz="1200">
                          <a:latin typeface="Goudy Old Style"/>
                          <a:ea typeface="ArialUnicodeMS"/>
                          <a:cs typeface="Times New Roman"/>
                        </a:rPr>
                        <a:t>Yuchai (China)</a:t>
                      </a:r>
                      <a:endParaRPr lang="en-MY" sz="1200">
                        <a:latin typeface="Calibri"/>
                        <a:ea typeface="Times New Roman"/>
                        <a:cs typeface="Times New Roman"/>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400"/>
                        </a:spcBef>
                        <a:spcAft>
                          <a:spcPts val="400"/>
                        </a:spcAft>
                      </a:pPr>
                      <a:r>
                        <a:rPr lang="en-MY" sz="1200">
                          <a:latin typeface="Goudy Old Style"/>
                          <a:ea typeface="ArialUnicodeMS"/>
                          <a:cs typeface="Times New Roman"/>
                        </a:rPr>
                        <a:t>Remanufacturing engineering is to develop a progress to return used core to new condition. Some engineering specification should be changed on remanufacturing print. Validation will only be necessary to be applied to those changed specification.</a:t>
                      </a:r>
                      <a:endParaRPr lang="en-MY" sz="1200">
                        <a:latin typeface="Calibri"/>
                        <a:ea typeface="Times New Roman"/>
                        <a:cs typeface="Times New Roman"/>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7777">
                <a:tc>
                  <a:txBody>
                    <a:bodyPr/>
                    <a:lstStyle/>
                    <a:p>
                      <a:pPr algn="just">
                        <a:lnSpc>
                          <a:spcPct val="115000"/>
                        </a:lnSpc>
                        <a:spcBef>
                          <a:spcPts val="400"/>
                        </a:spcBef>
                        <a:spcAft>
                          <a:spcPts val="400"/>
                        </a:spcAft>
                      </a:pPr>
                      <a:r>
                        <a:rPr lang="en-MY" sz="1200">
                          <a:latin typeface="Goudy Old Style"/>
                          <a:ea typeface="ArialUnicodeMS"/>
                          <a:cs typeface="Times New Roman"/>
                        </a:rPr>
                        <a:t>Solar Turbines (US)</a:t>
                      </a:r>
                      <a:endParaRPr lang="en-MY" sz="1200">
                        <a:latin typeface="Calibri"/>
                        <a:ea typeface="Times New Roman"/>
                        <a:cs typeface="Times New Roman"/>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400"/>
                        </a:spcBef>
                        <a:spcAft>
                          <a:spcPts val="400"/>
                        </a:spcAft>
                      </a:pPr>
                      <a:r>
                        <a:rPr lang="en-MY" sz="1200">
                          <a:latin typeface="Goudy Old Style"/>
                          <a:ea typeface="ArialUnicodeMS"/>
                          <a:cs typeface="Times New Roman"/>
                        </a:rPr>
                        <a:t>The process of returning to end of life to its original condition, same as new condition or better manufacturing environment in accordance to engineering specification, performance validation testing, manufacturing quality systems and OEM’s warranty.</a:t>
                      </a:r>
                      <a:endParaRPr lang="en-MY" sz="1200">
                        <a:latin typeface="Calibri"/>
                        <a:ea typeface="Times New Roman"/>
                        <a:cs typeface="Times New Roman"/>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5004">
                <a:tc>
                  <a:txBody>
                    <a:bodyPr/>
                    <a:lstStyle/>
                    <a:p>
                      <a:pPr algn="just">
                        <a:lnSpc>
                          <a:spcPct val="115000"/>
                        </a:lnSpc>
                        <a:spcBef>
                          <a:spcPts val="400"/>
                        </a:spcBef>
                        <a:spcAft>
                          <a:spcPts val="400"/>
                        </a:spcAft>
                      </a:pPr>
                      <a:r>
                        <a:rPr lang="en-MY" sz="1200">
                          <a:latin typeface="Goudy Old Style"/>
                          <a:ea typeface="ArialUnicodeMS"/>
                          <a:cs typeface="Times New Roman"/>
                        </a:rPr>
                        <a:t>Komatsu </a:t>
                      </a:r>
                      <a:r>
                        <a:rPr lang="en-MY" sz="1200">
                          <a:latin typeface="Goudy Old Style"/>
                          <a:ea typeface="Times New Roman"/>
                          <a:cs typeface="Times New Roman"/>
                        </a:rPr>
                        <a:t>(Japan)</a:t>
                      </a:r>
                      <a:endParaRPr lang="en-MY" sz="1200">
                        <a:latin typeface="Calibri"/>
                        <a:ea typeface="Times New Roman"/>
                        <a:cs typeface="Times New Roman"/>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400"/>
                        </a:spcBef>
                        <a:spcAft>
                          <a:spcPts val="400"/>
                        </a:spcAft>
                      </a:pPr>
                      <a:r>
                        <a:rPr lang="en-MY" sz="1200">
                          <a:latin typeface="Goudy Old Style"/>
                          <a:ea typeface="ArialUnicodeMS"/>
                          <a:cs typeface="Times New Roman"/>
                        </a:rPr>
                        <a:t>Quality and performance guaranteed to be the same level as those for new components, lower cost for remanufacturing components, reduced idle time for machines through sufficient inventory.</a:t>
                      </a:r>
                      <a:endParaRPr lang="en-MY" sz="1200">
                        <a:latin typeface="Calibri"/>
                        <a:ea typeface="Times New Roman"/>
                        <a:cs typeface="Times New Roman"/>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230">
                <a:tc>
                  <a:txBody>
                    <a:bodyPr/>
                    <a:lstStyle/>
                    <a:p>
                      <a:pPr algn="just">
                        <a:lnSpc>
                          <a:spcPct val="115000"/>
                        </a:lnSpc>
                        <a:spcBef>
                          <a:spcPts val="400"/>
                        </a:spcBef>
                        <a:spcAft>
                          <a:spcPts val="400"/>
                        </a:spcAft>
                      </a:pPr>
                      <a:r>
                        <a:rPr lang="en-MY" sz="1200">
                          <a:latin typeface="Goudy Old Style"/>
                          <a:ea typeface="ArialUnicodeMS"/>
                          <a:cs typeface="Times New Roman"/>
                        </a:rPr>
                        <a:t>Shin-Etsu Denso (Japan)</a:t>
                      </a:r>
                      <a:endParaRPr lang="en-MY" sz="1200">
                        <a:latin typeface="Calibri"/>
                        <a:ea typeface="Times New Roman"/>
                        <a:cs typeface="Times New Roman"/>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400"/>
                        </a:spcBef>
                        <a:spcAft>
                          <a:spcPts val="400"/>
                        </a:spcAft>
                      </a:pPr>
                      <a:r>
                        <a:rPr lang="en-MY" sz="1200" dirty="0">
                          <a:latin typeface="Goudy Old Style"/>
                          <a:ea typeface="Times New Roman"/>
                          <a:cs typeface="Times New Roman"/>
                        </a:rPr>
                        <a:t>Disassembled, cleaned, replaced, tested, and mostly warranted</a:t>
                      </a:r>
                      <a:endParaRPr lang="en-MY" sz="1200" dirty="0">
                        <a:latin typeface="Calibri"/>
                        <a:ea typeface="Times New Roman"/>
                        <a:cs typeface="Times New Roman"/>
                      </a:endParaRPr>
                    </a:p>
                  </a:txBody>
                  <a:tcPr marL="62204" marR="6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1554691" y="1600200"/>
            <a:ext cx="6034618" cy="4525963"/>
          </a:xfrm>
          <a:prstGeom prst="rect">
            <a:avLst/>
          </a:prstGeom>
          <a:noFill/>
          <a:ln w="9525">
            <a:noFill/>
            <a:miter lim="800000"/>
            <a:headEnd/>
            <a:tailEnd/>
          </a:ln>
        </p:spPr>
      </p:pic>
      <p:sp>
        <p:nvSpPr>
          <p:cNvPr id="5" name="Title 4"/>
          <p:cNvSpPr>
            <a:spLocks noGrp="1"/>
          </p:cNvSpPr>
          <p:nvPr>
            <p:ph type="title"/>
          </p:nvPr>
        </p:nvSpPr>
        <p:spPr>
          <a:xfrm>
            <a:off x="457200" y="274639"/>
            <a:ext cx="8229600" cy="584775"/>
          </a:xfrm>
          <a:prstGeom prst="rect">
            <a:avLst/>
          </a:prstGeom>
          <a:solidFill>
            <a:srgbClr val="948A54">
              <a:alpha val="55000"/>
            </a:srgbClr>
          </a:solidFill>
          <a:effectLst>
            <a:outerShdw blurRad="50800" dist="38100" dir="2700000">
              <a:srgbClr val="000000">
                <a:alpha val="43000"/>
              </a:srgbClr>
            </a:outerShdw>
          </a:effectLst>
        </p:spPr>
        <p:txBody>
          <a:bodyPr wrap="square">
            <a:spAutoFit/>
          </a:bodyPr>
          <a:lstStyle/>
          <a:p>
            <a:pPr algn="r"/>
            <a:r>
              <a:rPr lang="en-US" sz="1600" b="1" spc="600" dirty="0" smtClean="0">
                <a:solidFill>
                  <a:srgbClr val="FFFFFF"/>
                </a:solidFill>
                <a:effectLst>
                  <a:outerShdw blurRad="50800" dist="38100" dir="2700000">
                    <a:srgbClr val="000000">
                      <a:alpha val="43000"/>
                    </a:srgbClr>
                  </a:outerShdw>
                </a:effectLst>
              </a:rPr>
              <a:t>Recommendation: Potential Remanufactured Products</a:t>
            </a:r>
          </a:p>
        </p:txBody>
      </p:sp>
      <p:sp>
        <p:nvSpPr>
          <p:cNvPr id="6" name="TextBox 5"/>
          <p:cNvSpPr txBox="1"/>
          <p:nvPr/>
        </p:nvSpPr>
        <p:spPr>
          <a:xfrm>
            <a:off x="5867400" y="6248400"/>
            <a:ext cx="2895600" cy="276999"/>
          </a:xfrm>
          <a:prstGeom prst="rect">
            <a:avLst/>
          </a:prstGeom>
          <a:noFill/>
        </p:spPr>
        <p:txBody>
          <a:bodyPr wrap="square" rtlCol="0">
            <a:spAutoFit/>
          </a:bodyPr>
          <a:lstStyle/>
          <a:p>
            <a:r>
              <a:rPr lang="en-US" sz="1200" dirty="0" smtClean="0"/>
              <a:t>Source: Whitehouse, 2012</a:t>
            </a:r>
            <a:endParaRPr lang="en-GB"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a:bodyPr>
          <a:lstStyle/>
          <a:p>
            <a:pPr lvl="0"/>
            <a:r>
              <a:rPr lang="en-MY" dirty="0" smtClean="0"/>
              <a:t>Relatively slow growth industry in Malaysia</a:t>
            </a:r>
          </a:p>
          <a:p>
            <a:pPr lvl="0"/>
            <a:endParaRPr lang="en-MY" dirty="0" smtClean="0"/>
          </a:p>
          <a:p>
            <a:pPr lvl="0"/>
            <a:r>
              <a:rPr lang="en-MY" b="1" dirty="0" smtClean="0">
                <a:solidFill>
                  <a:schemeClr val="bg2">
                    <a:lumMod val="25000"/>
                  </a:schemeClr>
                </a:solidFill>
              </a:rPr>
              <a:t>Eco-system </a:t>
            </a:r>
          </a:p>
          <a:p>
            <a:pPr lvl="0"/>
            <a:endParaRPr lang="en-MY" b="1" dirty="0">
              <a:solidFill>
                <a:schemeClr val="bg2">
                  <a:lumMod val="25000"/>
                </a:schemeClr>
              </a:solidFill>
            </a:endParaRPr>
          </a:p>
          <a:p>
            <a:pPr lvl="0"/>
            <a:r>
              <a:rPr lang="en-MY" b="1" dirty="0" smtClean="0">
                <a:solidFill>
                  <a:schemeClr val="bg2">
                    <a:lumMod val="25000"/>
                  </a:schemeClr>
                </a:solidFill>
              </a:rPr>
              <a:t>Product Criteria &amp; Possible Potential Areas</a:t>
            </a:r>
          </a:p>
          <a:p>
            <a:pPr lvl="0"/>
            <a:endParaRPr lang="en-MY" b="1" dirty="0">
              <a:solidFill>
                <a:schemeClr val="bg2">
                  <a:lumMod val="25000"/>
                </a:schemeClr>
              </a:solidFill>
            </a:endParaRPr>
          </a:p>
          <a:p>
            <a:pPr lvl="0"/>
            <a:r>
              <a:rPr lang="en-MY" b="1" dirty="0" smtClean="0">
                <a:solidFill>
                  <a:schemeClr val="bg2">
                    <a:lumMod val="25000"/>
                  </a:schemeClr>
                </a:solidFill>
              </a:rPr>
              <a:t>Government Roles</a:t>
            </a:r>
            <a:endParaRPr lang="en-US" b="1" dirty="0" smtClean="0">
              <a:solidFill>
                <a:schemeClr val="bg2">
                  <a:lumMod val="25000"/>
                </a:schemeClr>
              </a:solidFill>
            </a:endParaRPr>
          </a:p>
          <a:p>
            <a:pPr lvl="0"/>
            <a:endParaRPr lang="en-US" dirty="0" smtClean="0">
              <a:solidFill>
                <a:schemeClr val="bg2">
                  <a:lumMod val="25000"/>
                </a:schemeClr>
              </a:solidFill>
            </a:endParaRPr>
          </a:p>
          <a:p>
            <a:endParaRPr lang="en-US" b="1" dirty="0" smtClean="0">
              <a:solidFill>
                <a:schemeClr val="bg2">
                  <a:lumMod val="25000"/>
                </a:schemeClr>
              </a:solidFill>
            </a:endParaRPr>
          </a:p>
          <a:p>
            <a:endParaRPr lang="en-US" dirty="0" smtClean="0">
              <a:solidFill>
                <a:schemeClr val="bg2">
                  <a:lumMod val="25000"/>
                </a:schemeClr>
              </a:solidFill>
            </a:endParaRPr>
          </a:p>
          <a:p>
            <a:pPr lvl="0"/>
            <a:endParaRPr lang="en-US" b="1" dirty="0" smtClean="0">
              <a:solidFill>
                <a:schemeClr val="bg2">
                  <a:lumMod val="25000"/>
                </a:schemeClr>
              </a:solidFill>
            </a:endParaRPr>
          </a:p>
          <a:p>
            <a:pPr lvl="0"/>
            <a:endParaRPr lang="en-US" dirty="0" smtClean="0">
              <a:solidFill>
                <a:schemeClr val="bg2">
                  <a:lumMod val="25000"/>
                </a:schemeClr>
              </a:solidFill>
            </a:endParaRPr>
          </a:p>
          <a:p>
            <a:endParaRPr lang="en-US" b="1" dirty="0" smtClean="0">
              <a:solidFill>
                <a:schemeClr val="bg2">
                  <a:lumMod val="25000"/>
                </a:schemeClr>
              </a:solidFill>
            </a:endParaRPr>
          </a:p>
          <a:p>
            <a:endParaRPr lang="en-US" dirty="0" smtClean="0">
              <a:solidFill>
                <a:schemeClr val="bg2">
                  <a:lumMod val="25000"/>
                </a:schemeClr>
              </a:solidFill>
            </a:endParaRPr>
          </a:p>
          <a:p>
            <a:pPr lvl="0"/>
            <a:endParaRPr lang="en-US" b="1" dirty="0" smtClean="0">
              <a:solidFill>
                <a:schemeClr val="bg2">
                  <a:lumMod val="25000"/>
                </a:schemeClr>
              </a:solidFill>
            </a:endParaRPr>
          </a:p>
          <a:p>
            <a:pPr lvl="0"/>
            <a:endParaRPr lang="en-US" dirty="0" smtClean="0">
              <a:solidFill>
                <a:schemeClr val="bg2">
                  <a:lumMod val="25000"/>
                </a:schemeClr>
              </a:solidFill>
            </a:endParaRPr>
          </a:p>
          <a:p>
            <a:endParaRPr lang="en-US" dirty="0" smtClean="0"/>
          </a:p>
          <a:p>
            <a:endParaRPr lang="en-US" dirty="0" smtClean="0"/>
          </a:p>
          <a:p>
            <a:endParaRPr lang="en-GB" dirty="0"/>
          </a:p>
        </p:txBody>
      </p:sp>
      <p:sp>
        <p:nvSpPr>
          <p:cNvPr id="4" name="Title 3"/>
          <p:cNvSpPr>
            <a:spLocks noGrp="1"/>
          </p:cNvSpPr>
          <p:nvPr>
            <p:ph type="title"/>
          </p:nvPr>
        </p:nvSpPr>
        <p:spPr>
          <a:xfrm>
            <a:off x="457200" y="517268"/>
            <a:ext cx="8229600" cy="646331"/>
          </a:xfrm>
          <a:prstGeom prst="rect">
            <a:avLst/>
          </a:prstGeom>
          <a:solidFill>
            <a:srgbClr val="948A54">
              <a:alpha val="55000"/>
            </a:srgbClr>
          </a:solidFill>
          <a:effectLst>
            <a:outerShdw blurRad="50800" dist="38100" dir="2700000">
              <a:srgbClr val="000000">
                <a:alpha val="43000"/>
              </a:srgbClr>
            </a:outerShdw>
          </a:effectLst>
        </p:spPr>
        <p:txBody>
          <a:bodyPr wrap="square">
            <a:spAutoFit/>
          </a:bodyPr>
          <a:lstStyle/>
          <a:p>
            <a:r>
              <a:rPr lang="en-US" sz="3600" b="1" spc="600" dirty="0" smtClean="0">
                <a:solidFill>
                  <a:srgbClr val="FFFFFF"/>
                </a:solidFill>
                <a:effectLst>
                  <a:outerShdw blurRad="50800" dist="38100" dir="2700000">
                    <a:srgbClr val="000000">
                      <a:alpha val="43000"/>
                    </a:srgbClr>
                  </a:outerShdw>
                </a:effectLst>
              </a:rPr>
              <a:t>Conclusions</a:t>
            </a:r>
            <a:endParaRPr lang="en-US" sz="2400" b="1" spc="600" dirty="0" smtClean="0">
              <a:solidFill>
                <a:srgbClr val="FFFFFF"/>
              </a:solidFill>
              <a:effectLst>
                <a:outerShdw blurRad="50800" dist="38100" dir="2700000">
                  <a:srgbClr val="000000">
                    <a:alpha val="43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848600" cy="838199"/>
          </a:xfrm>
          <a:solidFill>
            <a:srgbClr val="002060"/>
          </a:solidFill>
        </p:spPr>
        <p:txBody>
          <a:bodyPr>
            <a:normAutofit/>
          </a:bodyPr>
          <a:lstStyle/>
          <a:p>
            <a:pPr algn="l"/>
            <a:r>
              <a:rPr lang="en-US" sz="2400" b="1" dirty="0" smtClean="0">
                <a:solidFill>
                  <a:srgbClr val="FF0000"/>
                </a:solidFill>
                <a:effectLst>
                  <a:outerShdw blurRad="38100" dist="38100" dir="2700000" algn="tl">
                    <a:srgbClr val="000000">
                      <a:alpha val="43137"/>
                    </a:srgbClr>
                  </a:outerShdw>
                </a:effectLst>
              </a:rPr>
              <a:t>REMANUFACTURING</a:t>
            </a:r>
            <a:endParaRPr lang="en-US" sz="2400" b="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85800" y="1219200"/>
            <a:ext cx="7848600" cy="51816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a:bodyPr>
          <a:lstStyle/>
          <a:p>
            <a:endParaRPr lang="en-US" sz="2800" b="1" dirty="0" smtClean="0">
              <a:solidFill>
                <a:schemeClr val="tx1"/>
              </a:solidFill>
              <a:effectLst>
                <a:outerShdw blurRad="38100" dist="38100" dir="2700000" algn="tl">
                  <a:srgbClr val="000000">
                    <a:alpha val="43137"/>
                  </a:srgbClr>
                </a:outerShdw>
              </a:effectLst>
            </a:endParaRPr>
          </a:p>
          <a:p>
            <a:r>
              <a:rPr lang="en-US" sz="3600" b="1" dirty="0" smtClean="0">
                <a:solidFill>
                  <a:schemeClr val="tx1"/>
                </a:solidFill>
                <a:effectLst>
                  <a:outerShdw blurRad="38100" dist="38100" dir="2700000" algn="tl">
                    <a:srgbClr val="000000">
                      <a:alpha val="43137"/>
                    </a:srgbClr>
                  </a:outerShdw>
                </a:effectLst>
              </a:rPr>
              <a:t>THE CONCEPT</a:t>
            </a:r>
          </a:p>
          <a:p>
            <a:pPr algn="just"/>
            <a:endParaRPr lang="en-US" sz="2400" dirty="0" smtClean="0">
              <a:solidFill>
                <a:schemeClr val="tx1"/>
              </a:solidFill>
            </a:endParaRPr>
          </a:p>
          <a:p>
            <a:pPr algn="just"/>
            <a:r>
              <a:rPr lang="en-US" dirty="0" smtClean="0">
                <a:solidFill>
                  <a:schemeClr val="tx1"/>
                </a:solidFill>
              </a:rPr>
              <a:t>Remanufacturing is an industrial process whereby used/broken-down products (or components) – referred to as ‘‘</a:t>
            </a:r>
            <a:r>
              <a:rPr lang="en-US" b="1" dirty="0" smtClean="0">
                <a:solidFill>
                  <a:schemeClr val="tx2"/>
                </a:solidFill>
              </a:rPr>
              <a:t>cores</a:t>
            </a:r>
            <a:r>
              <a:rPr lang="en-US" dirty="0" smtClean="0">
                <a:solidFill>
                  <a:schemeClr val="tx1"/>
                </a:solidFill>
              </a:rPr>
              <a:t>’’ – are restored to useful life. Remanufacturing means that a product is reprocessed or upgraded in an industrial process (</a:t>
            </a:r>
            <a:r>
              <a:rPr lang="en-US" dirty="0" err="1" smtClean="0">
                <a:solidFill>
                  <a:schemeClr val="tx1"/>
                </a:solidFill>
              </a:rPr>
              <a:t>Ostlin</a:t>
            </a:r>
            <a:r>
              <a:rPr lang="en-US" dirty="0" smtClean="0">
                <a:solidFill>
                  <a:schemeClr val="tx1"/>
                </a:solidFill>
              </a:rPr>
              <a:t>, et al., 2009). </a:t>
            </a:r>
          </a:p>
          <a:p>
            <a:pPr algn="just"/>
            <a:endParaRPr lang="en-US" sz="1800" dirty="0" smtClean="0">
              <a:solidFill>
                <a:schemeClr val="tx1"/>
              </a:solidFill>
            </a:endParaRPr>
          </a:p>
          <a:p>
            <a:pPr algn="just"/>
            <a:endParaRPr lang="en-US" sz="1800" dirty="0" smtClean="0">
              <a:solidFill>
                <a:schemeClr val="tx1"/>
              </a:solidFill>
            </a:endParaRPr>
          </a:p>
          <a:p>
            <a:pPr algn="just"/>
            <a:endParaRPr lang="en-US" sz="1800" dirty="0" smtClean="0">
              <a:solidFill>
                <a:schemeClr val="tx1"/>
              </a:solidFill>
            </a:endParaRPr>
          </a:p>
        </p:txBody>
      </p:sp>
      <p:pic>
        <p:nvPicPr>
          <p:cNvPr id="4" name="Picture 2" descr="http://www.ibs.utm.my/images/IBS%20English.png"/>
          <p:cNvPicPr>
            <a:picLocks noChangeAspect="1" noChangeArrowheads="1"/>
          </p:cNvPicPr>
          <p:nvPr/>
        </p:nvPicPr>
        <p:blipFill>
          <a:blip r:embed="rId2" cstate="print"/>
          <a:srcRect/>
          <a:stretch>
            <a:fillRect/>
          </a:stretch>
        </p:blipFill>
        <p:spPr bwMode="auto">
          <a:xfrm>
            <a:off x="6096000" y="396240"/>
            <a:ext cx="2438400" cy="74506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pPr algn="l"/>
            <a:r>
              <a:rPr lang="en-US" sz="2800" b="1" dirty="0" smtClean="0">
                <a:effectLst>
                  <a:outerShdw blurRad="38100" dist="38100" dir="2700000" algn="tl">
                    <a:srgbClr val="000000">
                      <a:alpha val="43137"/>
                    </a:srgbClr>
                  </a:outerShdw>
                </a:effectLst>
              </a:rPr>
              <a:t>THE DEFINITION</a:t>
            </a:r>
            <a:br>
              <a:rPr lang="en-US" sz="2800" b="1" dirty="0" smtClean="0">
                <a:effectLst>
                  <a:outerShdw blurRad="38100" dist="38100" dir="2700000" algn="tl">
                    <a:srgbClr val="000000">
                      <a:alpha val="43137"/>
                    </a:srgbClr>
                  </a:outerShdw>
                </a:effectLst>
              </a:rPr>
            </a:br>
            <a:r>
              <a:rPr lang="en-US" sz="2800" b="1" dirty="0" smtClean="0">
                <a:solidFill>
                  <a:srgbClr val="FF0000"/>
                </a:solidFill>
                <a:effectLst>
                  <a:outerShdw blurRad="38100" dist="38100" dir="2700000" algn="tl">
                    <a:srgbClr val="000000">
                      <a:alpha val="43137"/>
                    </a:srgbClr>
                  </a:outerShdw>
                </a:effectLst>
              </a:rPr>
              <a:t>REMANUFACTURING</a:t>
            </a:r>
            <a:endParaRPr lang="en-GB" sz="28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4678363"/>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40000" lnSpcReduction="20000"/>
          </a:bodyPr>
          <a:lstStyle/>
          <a:p>
            <a:pPr algn="ctr">
              <a:buNone/>
            </a:pPr>
            <a:endParaRPr lang="en-US" sz="3800" b="1" dirty="0" smtClean="0">
              <a:effectLst>
                <a:outerShdw blurRad="38100" dist="38100" dir="2700000" algn="tl">
                  <a:srgbClr val="000000">
                    <a:alpha val="43137"/>
                  </a:srgbClr>
                </a:outerShdw>
              </a:effectLst>
            </a:endParaRPr>
          </a:p>
          <a:p>
            <a:pPr algn="just"/>
            <a:endParaRPr lang="en-US" sz="5100" dirty="0" smtClean="0"/>
          </a:p>
          <a:p>
            <a:pPr algn="just"/>
            <a:r>
              <a:rPr lang="en-US" sz="5100" dirty="0" smtClean="0"/>
              <a:t>An industrial process that transforms end of life (EOL) product into a product with </a:t>
            </a:r>
            <a:r>
              <a:rPr lang="en-US" sz="5100" b="1" dirty="0" smtClean="0">
                <a:solidFill>
                  <a:srgbClr val="FF0000"/>
                </a:solidFill>
                <a:effectLst>
                  <a:outerShdw blurRad="38100" dist="38100" dir="2700000" algn="tl">
                    <a:srgbClr val="000000">
                      <a:alpha val="43137"/>
                    </a:srgbClr>
                  </a:outerShdw>
                </a:effectLst>
              </a:rPr>
              <a:t>as good as new condition</a:t>
            </a:r>
            <a:r>
              <a:rPr lang="en-US" sz="5100" dirty="0" smtClean="0">
                <a:solidFill>
                  <a:srgbClr val="FF0000"/>
                </a:solidFill>
              </a:rPr>
              <a:t> </a:t>
            </a:r>
            <a:r>
              <a:rPr lang="en-US" sz="5100" dirty="0" smtClean="0"/>
              <a:t>(Matsumoto, 2009; Seitz, 2007). </a:t>
            </a:r>
          </a:p>
          <a:p>
            <a:pPr algn="just"/>
            <a:endParaRPr lang="en-US" sz="5100" dirty="0" smtClean="0"/>
          </a:p>
          <a:p>
            <a:pPr algn="just"/>
            <a:r>
              <a:rPr lang="en-US" sz="5100" dirty="0" smtClean="0"/>
              <a:t>The process of bringing a used product to </a:t>
            </a:r>
            <a:r>
              <a:rPr lang="en-US" sz="5100" b="1" dirty="0" smtClean="0">
                <a:solidFill>
                  <a:srgbClr val="FF0000"/>
                </a:solidFill>
                <a:effectLst>
                  <a:outerShdw blurRad="38100" dist="38100" dir="2700000" algn="tl">
                    <a:srgbClr val="000000">
                      <a:alpha val="43137"/>
                    </a:srgbClr>
                  </a:outerShdw>
                </a:effectLst>
              </a:rPr>
              <a:t>like-new condition </a:t>
            </a:r>
            <a:r>
              <a:rPr lang="en-US" sz="5100" dirty="0" smtClean="0"/>
              <a:t>through replacing and rebuilding component parts (</a:t>
            </a:r>
            <a:r>
              <a:rPr lang="en-US" sz="5100" dirty="0" err="1" smtClean="0"/>
              <a:t>Haynsworth</a:t>
            </a:r>
            <a:r>
              <a:rPr lang="en-US" sz="5100" dirty="0" smtClean="0"/>
              <a:t> and Lyons, 1987)</a:t>
            </a:r>
          </a:p>
          <a:p>
            <a:pPr algn="just"/>
            <a:endParaRPr lang="en-US" sz="5100" dirty="0" smtClean="0"/>
          </a:p>
          <a:p>
            <a:pPr algn="just"/>
            <a:r>
              <a:rPr lang="en-US" sz="5100" dirty="0" smtClean="0"/>
              <a:t>Remanufacturing is the process of restoring a non-functional, discarded, or trade-in products (cores) to </a:t>
            </a:r>
            <a:r>
              <a:rPr lang="en-US" sz="5100" b="1" dirty="0" smtClean="0">
                <a:solidFill>
                  <a:srgbClr val="FF0000"/>
                </a:solidFill>
                <a:effectLst>
                  <a:outerShdw blurRad="38100" dist="38100" dir="2700000" algn="tl">
                    <a:srgbClr val="000000">
                      <a:alpha val="43137"/>
                    </a:srgbClr>
                  </a:outerShdw>
                </a:effectLst>
              </a:rPr>
              <a:t>like-new performance </a:t>
            </a:r>
            <a:r>
              <a:rPr lang="en-US" sz="5100" dirty="0" smtClean="0"/>
              <a:t>(Lund and Hauser, 2008)</a:t>
            </a:r>
          </a:p>
          <a:p>
            <a:pPr algn="just"/>
            <a:endParaRPr lang="en-US" sz="5100" dirty="0" smtClean="0"/>
          </a:p>
          <a:p>
            <a:pPr algn="just"/>
            <a:r>
              <a:rPr lang="en-US" sz="5100" dirty="0" smtClean="0"/>
              <a:t>Remanufacturing is a process of bringing used products to </a:t>
            </a:r>
            <a:r>
              <a:rPr lang="en-US" sz="5100" b="1" dirty="0" smtClean="0">
                <a:solidFill>
                  <a:srgbClr val="FF0000"/>
                </a:solidFill>
                <a:effectLst>
                  <a:outerShdw blurRad="38100" dist="38100" dir="2700000" algn="tl">
                    <a:srgbClr val="000000">
                      <a:alpha val="43137"/>
                    </a:srgbClr>
                  </a:outerShdw>
                </a:effectLst>
              </a:rPr>
              <a:t>like-new</a:t>
            </a:r>
            <a:r>
              <a:rPr lang="en-US" sz="5100" dirty="0" smtClean="0">
                <a:solidFill>
                  <a:srgbClr val="FF0000"/>
                </a:solidFill>
              </a:rPr>
              <a:t> </a:t>
            </a:r>
            <a:r>
              <a:rPr lang="en-US" sz="5100" b="1" dirty="0" smtClean="0">
                <a:solidFill>
                  <a:srgbClr val="FF0000"/>
                </a:solidFill>
                <a:effectLst>
                  <a:outerShdw blurRad="38100" dist="38100" dir="2700000" algn="tl">
                    <a:srgbClr val="000000">
                      <a:alpha val="43137"/>
                    </a:srgbClr>
                  </a:outerShdw>
                </a:effectLst>
              </a:rPr>
              <a:t>functional state with warranty </a:t>
            </a:r>
            <a:r>
              <a:rPr lang="en-US" sz="5100" dirty="0" smtClean="0"/>
              <a:t>to match (</a:t>
            </a:r>
            <a:r>
              <a:rPr lang="en-US" sz="5100" dirty="0" err="1" smtClean="0"/>
              <a:t>Ijomah</a:t>
            </a:r>
            <a:r>
              <a:rPr lang="en-US" sz="5100" dirty="0" smtClean="0"/>
              <a:t>, et al., 1998)</a:t>
            </a:r>
          </a:p>
        </p:txBody>
      </p:sp>
      <p:pic>
        <p:nvPicPr>
          <p:cNvPr id="4" name="Picture 2" descr="http://www.ibs.utm.my/images/IBS%20English.png"/>
          <p:cNvPicPr>
            <a:picLocks noChangeAspect="1" noChangeArrowheads="1"/>
          </p:cNvPicPr>
          <p:nvPr/>
        </p:nvPicPr>
        <p:blipFill>
          <a:blip r:embed="rId2" cstate="print"/>
          <a:srcRect/>
          <a:stretch>
            <a:fillRect/>
          </a:stretch>
        </p:blipFill>
        <p:spPr bwMode="auto">
          <a:xfrm>
            <a:off x="6096000" y="396240"/>
            <a:ext cx="2438400" cy="74506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rgbClr val="002060"/>
          </a:solidFill>
        </p:spPr>
        <p:txBody>
          <a:bodyPr>
            <a:normAutofit fontScale="90000"/>
          </a:bodyPr>
          <a:lstStyle/>
          <a:p>
            <a:r>
              <a:rPr lang="en-US" sz="3100" b="1" dirty="0" smtClean="0">
                <a:solidFill>
                  <a:srgbClr val="FFFF00"/>
                </a:solidFill>
                <a:effectLst>
                  <a:outerShdw blurRad="38100" dist="38100" dir="2700000" algn="tl">
                    <a:srgbClr val="000000">
                      <a:alpha val="43137"/>
                    </a:srgbClr>
                  </a:outerShdw>
                </a:effectLst>
              </a:rPr>
              <a:t/>
            </a:r>
            <a:br>
              <a:rPr lang="en-US" sz="3100" b="1" dirty="0" smtClean="0">
                <a:solidFill>
                  <a:srgbClr val="FFFF00"/>
                </a:solidFill>
                <a:effectLst>
                  <a:outerShdw blurRad="38100" dist="38100" dir="2700000" algn="tl">
                    <a:srgbClr val="000000">
                      <a:alpha val="43137"/>
                    </a:srgbClr>
                  </a:outerShdw>
                </a:effectLst>
              </a:rPr>
            </a:br>
            <a:r>
              <a:rPr lang="en-US" sz="3100" b="1" dirty="0" smtClean="0">
                <a:solidFill>
                  <a:srgbClr val="FFFF00"/>
                </a:solidFill>
                <a:effectLst>
                  <a:outerShdw blurRad="38100" dist="38100" dir="2700000" algn="tl">
                    <a:srgbClr val="000000">
                      <a:alpha val="43137"/>
                    </a:srgbClr>
                  </a:outerShdw>
                </a:effectLst>
              </a:rPr>
              <a:t>REMANUFACTURING</a:t>
            </a:r>
            <a:r>
              <a:rPr lang="en-US" sz="2400" b="1" dirty="0" smtClean="0">
                <a:solidFill>
                  <a:srgbClr val="FF0000"/>
                </a:solidFill>
                <a:effectLst>
                  <a:outerShdw blurRad="38100" dist="38100" dir="2700000" algn="tl">
                    <a:srgbClr val="000000">
                      <a:alpha val="43137"/>
                    </a:srgbClr>
                  </a:outerShdw>
                </a:effectLst>
              </a:rPr>
              <a:t> </a:t>
            </a:r>
            <a:br>
              <a:rPr lang="en-US" sz="2400" b="1" dirty="0" smtClean="0">
                <a:solidFill>
                  <a:srgbClr val="FF0000"/>
                </a:solidFill>
                <a:effectLst>
                  <a:outerShdw blurRad="38100" dist="38100" dir="2700000" algn="tl">
                    <a:srgbClr val="000000">
                      <a:alpha val="43137"/>
                    </a:srgbClr>
                  </a:outerShdw>
                </a:effectLst>
              </a:rPr>
            </a:br>
            <a:endParaRPr lang="en-US" sz="24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66800"/>
            <a:ext cx="8229600" cy="5059363"/>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Autofit/>
          </a:bodyPr>
          <a:lstStyle/>
          <a:p>
            <a:pPr algn="ctr">
              <a:buNone/>
            </a:pPr>
            <a:r>
              <a:rPr lang="en-US" sz="2000" b="1" dirty="0" smtClean="0">
                <a:solidFill>
                  <a:srgbClr val="FF0000"/>
                </a:solidFill>
                <a:effectLst>
                  <a:outerShdw blurRad="38100" dist="38100" dir="2700000" algn="tl">
                    <a:srgbClr val="000000">
                      <a:alpha val="43137"/>
                    </a:srgbClr>
                  </a:outerShdw>
                </a:effectLst>
              </a:rPr>
              <a:t>PRODUCT PROFILE</a:t>
            </a:r>
          </a:p>
          <a:p>
            <a:pPr algn="ctr">
              <a:buNone/>
            </a:pPr>
            <a:endParaRPr lang="en-US" sz="2000" dirty="0" smtClean="0"/>
          </a:p>
          <a:p>
            <a:r>
              <a:rPr lang="en-US" sz="2000" dirty="0" smtClean="0"/>
              <a:t>Look-like new; Same condition as brand new product OEM product</a:t>
            </a:r>
          </a:p>
          <a:p>
            <a:pPr>
              <a:buNone/>
            </a:pPr>
            <a:endParaRPr lang="en-US" sz="2000" dirty="0" smtClean="0"/>
          </a:p>
          <a:p>
            <a:pPr marL="0" indent="0"/>
            <a:r>
              <a:rPr lang="en-US" sz="2000" dirty="0" smtClean="0"/>
              <a:t>      Same technical performance with comparable brand new OEM product </a:t>
            </a:r>
          </a:p>
          <a:p>
            <a:pPr marL="0" indent="0">
              <a:buNone/>
            </a:pPr>
            <a:r>
              <a:rPr lang="en-US" sz="2000" dirty="0" smtClean="0"/>
              <a:t>       (could be more due to upgrading)</a:t>
            </a:r>
          </a:p>
          <a:p>
            <a:pPr>
              <a:buNone/>
            </a:pPr>
            <a:endParaRPr lang="en-US" sz="2000" dirty="0" smtClean="0"/>
          </a:p>
          <a:p>
            <a:r>
              <a:rPr lang="en-US" sz="2000" dirty="0" smtClean="0"/>
              <a:t>Same warranty period as given to a comparable brand new OEM product </a:t>
            </a:r>
          </a:p>
          <a:p>
            <a:endParaRPr lang="en-US" sz="2000" dirty="0" smtClean="0"/>
          </a:p>
          <a:p>
            <a:r>
              <a:rPr lang="en-US" sz="2000" dirty="0" smtClean="0"/>
              <a:t>Same expected life-span as brand new/OEM product</a:t>
            </a:r>
          </a:p>
          <a:p>
            <a:endParaRPr lang="en-US" sz="2000" dirty="0" smtClean="0"/>
          </a:p>
          <a:p>
            <a:r>
              <a:rPr lang="en-US" sz="2000" dirty="0" smtClean="0"/>
              <a:t>Lower in Price (45% -65% of the price of comparable new OEM product)</a:t>
            </a:r>
            <a:endParaRPr lang="en-US" sz="2000" dirty="0"/>
          </a:p>
        </p:txBody>
      </p:sp>
      <p:pic>
        <p:nvPicPr>
          <p:cNvPr id="4" name="Picture 2" descr="http://www.ibs.utm.my/images/IBS%20English.png"/>
          <p:cNvPicPr>
            <a:picLocks noChangeAspect="1" noChangeArrowheads="1"/>
          </p:cNvPicPr>
          <p:nvPr/>
        </p:nvPicPr>
        <p:blipFill>
          <a:blip r:embed="rId2" cstate="print"/>
          <a:srcRect/>
          <a:stretch>
            <a:fillRect/>
          </a:stretch>
        </p:blipFill>
        <p:spPr bwMode="auto">
          <a:xfrm>
            <a:off x="6096000" y="396240"/>
            <a:ext cx="2438400" cy="74506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rgbClr val="002060"/>
          </a:solidFill>
        </p:spPr>
        <p:txBody>
          <a:bodyPr>
            <a:normAutofit fontScale="90000"/>
          </a:bodyPr>
          <a:lstStyle/>
          <a:p>
            <a:pPr algn="l"/>
            <a:r>
              <a:rPr lang="en-US" sz="2400" b="1" dirty="0" smtClean="0">
                <a:solidFill>
                  <a:srgbClr val="FFFF00"/>
                </a:solidFill>
                <a:effectLst>
                  <a:outerShdw blurRad="38100" dist="38100" dir="2700000" algn="tl">
                    <a:srgbClr val="000000">
                      <a:alpha val="43137"/>
                    </a:srgbClr>
                  </a:outerShdw>
                </a:effectLst>
              </a:rPr>
              <a:t>REMANUFACTURING</a:t>
            </a:r>
            <a:r>
              <a:rPr lang="en-US" sz="3217" b="1" dirty="0" smtClean="0">
                <a:solidFill>
                  <a:srgbClr val="C00000"/>
                </a:solidFill>
                <a:effectLst>
                  <a:outerShdw blurRad="38100" dist="38100" dir="2700000" algn="tl">
                    <a:srgbClr val="000000">
                      <a:alpha val="43137"/>
                    </a:srgbClr>
                  </a:outerShdw>
                </a:effectLst>
              </a:rPr>
              <a:t/>
            </a:r>
            <a:br>
              <a:rPr lang="en-US" sz="3217" b="1" dirty="0" smtClean="0">
                <a:solidFill>
                  <a:srgbClr val="C00000"/>
                </a:solidFill>
                <a:effectLst>
                  <a:outerShdw blurRad="38100" dist="38100" dir="2700000" algn="tl">
                    <a:srgbClr val="000000">
                      <a:alpha val="43137"/>
                    </a:srgbClr>
                  </a:outerShdw>
                </a:effectLst>
              </a:rPr>
            </a:br>
            <a:r>
              <a:rPr lang="en-US" sz="3217" b="1" dirty="0" smtClean="0">
                <a:solidFill>
                  <a:srgbClr val="FFFF00"/>
                </a:solidFill>
                <a:effectLst>
                  <a:outerShdw blurRad="38100" dist="38100" dir="2700000" algn="tl">
                    <a:srgbClr val="000000">
                      <a:alpha val="43137"/>
                    </a:srgbClr>
                  </a:outerShdw>
                </a:effectLst>
              </a:rPr>
              <a:t>O</a:t>
            </a:r>
            <a:r>
              <a:rPr lang="en-US" sz="2400" b="1" dirty="0" smtClean="0">
                <a:solidFill>
                  <a:srgbClr val="FFFF00"/>
                </a:solidFill>
                <a:effectLst>
                  <a:outerShdw blurRad="38100" dist="38100" dir="2700000" algn="tl">
                    <a:srgbClr val="000000">
                      <a:alpha val="43137"/>
                    </a:srgbClr>
                  </a:outerShdw>
                </a:effectLst>
              </a:rPr>
              <a:t>PERATIONAL DEFINITION</a:t>
            </a:r>
            <a:endParaRPr lang="en-US" sz="2400" b="1" dirty="0">
              <a:solidFill>
                <a:srgbClr val="FFFF0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nvPr>
        </p:nvGraphicFramePr>
        <p:xfrm>
          <a:off x="381000" y="1219200"/>
          <a:ext cx="8229600" cy="5352839"/>
        </p:xfrm>
        <a:graphic>
          <a:graphicData uri="http://schemas.openxmlformats.org/drawingml/2006/table">
            <a:tbl>
              <a:tblPr firstRow="1" bandRow="1">
                <a:tableStyleId>{5C22544A-7EE6-4342-B048-85BDC9FD1C3A}</a:tableStyleId>
              </a:tblPr>
              <a:tblGrid>
                <a:gridCol w="2133600"/>
                <a:gridCol w="3352800"/>
                <a:gridCol w="2743200"/>
              </a:tblGrid>
              <a:tr h="384599">
                <a:tc>
                  <a:txBody>
                    <a:bodyPr/>
                    <a:lstStyle/>
                    <a:p>
                      <a:r>
                        <a:rPr lang="en-US" dirty="0" smtClean="0"/>
                        <a:t>Input Profiles</a:t>
                      </a:r>
                      <a:endParaRPr lang="en-US" dirty="0"/>
                    </a:p>
                  </a:txBody>
                  <a:tcPr/>
                </a:tc>
                <a:tc>
                  <a:txBody>
                    <a:bodyPr/>
                    <a:lstStyle/>
                    <a:p>
                      <a:r>
                        <a:rPr lang="en-US" dirty="0" smtClean="0"/>
                        <a:t>Process/Activities Involve</a:t>
                      </a:r>
                      <a:endParaRPr lang="en-US" dirty="0"/>
                    </a:p>
                  </a:txBody>
                  <a:tcPr/>
                </a:tc>
                <a:tc>
                  <a:txBody>
                    <a:bodyPr/>
                    <a:lstStyle/>
                    <a:p>
                      <a:r>
                        <a:rPr lang="en-US" dirty="0" smtClean="0"/>
                        <a:t>Output  Profiles</a:t>
                      </a:r>
                      <a:endParaRPr lang="en-US" dirty="0"/>
                    </a:p>
                  </a:txBody>
                  <a:tcPr/>
                </a:tc>
              </a:tr>
              <a:tr h="4720800">
                <a:tc>
                  <a:txBody>
                    <a:bodyPr/>
                    <a:lstStyle/>
                    <a:p>
                      <a:endParaRPr lang="en-US" sz="2000" dirty="0" smtClean="0"/>
                    </a:p>
                    <a:p>
                      <a:endParaRPr lang="en-US" sz="2000" dirty="0" smtClean="0"/>
                    </a:p>
                    <a:p>
                      <a:endParaRPr lang="en-US" sz="2000" dirty="0" smtClean="0"/>
                    </a:p>
                    <a:p>
                      <a:r>
                        <a:rPr lang="en-US" sz="1600" b="1" dirty="0" smtClean="0">
                          <a:effectLst>
                            <a:outerShdw blurRad="38100" dist="38100" dir="2700000" algn="tl">
                              <a:srgbClr val="000000">
                                <a:alpha val="43137"/>
                              </a:srgbClr>
                            </a:outerShdw>
                          </a:effectLst>
                        </a:rPr>
                        <a:t>Used Products/Broken-down Products/</a:t>
                      </a:r>
                    </a:p>
                    <a:p>
                      <a:r>
                        <a:rPr lang="en-US" sz="1600" b="1" dirty="0" smtClean="0">
                          <a:effectLst>
                            <a:outerShdw blurRad="38100" dist="38100" dir="2700000" algn="tl">
                              <a:srgbClr val="000000">
                                <a:alpha val="43137"/>
                              </a:srgbClr>
                            </a:outerShdw>
                          </a:effectLst>
                        </a:rPr>
                        <a:t>Components</a:t>
                      </a:r>
                      <a:r>
                        <a:rPr lang="en-US" sz="1600" b="1" baseline="0" dirty="0" smtClean="0">
                          <a:effectLst>
                            <a:outerShdw blurRad="38100" dist="38100" dir="2700000" algn="tl">
                              <a:srgbClr val="000000">
                                <a:alpha val="43137"/>
                              </a:srgbClr>
                            </a:outerShdw>
                          </a:effectLst>
                        </a:rPr>
                        <a:t> .</a:t>
                      </a:r>
                    </a:p>
                    <a:p>
                      <a:r>
                        <a:rPr lang="en-US" sz="1600" b="1" dirty="0" smtClean="0">
                          <a:effectLst>
                            <a:outerShdw blurRad="38100" dist="38100" dir="2700000" algn="tl">
                              <a:srgbClr val="000000">
                                <a:alpha val="43137"/>
                              </a:srgbClr>
                            </a:outerShdw>
                          </a:effectLst>
                        </a:rPr>
                        <a:t>[Cores]</a:t>
                      </a:r>
                    </a:p>
                    <a:p>
                      <a:endParaRPr lang="en-US" sz="2000" dirty="0" smtClean="0"/>
                    </a:p>
                    <a:p>
                      <a:endParaRPr lang="en-US" sz="2000" dirty="0"/>
                    </a:p>
                  </a:txBody>
                  <a:tcPr>
                    <a:gradFill>
                      <a:gsLst>
                        <a:gs pos="0">
                          <a:srgbClr val="8488C4"/>
                        </a:gs>
                        <a:gs pos="53000">
                          <a:srgbClr val="D4DEFF"/>
                        </a:gs>
                        <a:gs pos="83000">
                          <a:srgbClr val="D4DEFF"/>
                        </a:gs>
                        <a:gs pos="100000">
                          <a:srgbClr val="96AB94"/>
                        </a:gs>
                      </a:gsLst>
                      <a:lin ang="5400000" scaled="0"/>
                    </a:gradFill>
                  </a:tcPr>
                </a:tc>
                <a:tc>
                  <a:txBody>
                    <a:bodyPr/>
                    <a:lstStyle/>
                    <a:p>
                      <a:endParaRPr lang="en-US" sz="2000" dirty="0" smtClean="0"/>
                    </a:p>
                    <a:p>
                      <a:endParaRPr lang="en-US" sz="2000" dirty="0" smtClean="0"/>
                    </a:p>
                    <a:p>
                      <a:r>
                        <a:rPr lang="en-US" sz="1600" b="1" dirty="0" smtClean="0">
                          <a:effectLst>
                            <a:outerShdw blurRad="38100" dist="38100" dir="2700000" algn="tl">
                              <a:srgbClr val="000000">
                                <a:alpha val="43137"/>
                              </a:srgbClr>
                            </a:outerShdw>
                          </a:effectLst>
                        </a:rPr>
                        <a:t>Disassembled</a:t>
                      </a:r>
                    </a:p>
                    <a:p>
                      <a:endParaRPr lang="en-US" sz="1600" b="1" dirty="0" smtClean="0"/>
                    </a:p>
                    <a:p>
                      <a:endParaRPr lang="en-US" sz="1600" b="1" dirty="0" smtClean="0"/>
                    </a:p>
                    <a:p>
                      <a:r>
                        <a:rPr lang="en-US" sz="1600" b="1" dirty="0" smtClean="0">
                          <a:effectLst>
                            <a:outerShdw blurRad="38100" dist="38100" dir="2700000" algn="tl">
                              <a:srgbClr val="000000">
                                <a:alpha val="43137"/>
                              </a:srgbClr>
                            </a:outerShdw>
                          </a:effectLst>
                        </a:rPr>
                        <a:t>Checking/Inspecting</a:t>
                      </a:r>
                    </a:p>
                    <a:p>
                      <a:endParaRPr lang="en-US" sz="1600" b="1" dirty="0" smtClean="0">
                        <a:effectLst>
                          <a:outerShdw blurRad="38100" dist="38100" dir="2700000" algn="tl">
                            <a:srgbClr val="000000">
                              <a:alpha val="43137"/>
                            </a:srgbClr>
                          </a:outerShdw>
                        </a:effectLst>
                      </a:endParaRPr>
                    </a:p>
                    <a:p>
                      <a:endParaRPr lang="en-US" sz="1600" b="1" dirty="0" smtClean="0">
                        <a:effectLst>
                          <a:outerShdw blurRad="38100" dist="38100" dir="2700000" algn="tl">
                            <a:srgbClr val="000000">
                              <a:alpha val="43137"/>
                            </a:srgbClr>
                          </a:outerShdw>
                        </a:effectLst>
                      </a:endParaRPr>
                    </a:p>
                    <a:p>
                      <a:r>
                        <a:rPr lang="en-US" sz="1600" b="1" dirty="0" smtClean="0">
                          <a:effectLst>
                            <a:outerShdw blurRad="38100" dist="38100" dir="2700000" algn="tl">
                              <a:srgbClr val="000000">
                                <a:alpha val="43137"/>
                              </a:srgbClr>
                            </a:outerShdw>
                          </a:effectLst>
                        </a:rPr>
                        <a:t>Cleaning/Drying</a:t>
                      </a:r>
                    </a:p>
                    <a:p>
                      <a:r>
                        <a:rPr lang="en-US" sz="1600" b="1" dirty="0" smtClean="0">
                          <a:effectLst>
                            <a:outerShdw blurRad="38100" dist="38100" dir="2700000" algn="tl">
                              <a:srgbClr val="000000">
                                <a:alpha val="43137"/>
                              </a:srgbClr>
                            </a:outerShdw>
                          </a:effectLst>
                        </a:rPr>
                        <a:t>Repairing/Rebuilt/Replacing/</a:t>
                      </a:r>
                    </a:p>
                    <a:p>
                      <a:r>
                        <a:rPr lang="en-US" sz="1600" b="1" dirty="0" smtClean="0">
                          <a:effectLst>
                            <a:outerShdw blurRad="38100" dist="38100" dir="2700000" algn="tl">
                              <a:srgbClr val="000000">
                                <a:alpha val="43137"/>
                              </a:srgbClr>
                            </a:outerShdw>
                          </a:effectLst>
                        </a:rPr>
                        <a:t>Repainting</a:t>
                      </a:r>
                    </a:p>
                    <a:p>
                      <a:endParaRPr lang="en-US" sz="1600" b="1" dirty="0" smtClean="0">
                        <a:effectLst>
                          <a:outerShdw blurRad="38100" dist="38100" dir="2700000" algn="tl">
                            <a:srgbClr val="000000">
                              <a:alpha val="43137"/>
                            </a:srgbClr>
                          </a:outerShdw>
                        </a:effectLst>
                      </a:endParaRPr>
                    </a:p>
                    <a:p>
                      <a:endParaRPr lang="en-US" sz="1600" b="1" dirty="0" smtClean="0">
                        <a:effectLst>
                          <a:outerShdw blurRad="38100" dist="38100" dir="2700000" algn="tl">
                            <a:srgbClr val="000000">
                              <a:alpha val="43137"/>
                            </a:srgbClr>
                          </a:outerShdw>
                        </a:effectLst>
                      </a:endParaRPr>
                    </a:p>
                    <a:p>
                      <a:r>
                        <a:rPr lang="en-US" sz="1600" b="1" dirty="0" smtClean="0">
                          <a:effectLst>
                            <a:outerShdw blurRad="38100" dist="38100" dir="2700000" algn="tl">
                              <a:srgbClr val="000000">
                                <a:alpha val="43137"/>
                              </a:srgbClr>
                            </a:outerShdw>
                          </a:effectLst>
                        </a:rPr>
                        <a:t>Reassembled</a:t>
                      </a:r>
                    </a:p>
                    <a:p>
                      <a:endParaRPr lang="en-US" sz="1600" b="1" dirty="0" smtClean="0">
                        <a:effectLst>
                          <a:outerShdw blurRad="38100" dist="38100" dir="2700000" algn="tl">
                            <a:srgbClr val="000000">
                              <a:alpha val="43137"/>
                            </a:srgbClr>
                          </a:outerShdw>
                        </a:effectLst>
                      </a:endParaRPr>
                    </a:p>
                    <a:p>
                      <a:endParaRPr lang="en-US" sz="1600" b="1" dirty="0" smtClean="0">
                        <a:effectLst>
                          <a:outerShdw blurRad="38100" dist="38100" dir="2700000" algn="tl">
                            <a:srgbClr val="000000">
                              <a:alpha val="43137"/>
                            </a:srgbClr>
                          </a:outerShdw>
                        </a:effectLst>
                      </a:endParaRPr>
                    </a:p>
                    <a:p>
                      <a:r>
                        <a:rPr lang="en-US" sz="1600" b="1" dirty="0" smtClean="0">
                          <a:effectLst>
                            <a:outerShdw blurRad="38100" dist="38100" dir="2700000" algn="tl">
                              <a:srgbClr val="000000">
                                <a:alpha val="43137"/>
                              </a:srgbClr>
                            </a:outerShdw>
                          </a:effectLst>
                        </a:rPr>
                        <a:t>Testing</a:t>
                      </a:r>
                      <a:endParaRPr lang="en-US" sz="1600" b="1" dirty="0">
                        <a:effectLst>
                          <a:outerShdw blurRad="38100" dist="38100" dir="2700000" algn="tl">
                            <a:srgbClr val="000000">
                              <a:alpha val="43137"/>
                            </a:srgbClr>
                          </a:outerShdw>
                        </a:effectLst>
                      </a:endParaRPr>
                    </a:p>
                  </a:txBody>
                  <a:tcP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r>
                        <a:rPr lang="en-US" sz="1600" b="1" dirty="0" smtClean="0">
                          <a:effectLst>
                            <a:outerShdw blurRad="38100" dist="38100" dir="2700000" algn="tl">
                              <a:srgbClr val="000000">
                                <a:alpha val="43137"/>
                              </a:srgbClr>
                            </a:outerShdw>
                          </a:effectLst>
                        </a:rPr>
                        <a:t>Look-Like a comparable brand new product OEM product</a:t>
                      </a:r>
                    </a:p>
                    <a:p>
                      <a:endParaRPr lang="en-US" sz="1600" b="1" dirty="0" smtClean="0">
                        <a:effectLst>
                          <a:outerShdw blurRad="38100" dist="38100" dir="2700000" algn="tl">
                            <a:srgbClr val="000000">
                              <a:alpha val="43137"/>
                            </a:srgbClr>
                          </a:outerShdw>
                        </a:effectLst>
                      </a:endParaRPr>
                    </a:p>
                    <a:p>
                      <a:r>
                        <a:rPr lang="en-US" sz="1600" b="1" dirty="0" smtClean="0">
                          <a:effectLst>
                            <a:outerShdw blurRad="38100" dist="38100" dir="2700000" algn="tl">
                              <a:srgbClr val="000000">
                                <a:alpha val="43137"/>
                              </a:srgbClr>
                            </a:outerShdw>
                          </a:effectLst>
                        </a:rPr>
                        <a:t>At least same performance as a comparable brand new OEM product</a:t>
                      </a:r>
                    </a:p>
                    <a:p>
                      <a:endParaRPr lang="en-US" sz="1600" b="1" dirty="0" smtClean="0">
                        <a:effectLst>
                          <a:outerShdw blurRad="38100" dist="38100" dir="2700000" algn="tl">
                            <a:srgbClr val="000000">
                              <a:alpha val="43137"/>
                            </a:srgbClr>
                          </a:outerShdw>
                        </a:effectLst>
                      </a:endParaRPr>
                    </a:p>
                    <a:p>
                      <a:r>
                        <a:rPr lang="en-US" sz="1600" b="1" dirty="0" smtClean="0">
                          <a:effectLst>
                            <a:outerShdw blurRad="38100" dist="38100" dir="2700000" algn="tl">
                              <a:srgbClr val="000000">
                                <a:alpha val="43137"/>
                              </a:srgbClr>
                            </a:outerShdw>
                          </a:effectLst>
                        </a:rPr>
                        <a:t>Same</a:t>
                      </a:r>
                      <a:r>
                        <a:rPr lang="en-US" sz="1600" b="1" baseline="0" dirty="0" smtClean="0">
                          <a:effectLst>
                            <a:outerShdw blurRad="38100" dist="38100" dir="2700000" algn="tl">
                              <a:srgbClr val="000000">
                                <a:alpha val="43137"/>
                              </a:srgbClr>
                            </a:outerShdw>
                          </a:effectLst>
                        </a:rPr>
                        <a:t> lifespan with a comparable brand new OEM product (subject to maintenance)</a:t>
                      </a:r>
                    </a:p>
                    <a:p>
                      <a:endParaRPr lang="en-US" sz="1600" b="1" dirty="0" smtClean="0">
                        <a:effectLst>
                          <a:outerShdw blurRad="38100" dist="38100" dir="2700000" algn="tl">
                            <a:srgbClr val="000000">
                              <a:alpha val="43137"/>
                            </a:srgbClr>
                          </a:outerShdw>
                        </a:effectLst>
                      </a:endParaRPr>
                    </a:p>
                    <a:p>
                      <a:r>
                        <a:rPr lang="en-US" sz="1600" b="1" dirty="0" smtClean="0">
                          <a:effectLst>
                            <a:outerShdw blurRad="38100" dist="38100" dir="2700000" algn="tl">
                              <a:srgbClr val="000000">
                                <a:alpha val="43137"/>
                              </a:srgbClr>
                            </a:outerShdw>
                          </a:effectLst>
                        </a:rPr>
                        <a:t>Have warranty (could be a same period and coverage as given to comparable  brand new OEM product)</a:t>
                      </a:r>
                    </a:p>
                    <a:p>
                      <a:endParaRPr lang="en-US" sz="1600" b="1" dirty="0" smtClean="0">
                        <a:effectLst>
                          <a:outerShdw blurRad="38100" dist="38100" dir="2700000" algn="tl">
                            <a:srgbClr val="000000">
                              <a:alpha val="43137"/>
                            </a:srgbClr>
                          </a:outerShdw>
                        </a:effectLst>
                      </a:endParaRPr>
                    </a:p>
                    <a:p>
                      <a:r>
                        <a:rPr lang="en-US" sz="1600" b="1" dirty="0" smtClean="0">
                          <a:effectLst>
                            <a:outerShdw blurRad="38100" dist="38100" dir="2700000" algn="tl">
                              <a:srgbClr val="000000">
                                <a:alpha val="43137"/>
                              </a:srgbClr>
                            </a:outerShdw>
                          </a:effectLst>
                        </a:rPr>
                        <a:t>40%-65% </a:t>
                      </a:r>
                      <a:r>
                        <a:rPr lang="en-US" sz="1600" b="1" baseline="0" dirty="0" smtClean="0">
                          <a:effectLst>
                            <a:outerShdw blurRad="38100" dist="38100" dir="2700000" algn="tl">
                              <a:srgbClr val="000000">
                                <a:alpha val="43137"/>
                              </a:srgbClr>
                            </a:outerShdw>
                          </a:effectLst>
                        </a:rPr>
                        <a:t> lower than a price of comparable brand new OEM product </a:t>
                      </a:r>
                      <a:endParaRPr lang="en-US" sz="1600" b="1" dirty="0">
                        <a:effectLst>
                          <a:outerShdw blurRad="38100" dist="38100" dir="2700000" algn="tl">
                            <a:srgbClr val="000000">
                              <a:alpha val="43137"/>
                            </a:srgbClr>
                          </a:outerShdw>
                        </a:effectLst>
                      </a:endParaRPr>
                    </a:p>
                  </a:txBody>
                  <a:tcPr>
                    <a:gradFill>
                      <a:gsLst>
                        <a:gs pos="0">
                          <a:srgbClr val="5E9EFF"/>
                        </a:gs>
                        <a:gs pos="39999">
                          <a:srgbClr val="85C2FF"/>
                        </a:gs>
                        <a:gs pos="70000">
                          <a:srgbClr val="C4D6EB"/>
                        </a:gs>
                        <a:gs pos="100000">
                          <a:srgbClr val="FFEBFA"/>
                        </a:gs>
                      </a:gsLst>
                      <a:lin ang="5400000" scaled="0"/>
                    </a:gradFill>
                  </a:tcPr>
                </a:tc>
              </a:tr>
            </a:tbl>
          </a:graphicData>
        </a:graphic>
      </p:graphicFrame>
      <p:pic>
        <p:nvPicPr>
          <p:cNvPr id="5" name="Picture 2" descr="http://www.ibs.utm.my/images/IBS%20English.png"/>
          <p:cNvPicPr>
            <a:picLocks noChangeAspect="1" noChangeArrowheads="1"/>
          </p:cNvPicPr>
          <p:nvPr/>
        </p:nvPicPr>
        <p:blipFill>
          <a:blip r:embed="rId2" cstate="print"/>
          <a:srcRect/>
          <a:stretch>
            <a:fillRect/>
          </a:stretch>
        </p:blipFill>
        <p:spPr bwMode="auto">
          <a:xfrm>
            <a:off x="6096000" y="381000"/>
            <a:ext cx="2438400" cy="74506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304800"/>
            <a:ext cx="8382000" cy="2185214"/>
          </a:xfrm>
          <a:prstGeom prst="rect">
            <a:avLst/>
          </a:prstGeom>
          <a:solidFill>
            <a:srgbClr val="948A54">
              <a:alpha val="55000"/>
            </a:srgbClr>
          </a:solidFill>
          <a:effectLst>
            <a:outerShdw blurRad="50800" dist="38100" dir="2700000">
              <a:srgbClr val="000000">
                <a:alpha val="43000"/>
              </a:srgbClr>
            </a:outerShdw>
          </a:effectLst>
        </p:spPr>
        <p:txBody>
          <a:bodyPr wrap="square">
            <a:spAutoFit/>
          </a:bodyPr>
          <a:lstStyle/>
          <a:p>
            <a:pPr algn="r"/>
            <a:r>
              <a:rPr lang="en-US" b="1" spc="430" dirty="0" smtClean="0">
                <a:solidFill>
                  <a:srgbClr val="FFFFFF"/>
                </a:solidFill>
                <a:effectLst>
                  <a:outerShdw blurRad="50800" dist="38100" dir="2700000">
                    <a:srgbClr val="000000">
                      <a:alpha val="43000"/>
                    </a:srgbClr>
                  </a:outerShdw>
                </a:effectLst>
              </a:rPr>
              <a:t>EXPLORING RE-MANUFACTURING ACTIVITIES IN MALAYSIA</a:t>
            </a:r>
          </a:p>
          <a:p>
            <a:pPr algn="r"/>
            <a:endParaRPr lang="en-US" b="1" spc="430" dirty="0" smtClean="0">
              <a:solidFill>
                <a:srgbClr val="FFFFFF"/>
              </a:solidFill>
              <a:effectLst>
                <a:outerShdw blurRad="50800" dist="38100" dir="2700000">
                  <a:srgbClr val="000000">
                    <a:alpha val="43000"/>
                  </a:srgbClr>
                </a:outerShdw>
              </a:effectLst>
            </a:endParaRPr>
          </a:p>
          <a:p>
            <a:pPr lvl="0" algn="r"/>
            <a:r>
              <a:rPr lang="en-US" sz="3200" b="1" cap="all" spc="230" dirty="0" smtClean="0">
                <a:solidFill>
                  <a:srgbClr val="FFFFFF"/>
                </a:solidFill>
                <a:effectLst>
                  <a:outerShdw blurRad="50800" dist="38100" dir="2700000">
                    <a:srgbClr val="000000">
                      <a:alpha val="43000"/>
                    </a:srgbClr>
                  </a:outerShdw>
                </a:effectLst>
              </a:rPr>
              <a:t>Remanufacturing </a:t>
            </a:r>
            <a:r>
              <a:rPr lang="en-US" sz="3200" b="1" spc="230" dirty="0" smtClean="0">
                <a:solidFill>
                  <a:srgbClr val="FFFFFF"/>
                </a:solidFill>
                <a:effectLst>
                  <a:outerShdw blurRad="50800" dist="38100" dir="2700000">
                    <a:srgbClr val="000000">
                      <a:alpha val="43000"/>
                    </a:srgbClr>
                  </a:outerShdw>
                </a:effectLst>
              </a:rPr>
              <a:t>vs.</a:t>
            </a:r>
            <a:r>
              <a:rPr lang="en-US" sz="3200" b="1" cap="all" spc="230" dirty="0" smtClean="0">
                <a:solidFill>
                  <a:srgbClr val="FFFFFF"/>
                </a:solidFill>
                <a:effectLst>
                  <a:outerShdw blurRad="50800" dist="38100" dir="2700000">
                    <a:srgbClr val="000000">
                      <a:alpha val="43000"/>
                    </a:srgbClr>
                  </a:outerShdw>
                </a:effectLst>
              </a:rPr>
              <a:t> Other Activities</a:t>
            </a:r>
          </a:p>
          <a:p>
            <a:pPr lvl="0" algn="r"/>
            <a:endParaRPr lang="en-US" b="1" spc="300" dirty="0" smtClean="0">
              <a:solidFill>
                <a:srgbClr val="FFFFFF"/>
              </a:solidFill>
              <a:effectLst>
                <a:outerShdw blurRad="50800" dist="38100" dir="2700000">
                  <a:srgbClr val="000000">
                    <a:alpha val="43000"/>
                  </a:srgbClr>
                </a:outerShdw>
              </a:effectLst>
            </a:endParaRPr>
          </a:p>
        </p:txBody>
      </p:sp>
      <p:graphicFrame>
        <p:nvGraphicFramePr>
          <p:cNvPr id="6" name="Diagram 5"/>
          <p:cNvGraphicFramePr/>
          <p:nvPr/>
        </p:nvGraphicFramePr>
        <p:xfrm>
          <a:off x="762000" y="2260600"/>
          <a:ext cx="8229600" cy="421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a:solidFill>
            <a:srgbClr val="002060"/>
          </a:solidFill>
        </p:spPr>
        <p:txBody>
          <a:bodyPr>
            <a:noAutofit/>
          </a:bodyPr>
          <a:lstStyle/>
          <a:p>
            <a:pPr algn="l"/>
            <a:r>
              <a:rPr lang="en-US" sz="2000" b="1" dirty="0" smtClean="0">
                <a:solidFill>
                  <a:srgbClr val="FFFF00"/>
                </a:solidFill>
                <a:effectLst>
                  <a:outerShdw blurRad="38100" dist="38100" dir="2700000" algn="tl">
                    <a:srgbClr val="000000">
                      <a:alpha val="43137"/>
                    </a:srgbClr>
                  </a:outerShdw>
                </a:effectLst>
              </a:rPr>
              <a:t>REMAN</a:t>
            </a:r>
            <a:r>
              <a:rPr lang="en-US" sz="1742" b="1" dirty="0" smtClean="0">
                <a:solidFill>
                  <a:srgbClr val="FFFF00"/>
                </a:solidFill>
                <a:effectLst>
                  <a:outerShdw blurRad="38100" dist="38100" dir="2700000" algn="tl">
                    <a:srgbClr val="000000">
                      <a:alpha val="43137"/>
                    </a:srgbClr>
                  </a:outerShdw>
                </a:effectLst>
              </a:rPr>
              <a:t>UFACTURING</a:t>
            </a:r>
            <a:br>
              <a:rPr lang="en-US" sz="1742" b="1" dirty="0" smtClean="0">
                <a:solidFill>
                  <a:srgbClr val="FFFF00"/>
                </a:solidFill>
                <a:effectLst>
                  <a:outerShdw blurRad="38100" dist="38100" dir="2700000" algn="tl">
                    <a:srgbClr val="000000">
                      <a:alpha val="43137"/>
                    </a:srgbClr>
                  </a:outerShdw>
                </a:effectLst>
              </a:rPr>
            </a:br>
            <a:r>
              <a:rPr lang="en-US" sz="1742" b="1" dirty="0" smtClean="0">
                <a:solidFill>
                  <a:srgbClr val="FFFF00"/>
                </a:solidFill>
                <a:effectLst>
                  <a:outerShdw blurRad="38100" dist="38100" dir="2700000" algn="tl">
                    <a:srgbClr val="000000">
                      <a:alpha val="43137"/>
                    </a:srgbClr>
                  </a:outerShdw>
                </a:effectLst>
              </a:rPr>
              <a:t>RECONDITIONING</a:t>
            </a:r>
            <a:br>
              <a:rPr lang="en-US" sz="1742" b="1" dirty="0" smtClean="0">
                <a:solidFill>
                  <a:srgbClr val="FFFF00"/>
                </a:solidFill>
                <a:effectLst>
                  <a:outerShdw blurRad="38100" dist="38100" dir="2700000" algn="tl">
                    <a:srgbClr val="000000">
                      <a:alpha val="43137"/>
                    </a:srgbClr>
                  </a:outerShdw>
                </a:effectLst>
              </a:rPr>
            </a:br>
            <a:r>
              <a:rPr lang="en-US" sz="1742" b="1" dirty="0" smtClean="0">
                <a:solidFill>
                  <a:srgbClr val="FFFF00"/>
                </a:solidFill>
                <a:effectLst>
                  <a:outerShdw blurRad="38100" dist="38100" dir="2700000" algn="tl">
                    <a:srgbClr val="000000">
                      <a:alpha val="43137"/>
                    </a:srgbClr>
                  </a:outerShdw>
                </a:effectLst>
              </a:rPr>
              <a:t>REPAIRING</a:t>
            </a:r>
            <a:endParaRPr lang="en-US" sz="1742"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8229600" cy="4830763"/>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Autofit/>
          </a:bodyPr>
          <a:lstStyle/>
          <a:p>
            <a:pPr algn="just"/>
            <a:r>
              <a:rPr lang="en-US" sz="2000" b="1" dirty="0" smtClean="0">
                <a:effectLst>
                  <a:outerShdw blurRad="38100" dist="38100" dir="2700000" algn="tl">
                    <a:srgbClr val="000000">
                      <a:alpha val="43137"/>
                    </a:srgbClr>
                  </a:outerShdw>
                </a:effectLst>
              </a:rPr>
              <a:t>Remanufacturing</a:t>
            </a:r>
            <a:r>
              <a:rPr lang="en-US" sz="2000" dirty="0" smtClean="0"/>
              <a:t>: The process of returning a used product </a:t>
            </a:r>
            <a:r>
              <a:rPr lang="en-US" sz="2000" b="1" dirty="0" smtClean="0">
                <a:solidFill>
                  <a:srgbClr val="002060"/>
                </a:solidFill>
                <a:effectLst>
                  <a:outerShdw blurRad="38100" dist="38100" dir="2700000" algn="tl">
                    <a:srgbClr val="000000">
                      <a:alpha val="43137"/>
                    </a:srgbClr>
                  </a:outerShdw>
                </a:effectLst>
              </a:rPr>
              <a:t>to at least OEM original performance specification </a:t>
            </a:r>
            <a:r>
              <a:rPr lang="en-US" sz="2000" dirty="0" smtClean="0"/>
              <a:t>from customers’ perspective and giving the resultant product </a:t>
            </a:r>
            <a:r>
              <a:rPr lang="en-US" sz="2000" b="1" dirty="0" smtClean="0">
                <a:solidFill>
                  <a:srgbClr val="002060"/>
                </a:solidFill>
                <a:effectLst>
                  <a:outerShdw blurRad="38100" dist="38100" dir="2700000" algn="tl">
                    <a:srgbClr val="000000">
                      <a:alpha val="43137"/>
                    </a:srgbClr>
                  </a:outerShdw>
                </a:effectLst>
              </a:rPr>
              <a:t>a warranty that is at least equal to that of a new manufactured equivalent.</a:t>
            </a:r>
          </a:p>
          <a:p>
            <a:pPr algn="just"/>
            <a:endParaRPr lang="en-US" sz="2000" dirty="0" smtClean="0"/>
          </a:p>
          <a:p>
            <a:pPr algn="just"/>
            <a:r>
              <a:rPr lang="en-US" sz="2000" b="1" dirty="0" smtClean="0">
                <a:effectLst>
                  <a:outerShdw blurRad="38100" dist="38100" dir="2700000" algn="tl">
                    <a:srgbClr val="000000">
                      <a:alpha val="43137"/>
                    </a:srgbClr>
                  </a:outerShdw>
                </a:effectLst>
              </a:rPr>
              <a:t>Reconditioning</a:t>
            </a:r>
            <a:r>
              <a:rPr lang="en-US" sz="2000" dirty="0" smtClean="0"/>
              <a:t>: The process  of returning a used product </a:t>
            </a:r>
            <a:r>
              <a:rPr lang="en-US" sz="2000" b="1" dirty="0" smtClean="0">
                <a:solidFill>
                  <a:srgbClr val="002060"/>
                </a:solidFill>
                <a:effectLst>
                  <a:outerShdw blurRad="38100" dist="38100" dir="2700000" algn="tl">
                    <a:srgbClr val="000000">
                      <a:alpha val="43137"/>
                    </a:srgbClr>
                  </a:outerShdw>
                </a:effectLst>
              </a:rPr>
              <a:t>to a satisfactory working condition </a:t>
            </a:r>
            <a:r>
              <a:rPr lang="en-US" sz="2000" dirty="0" smtClean="0"/>
              <a:t>that may be inferior to the original specification. Generally, the resultant product has </a:t>
            </a:r>
            <a:r>
              <a:rPr lang="en-US" sz="2000" b="1" dirty="0" smtClean="0">
                <a:solidFill>
                  <a:srgbClr val="002060"/>
                </a:solidFill>
                <a:effectLst>
                  <a:outerShdw blurRad="38100" dist="38100" dir="2700000" algn="tl">
                    <a:srgbClr val="000000">
                      <a:alpha val="43137"/>
                    </a:srgbClr>
                  </a:outerShdw>
                </a:effectLst>
              </a:rPr>
              <a:t>a warranty that is less than that of a newly manufactured equivalent</a:t>
            </a:r>
            <a:r>
              <a:rPr lang="en-US" sz="2000" dirty="0" smtClean="0"/>
              <a:t>. The warranty applies to all major wearing parts.</a:t>
            </a:r>
          </a:p>
          <a:p>
            <a:pPr algn="just"/>
            <a:endParaRPr lang="en-US" sz="2000" dirty="0" smtClean="0"/>
          </a:p>
          <a:p>
            <a:pPr algn="just"/>
            <a:r>
              <a:rPr lang="en-US" sz="2000" b="1" dirty="0" smtClean="0">
                <a:effectLst>
                  <a:outerShdw blurRad="38100" dist="38100" dir="2700000" algn="tl">
                    <a:srgbClr val="000000">
                      <a:alpha val="43137"/>
                    </a:srgbClr>
                  </a:outerShdw>
                </a:effectLst>
              </a:rPr>
              <a:t>Repairing</a:t>
            </a:r>
            <a:r>
              <a:rPr lang="en-US" sz="2000" dirty="0" smtClean="0"/>
              <a:t>: Repairing is </a:t>
            </a:r>
            <a:r>
              <a:rPr lang="en-US" sz="2000" b="1" dirty="0" smtClean="0">
                <a:solidFill>
                  <a:srgbClr val="002060"/>
                </a:solidFill>
                <a:effectLst>
                  <a:outerShdw blurRad="38100" dist="38100" dir="2700000" algn="tl">
                    <a:srgbClr val="000000">
                      <a:alpha val="43137"/>
                    </a:srgbClr>
                  </a:outerShdw>
                </a:effectLst>
              </a:rPr>
              <a:t>simply the correction of specified faults </a:t>
            </a:r>
            <a:r>
              <a:rPr lang="en-US" sz="2000" dirty="0" smtClean="0"/>
              <a:t>in a product. When repaired products have warranties, they are less than those of newly manufactured equivalents. Also, </a:t>
            </a:r>
            <a:r>
              <a:rPr lang="en-US" sz="2000" b="1" dirty="0" smtClean="0">
                <a:solidFill>
                  <a:srgbClr val="002060"/>
                </a:solidFill>
                <a:effectLst>
                  <a:outerShdw blurRad="38100" dist="38100" dir="2700000" algn="tl">
                    <a:srgbClr val="000000">
                      <a:alpha val="43137"/>
                    </a:srgbClr>
                  </a:outerShdw>
                </a:effectLst>
              </a:rPr>
              <a:t>the warranty may not cover whole product but only the component that has been replaced.</a:t>
            </a:r>
            <a:endParaRPr lang="en-US" sz="2000" b="1" dirty="0">
              <a:solidFill>
                <a:srgbClr val="002060"/>
              </a:solidFill>
              <a:effectLst>
                <a:outerShdw blurRad="38100" dist="38100" dir="2700000" algn="tl">
                  <a:srgbClr val="000000">
                    <a:alpha val="43137"/>
                  </a:srgbClr>
                </a:outerShdw>
              </a:effectLst>
            </a:endParaRPr>
          </a:p>
        </p:txBody>
      </p:sp>
      <p:pic>
        <p:nvPicPr>
          <p:cNvPr id="4" name="Picture 2" descr="http://www.ibs.utm.my/images/IBS%20English.png"/>
          <p:cNvPicPr>
            <a:picLocks noChangeAspect="1" noChangeArrowheads="1"/>
          </p:cNvPicPr>
          <p:nvPr/>
        </p:nvPicPr>
        <p:blipFill>
          <a:blip r:embed="rId2" cstate="print"/>
          <a:srcRect/>
          <a:stretch>
            <a:fillRect/>
          </a:stretch>
        </p:blipFill>
        <p:spPr bwMode="auto">
          <a:xfrm>
            <a:off x="6096000" y="396240"/>
            <a:ext cx="2438400" cy="74506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6096000"/>
          </a:xfrm>
        </p:spPr>
        <p:txBody>
          <a:bodyPr/>
          <a:lstStyle/>
          <a:p>
            <a:pPr algn="ctr">
              <a:buNone/>
            </a:pPr>
            <a:r>
              <a:rPr lang="en-US" sz="2400" dirty="0" smtClean="0"/>
              <a:t>Proposed Definition </a:t>
            </a:r>
          </a:p>
          <a:p>
            <a:pPr algn="ctr">
              <a:buNone/>
            </a:pPr>
            <a:r>
              <a:rPr lang="en-US" sz="1800" dirty="0" smtClean="0"/>
              <a:t>Remanufacturing is an industrial process whereby used product or components are restored to at least OEM’s specification, performance and warranty</a:t>
            </a:r>
          </a:p>
          <a:p>
            <a:pPr algn="ctr">
              <a:buNone/>
            </a:pPr>
            <a:endParaRPr lang="en-US" sz="2400" dirty="0" smtClean="0"/>
          </a:p>
          <a:p>
            <a:pPr algn="ctr">
              <a:buNone/>
            </a:pPr>
            <a:r>
              <a:rPr lang="en-US" sz="2400" dirty="0" smtClean="0"/>
              <a:t>The Process</a:t>
            </a:r>
            <a:endParaRPr lang="en-GB" sz="2400" dirty="0"/>
          </a:p>
        </p:txBody>
      </p:sp>
      <p:graphicFrame>
        <p:nvGraphicFramePr>
          <p:cNvPr id="4" name="Content Placeholder 4"/>
          <p:cNvGraphicFramePr>
            <a:graphicFrameLocks/>
          </p:cNvGraphicFramePr>
          <p:nvPr/>
        </p:nvGraphicFramePr>
        <p:xfrm>
          <a:off x="381000" y="2743200"/>
          <a:ext cx="8305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5"/>
          <p:cNvSpPr>
            <a:spLocks noGrp="1"/>
          </p:cNvSpPr>
          <p:nvPr>
            <p:ph type="title"/>
          </p:nvPr>
        </p:nvSpPr>
        <p:spPr>
          <a:xfrm>
            <a:off x="457200" y="274638"/>
            <a:ext cx="8229600" cy="369332"/>
          </a:xfrm>
          <a:prstGeom prst="rect">
            <a:avLst/>
          </a:prstGeom>
          <a:solidFill>
            <a:srgbClr val="948A54">
              <a:alpha val="55000"/>
            </a:srgbClr>
          </a:solidFill>
          <a:effectLst>
            <a:outerShdw blurRad="50800" dist="38100" dir="2700000">
              <a:srgbClr val="000000">
                <a:alpha val="43000"/>
              </a:srgbClr>
            </a:outerShdw>
          </a:effectLst>
        </p:spPr>
        <p:txBody>
          <a:bodyPr wrap="square">
            <a:spAutoFit/>
          </a:bodyPr>
          <a:lstStyle/>
          <a:p>
            <a:pPr algn="r"/>
            <a:r>
              <a:rPr lang="en-US" sz="1800" b="1" spc="300" dirty="0" smtClean="0">
                <a:solidFill>
                  <a:srgbClr val="FFFFFF"/>
                </a:solidFill>
                <a:effectLst>
                  <a:outerShdw blurRad="50800" dist="38100" dir="2700000">
                    <a:srgbClr val="000000">
                      <a:alpha val="43000"/>
                    </a:srgbClr>
                  </a:outerShdw>
                </a:effectLst>
              </a:rPr>
              <a:t>Remanufacturing: Definition and Process (TOR 1) </a:t>
            </a:r>
          </a:p>
        </p:txBody>
      </p:sp>
      <p:sp>
        <p:nvSpPr>
          <p:cNvPr id="6" name="Snip Diagonal Corner Rectangle 5"/>
          <p:cNvSpPr/>
          <p:nvPr/>
        </p:nvSpPr>
        <p:spPr>
          <a:xfrm>
            <a:off x="3962400" y="4114800"/>
            <a:ext cx="1600200" cy="685800"/>
          </a:xfrm>
          <a:prstGeom prst="snip2DiagRect">
            <a:avLst/>
          </a:prstGeom>
          <a:solidFill>
            <a:srgbClr val="FFFF00"/>
          </a:solidFill>
          <a:effectLst>
            <a:glow rad="228600">
              <a:schemeClr val="accent5">
                <a:satMod val="175000"/>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rPr>
              <a:t>Like –New Product</a:t>
            </a:r>
            <a:endParaRPr lang="en-GB" b="1" dirty="0">
              <a:solidFill>
                <a:schemeClr val="tx1"/>
              </a:solidFill>
              <a:effectLst>
                <a:outerShdw blurRad="38100" dist="38100" dir="2700000" algn="tl">
                  <a:srgbClr val="000000">
                    <a:alpha val="43137"/>
                  </a:srgbClr>
                </a:outerShdw>
              </a:effectLst>
            </a:endParaRPr>
          </a:p>
        </p:txBody>
      </p:sp>
      <p:sp>
        <p:nvSpPr>
          <p:cNvPr id="9" name="Right Arrow 8"/>
          <p:cNvSpPr/>
          <p:nvPr/>
        </p:nvSpPr>
        <p:spPr>
          <a:xfrm>
            <a:off x="3505200" y="44196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TotalTime>
  <Words>1365</Words>
  <Application>Microsoft Office PowerPoint</Application>
  <PresentationFormat>On-screen Show (4:3)</PresentationFormat>
  <Paragraphs>245</Paragraphs>
  <Slides>23</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Document</vt:lpstr>
      <vt:lpstr>Slide 1</vt:lpstr>
      <vt:lpstr>Slide 2</vt:lpstr>
      <vt:lpstr>REMANUFACTURING</vt:lpstr>
      <vt:lpstr>THE DEFINITION REMANUFACTURING</vt:lpstr>
      <vt:lpstr> REMANUFACTURING  </vt:lpstr>
      <vt:lpstr>REMANUFACTURING OPERATIONAL DEFINITION</vt:lpstr>
      <vt:lpstr>Slide 7</vt:lpstr>
      <vt:lpstr>REMANUFACTURING RECONDITIONING REPAIRING</vt:lpstr>
      <vt:lpstr>Remanufacturing: Definition and Process (TOR 1) </vt:lpstr>
      <vt:lpstr>Example of Malaysian Remanufacturing Products </vt:lpstr>
      <vt:lpstr>Remanufacturing: Parts, Components, Whole Product</vt:lpstr>
      <vt:lpstr>Malaysian Remanufacturing Products by Sector  </vt:lpstr>
      <vt:lpstr>Slide 13</vt:lpstr>
      <vt:lpstr>The Potential and Impacts of Remanufacturing in Malaysia</vt:lpstr>
      <vt:lpstr>Profile of Selected Remanufacturing: Product &amp; Process </vt:lpstr>
      <vt:lpstr>Profile of Selected Remanufacturing: Product &amp; Process </vt:lpstr>
      <vt:lpstr>Profile of Selected Remanufacturing: Product &amp; Process </vt:lpstr>
      <vt:lpstr>CHINA</vt:lpstr>
      <vt:lpstr>SINGAPORE</vt:lpstr>
      <vt:lpstr>INDONESIA</vt:lpstr>
      <vt:lpstr>SELECTED PRACTITIONER’S ON REMANUFACTURING WORLDWIDE</vt:lpstr>
      <vt:lpstr>Recommendation: Potential Remanufactured Products</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Toshiba</dc:creator>
  <cp:lastModifiedBy>hp</cp:lastModifiedBy>
  <cp:revision>59</cp:revision>
  <dcterms:created xsi:type="dcterms:W3CDTF">2012-07-03T05:15:29Z</dcterms:created>
  <dcterms:modified xsi:type="dcterms:W3CDTF">2012-10-22T00:22:56Z</dcterms:modified>
</cp:coreProperties>
</file>