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80" r:id="rId2"/>
    <p:sldId id="295" r:id="rId3"/>
    <p:sldId id="264" r:id="rId4"/>
    <p:sldId id="270" r:id="rId5"/>
    <p:sldId id="296" r:id="rId6"/>
    <p:sldId id="289" r:id="rId7"/>
    <p:sldId id="288" r:id="rId8"/>
    <p:sldId id="298" r:id="rId9"/>
    <p:sldId id="274" r:id="rId10"/>
    <p:sldId id="299" r:id="rId11"/>
    <p:sldId id="305" r:id="rId12"/>
    <p:sldId id="300" r:id="rId13"/>
    <p:sldId id="271" r:id="rId14"/>
    <p:sldId id="279" r:id="rId15"/>
    <p:sldId id="278" r:id="rId16"/>
    <p:sldId id="276" r:id="rId17"/>
    <p:sldId id="277" r:id="rId18"/>
    <p:sldId id="303" r:id="rId19"/>
    <p:sldId id="290" r:id="rId20"/>
    <p:sldId id="294" r:id="rId21"/>
    <p:sldId id="301" r:id="rId22"/>
    <p:sldId id="302" r:id="rId23"/>
    <p:sldId id="293" r:id="rId24"/>
    <p:sldId id="306" r:id="rId25"/>
    <p:sldId id="281" r:id="rId26"/>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72809" autoAdjust="0"/>
  </p:normalViewPr>
  <p:slideViewPr>
    <p:cSldViewPr>
      <p:cViewPr>
        <p:scale>
          <a:sx n="60" d="100"/>
          <a:sy n="60" d="100"/>
        </p:scale>
        <p:origin x="-157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1DAA1-CFCF-40E3-84B2-4B9177500B79}" type="doc">
      <dgm:prSet loTypeId="urn:microsoft.com/office/officeart/2005/8/layout/pyramid1" loCatId="pyramid" qsTypeId="urn:microsoft.com/office/officeart/2005/8/quickstyle/simple1" qsCatId="simple" csTypeId="urn:microsoft.com/office/officeart/2005/8/colors/colorful2" csCatId="colorful" phldr="1"/>
      <dgm:spPr/>
    </dgm:pt>
    <dgm:pt modelId="{96CABCD6-AB37-47E3-B5EB-B7FC04769344}">
      <dgm:prSet phldrT="[Text]"/>
      <dgm:spPr/>
      <dgm:t>
        <a:bodyPr/>
        <a:lstStyle/>
        <a:p>
          <a:endParaRPr lang="en-MY" dirty="0"/>
        </a:p>
      </dgm:t>
    </dgm:pt>
    <dgm:pt modelId="{16C5F0E5-2444-428C-B64E-A106E90CD4F6}" type="parTrans" cxnId="{1C202727-AEBA-405D-814E-35B4AE96D5CC}">
      <dgm:prSet/>
      <dgm:spPr/>
      <dgm:t>
        <a:bodyPr/>
        <a:lstStyle/>
        <a:p>
          <a:endParaRPr lang="en-MY"/>
        </a:p>
      </dgm:t>
    </dgm:pt>
    <dgm:pt modelId="{28D8C010-3515-468D-9CC3-3A9BEF33C557}" type="sibTrans" cxnId="{1C202727-AEBA-405D-814E-35B4AE96D5CC}">
      <dgm:prSet/>
      <dgm:spPr/>
      <dgm:t>
        <a:bodyPr/>
        <a:lstStyle/>
        <a:p>
          <a:endParaRPr lang="en-MY"/>
        </a:p>
      </dgm:t>
    </dgm:pt>
    <dgm:pt modelId="{278359F6-CB69-46A2-925F-D1484757754B}">
      <dgm:prSet phldrT="[Text]"/>
      <dgm:spPr/>
      <dgm:t>
        <a:bodyPr/>
        <a:lstStyle/>
        <a:p>
          <a:endParaRPr lang="en-MY" dirty="0"/>
        </a:p>
      </dgm:t>
    </dgm:pt>
    <dgm:pt modelId="{F5FCDC31-4DC6-4770-98DD-001758B4F2AA}" type="parTrans" cxnId="{F6193611-0D6B-46D8-B39C-24EC355C120E}">
      <dgm:prSet/>
      <dgm:spPr/>
      <dgm:t>
        <a:bodyPr/>
        <a:lstStyle/>
        <a:p>
          <a:endParaRPr lang="en-MY"/>
        </a:p>
      </dgm:t>
    </dgm:pt>
    <dgm:pt modelId="{C59CF18C-CBC7-4F25-9077-142011CA7C9B}" type="sibTrans" cxnId="{F6193611-0D6B-46D8-B39C-24EC355C120E}">
      <dgm:prSet/>
      <dgm:spPr/>
      <dgm:t>
        <a:bodyPr/>
        <a:lstStyle/>
        <a:p>
          <a:endParaRPr lang="en-MY"/>
        </a:p>
      </dgm:t>
    </dgm:pt>
    <dgm:pt modelId="{1DE4EB34-87F7-4ED2-9E58-F2CE8D22BEE4}">
      <dgm:prSet phldrT="[Text]" custT="1"/>
      <dgm:spPr/>
      <dgm:t>
        <a:bodyPr/>
        <a:lstStyle/>
        <a:p>
          <a:endParaRPr lang="en-MY" sz="800" dirty="0"/>
        </a:p>
      </dgm:t>
    </dgm:pt>
    <dgm:pt modelId="{F80800F4-D222-41F0-9EE8-8B7F7D82FA77}" type="sibTrans" cxnId="{592C0670-4DAD-4A1A-B7F1-E5515432FF73}">
      <dgm:prSet/>
      <dgm:spPr/>
      <dgm:t>
        <a:bodyPr/>
        <a:lstStyle/>
        <a:p>
          <a:endParaRPr lang="en-MY"/>
        </a:p>
      </dgm:t>
    </dgm:pt>
    <dgm:pt modelId="{72BB859D-BF36-4611-B84D-88BC795DD75B}" type="parTrans" cxnId="{592C0670-4DAD-4A1A-B7F1-E5515432FF73}">
      <dgm:prSet/>
      <dgm:spPr/>
      <dgm:t>
        <a:bodyPr/>
        <a:lstStyle/>
        <a:p>
          <a:endParaRPr lang="en-MY"/>
        </a:p>
      </dgm:t>
    </dgm:pt>
    <dgm:pt modelId="{B10E8C93-1A27-4C70-9218-FD6F17CA795B}">
      <dgm:prSet phldrT="[Text]"/>
      <dgm:spPr/>
      <dgm:t>
        <a:bodyPr/>
        <a:lstStyle/>
        <a:p>
          <a:endParaRPr lang="en-MY" dirty="0"/>
        </a:p>
      </dgm:t>
    </dgm:pt>
    <dgm:pt modelId="{DB1087F9-3429-4E6C-B86F-85AED9A4457B}" type="sibTrans" cxnId="{78BCB7CC-CCA2-4014-8566-2AEF99658BEE}">
      <dgm:prSet/>
      <dgm:spPr/>
      <dgm:t>
        <a:bodyPr/>
        <a:lstStyle/>
        <a:p>
          <a:endParaRPr lang="en-MY"/>
        </a:p>
      </dgm:t>
    </dgm:pt>
    <dgm:pt modelId="{24C9E35E-6A38-41EF-A653-FD84CC670737}" type="parTrans" cxnId="{78BCB7CC-CCA2-4014-8566-2AEF99658BEE}">
      <dgm:prSet/>
      <dgm:spPr/>
      <dgm:t>
        <a:bodyPr/>
        <a:lstStyle/>
        <a:p>
          <a:endParaRPr lang="en-MY"/>
        </a:p>
      </dgm:t>
    </dgm:pt>
    <dgm:pt modelId="{7845350B-0BF8-4497-966B-9BC4AE670FCE}" type="pres">
      <dgm:prSet presAssocID="{45B1DAA1-CFCF-40E3-84B2-4B9177500B79}" presName="Name0" presStyleCnt="0">
        <dgm:presLayoutVars>
          <dgm:dir/>
          <dgm:animLvl val="lvl"/>
          <dgm:resizeHandles val="exact"/>
        </dgm:presLayoutVars>
      </dgm:prSet>
      <dgm:spPr/>
    </dgm:pt>
    <dgm:pt modelId="{2CDE324D-80EA-41C2-B874-F586C85EFB96}" type="pres">
      <dgm:prSet presAssocID="{1DE4EB34-87F7-4ED2-9E58-F2CE8D22BEE4}" presName="Name8" presStyleCnt="0"/>
      <dgm:spPr/>
    </dgm:pt>
    <dgm:pt modelId="{5686B8C7-E893-445F-A2FF-15D4715BC57D}" type="pres">
      <dgm:prSet presAssocID="{1DE4EB34-87F7-4ED2-9E58-F2CE8D22BEE4}" presName="level" presStyleLbl="node1" presStyleIdx="0" presStyleCnt="4" custScaleY="117977">
        <dgm:presLayoutVars>
          <dgm:chMax val="1"/>
          <dgm:bulletEnabled val="1"/>
        </dgm:presLayoutVars>
      </dgm:prSet>
      <dgm:spPr/>
      <dgm:t>
        <a:bodyPr/>
        <a:lstStyle/>
        <a:p>
          <a:endParaRPr lang="en-MY"/>
        </a:p>
      </dgm:t>
    </dgm:pt>
    <dgm:pt modelId="{76BA7CD2-5BC8-4D94-9739-9DC87EE9734E}" type="pres">
      <dgm:prSet presAssocID="{1DE4EB34-87F7-4ED2-9E58-F2CE8D22BEE4}" presName="levelTx" presStyleLbl="revTx" presStyleIdx="0" presStyleCnt="0">
        <dgm:presLayoutVars>
          <dgm:chMax val="1"/>
          <dgm:bulletEnabled val="1"/>
        </dgm:presLayoutVars>
      </dgm:prSet>
      <dgm:spPr/>
      <dgm:t>
        <a:bodyPr/>
        <a:lstStyle/>
        <a:p>
          <a:endParaRPr lang="en-MY"/>
        </a:p>
      </dgm:t>
    </dgm:pt>
    <dgm:pt modelId="{9552605D-7B41-47CA-8358-9B6AEB621A83}" type="pres">
      <dgm:prSet presAssocID="{B10E8C93-1A27-4C70-9218-FD6F17CA795B}" presName="Name8" presStyleCnt="0"/>
      <dgm:spPr/>
    </dgm:pt>
    <dgm:pt modelId="{1D62003C-FBAD-47A9-8FEF-49BD3449F0F6}" type="pres">
      <dgm:prSet presAssocID="{B10E8C93-1A27-4C70-9218-FD6F17CA795B}" presName="level" presStyleLbl="node1" presStyleIdx="1" presStyleCnt="4">
        <dgm:presLayoutVars>
          <dgm:chMax val="1"/>
          <dgm:bulletEnabled val="1"/>
        </dgm:presLayoutVars>
      </dgm:prSet>
      <dgm:spPr/>
      <dgm:t>
        <a:bodyPr/>
        <a:lstStyle/>
        <a:p>
          <a:endParaRPr lang="en-MY"/>
        </a:p>
      </dgm:t>
    </dgm:pt>
    <dgm:pt modelId="{1699CB4C-4023-483A-97BC-1D8E7A19BC78}" type="pres">
      <dgm:prSet presAssocID="{B10E8C93-1A27-4C70-9218-FD6F17CA795B}" presName="levelTx" presStyleLbl="revTx" presStyleIdx="0" presStyleCnt="0">
        <dgm:presLayoutVars>
          <dgm:chMax val="1"/>
          <dgm:bulletEnabled val="1"/>
        </dgm:presLayoutVars>
      </dgm:prSet>
      <dgm:spPr/>
      <dgm:t>
        <a:bodyPr/>
        <a:lstStyle/>
        <a:p>
          <a:endParaRPr lang="en-MY"/>
        </a:p>
      </dgm:t>
    </dgm:pt>
    <dgm:pt modelId="{DE67A26A-9DA4-481E-BDAE-0218DBB660FC}" type="pres">
      <dgm:prSet presAssocID="{96CABCD6-AB37-47E3-B5EB-B7FC04769344}" presName="Name8" presStyleCnt="0"/>
      <dgm:spPr/>
    </dgm:pt>
    <dgm:pt modelId="{3FD6DD08-B8BC-4024-86DA-B2CB67208AAB}" type="pres">
      <dgm:prSet presAssocID="{96CABCD6-AB37-47E3-B5EB-B7FC04769344}" presName="level" presStyleLbl="node1" presStyleIdx="2" presStyleCnt="4">
        <dgm:presLayoutVars>
          <dgm:chMax val="1"/>
          <dgm:bulletEnabled val="1"/>
        </dgm:presLayoutVars>
      </dgm:prSet>
      <dgm:spPr/>
      <dgm:t>
        <a:bodyPr/>
        <a:lstStyle/>
        <a:p>
          <a:endParaRPr lang="en-MY"/>
        </a:p>
      </dgm:t>
    </dgm:pt>
    <dgm:pt modelId="{405A51A1-65CF-4E2F-960A-A483D0B8718E}" type="pres">
      <dgm:prSet presAssocID="{96CABCD6-AB37-47E3-B5EB-B7FC04769344}" presName="levelTx" presStyleLbl="revTx" presStyleIdx="0" presStyleCnt="0">
        <dgm:presLayoutVars>
          <dgm:chMax val="1"/>
          <dgm:bulletEnabled val="1"/>
        </dgm:presLayoutVars>
      </dgm:prSet>
      <dgm:spPr/>
      <dgm:t>
        <a:bodyPr/>
        <a:lstStyle/>
        <a:p>
          <a:endParaRPr lang="en-MY"/>
        </a:p>
      </dgm:t>
    </dgm:pt>
    <dgm:pt modelId="{BBB7562D-BD4A-4F25-A587-BD59CEBD1CD8}" type="pres">
      <dgm:prSet presAssocID="{278359F6-CB69-46A2-925F-D1484757754B}" presName="Name8" presStyleCnt="0"/>
      <dgm:spPr/>
    </dgm:pt>
    <dgm:pt modelId="{98AC136D-DC43-43AA-B9B5-201C4A5BF484}" type="pres">
      <dgm:prSet presAssocID="{278359F6-CB69-46A2-925F-D1484757754B}" presName="level" presStyleLbl="node1" presStyleIdx="3" presStyleCnt="4">
        <dgm:presLayoutVars>
          <dgm:chMax val="1"/>
          <dgm:bulletEnabled val="1"/>
        </dgm:presLayoutVars>
      </dgm:prSet>
      <dgm:spPr/>
      <dgm:t>
        <a:bodyPr/>
        <a:lstStyle/>
        <a:p>
          <a:endParaRPr lang="en-MY"/>
        </a:p>
      </dgm:t>
    </dgm:pt>
    <dgm:pt modelId="{E6A75A8A-0E0D-4993-A717-E4B1F01C988B}" type="pres">
      <dgm:prSet presAssocID="{278359F6-CB69-46A2-925F-D1484757754B}" presName="levelTx" presStyleLbl="revTx" presStyleIdx="0" presStyleCnt="0">
        <dgm:presLayoutVars>
          <dgm:chMax val="1"/>
          <dgm:bulletEnabled val="1"/>
        </dgm:presLayoutVars>
      </dgm:prSet>
      <dgm:spPr/>
      <dgm:t>
        <a:bodyPr/>
        <a:lstStyle/>
        <a:p>
          <a:endParaRPr lang="en-MY"/>
        </a:p>
      </dgm:t>
    </dgm:pt>
  </dgm:ptLst>
  <dgm:cxnLst>
    <dgm:cxn modelId="{DED19C31-1D0B-4CED-84C2-CE70C455109A}" type="presOf" srcId="{96CABCD6-AB37-47E3-B5EB-B7FC04769344}" destId="{405A51A1-65CF-4E2F-960A-A483D0B8718E}" srcOrd="1" destOrd="0" presId="urn:microsoft.com/office/officeart/2005/8/layout/pyramid1"/>
    <dgm:cxn modelId="{48290251-5538-41C2-9F2D-9FDA4B87190D}" type="presOf" srcId="{1DE4EB34-87F7-4ED2-9E58-F2CE8D22BEE4}" destId="{76BA7CD2-5BC8-4D94-9739-9DC87EE9734E}" srcOrd="1" destOrd="0" presId="urn:microsoft.com/office/officeart/2005/8/layout/pyramid1"/>
    <dgm:cxn modelId="{F08DE3BF-2E53-4612-A90A-F4BC9F07ECE2}" type="presOf" srcId="{96CABCD6-AB37-47E3-B5EB-B7FC04769344}" destId="{3FD6DD08-B8BC-4024-86DA-B2CB67208AAB}" srcOrd="0" destOrd="0" presId="urn:microsoft.com/office/officeart/2005/8/layout/pyramid1"/>
    <dgm:cxn modelId="{DF104D54-1C08-4FD2-BDFC-A4BE7F8E6B5B}" type="presOf" srcId="{278359F6-CB69-46A2-925F-D1484757754B}" destId="{98AC136D-DC43-43AA-B9B5-201C4A5BF484}" srcOrd="0" destOrd="0" presId="urn:microsoft.com/office/officeart/2005/8/layout/pyramid1"/>
    <dgm:cxn modelId="{78BCB7CC-CCA2-4014-8566-2AEF99658BEE}" srcId="{45B1DAA1-CFCF-40E3-84B2-4B9177500B79}" destId="{B10E8C93-1A27-4C70-9218-FD6F17CA795B}" srcOrd="1" destOrd="0" parTransId="{24C9E35E-6A38-41EF-A653-FD84CC670737}" sibTransId="{DB1087F9-3429-4E6C-B86F-85AED9A4457B}"/>
    <dgm:cxn modelId="{F6193611-0D6B-46D8-B39C-24EC355C120E}" srcId="{45B1DAA1-CFCF-40E3-84B2-4B9177500B79}" destId="{278359F6-CB69-46A2-925F-D1484757754B}" srcOrd="3" destOrd="0" parTransId="{F5FCDC31-4DC6-4770-98DD-001758B4F2AA}" sibTransId="{C59CF18C-CBC7-4F25-9077-142011CA7C9B}"/>
    <dgm:cxn modelId="{FF7AB533-5876-41CE-9019-1FC11AA59590}" type="presOf" srcId="{B10E8C93-1A27-4C70-9218-FD6F17CA795B}" destId="{1699CB4C-4023-483A-97BC-1D8E7A19BC78}" srcOrd="1" destOrd="0" presId="urn:microsoft.com/office/officeart/2005/8/layout/pyramid1"/>
    <dgm:cxn modelId="{1B7E9B35-EB93-4064-9A79-C2A90070F811}" type="presOf" srcId="{278359F6-CB69-46A2-925F-D1484757754B}" destId="{E6A75A8A-0E0D-4993-A717-E4B1F01C988B}" srcOrd="1" destOrd="0" presId="urn:microsoft.com/office/officeart/2005/8/layout/pyramid1"/>
    <dgm:cxn modelId="{FB5FB0D1-350F-4B51-A7BC-FABC957E0C0F}" type="presOf" srcId="{1DE4EB34-87F7-4ED2-9E58-F2CE8D22BEE4}" destId="{5686B8C7-E893-445F-A2FF-15D4715BC57D}" srcOrd="0" destOrd="0" presId="urn:microsoft.com/office/officeart/2005/8/layout/pyramid1"/>
    <dgm:cxn modelId="{592C0670-4DAD-4A1A-B7F1-E5515432FF73}" srcId="{45B1DAA1-CFCF-40E3-84B2-4B9177500B79}" destId="{1DE4EB34-87F7-4ED2-9E58-F2CE8D22BEE4}" srcOrd="0" destOrd="0" parTransId="{72BB859D-BF36-4611-B84D-88BC795DD75B}" sibTransId="{F80800F4-D222-41F0-9EE8-8B7F7D82FA77}"/>
    <dgm:cxn modelId="{1C202727-AEBA-405D-814E-35B4AE96D5CC}" srcId="{45B1DAA1-CFCF-40E3-84B2-4B9177500B79}" destId="{96CABCD6-AB37-47E3-B5EB-B7FC04769344}" srcOrd="2" destOrd="0" parTransId="{16C5F0E5-2444-428C-B64E-A106E90CD4F6}" sibTransId="{28D8C010-3515-468D-9CC3-3A9BEF33C557}"/>
    <dgm:cxn modelId="{088DD4B3-B853-4159-8360-9A947C2180EA}" type="presOf" srcId="{45B1DAA1-CFCF-40E3-84B2-4B9177500B79}" destId="{7845350B-0BF8-4497-966B-9BC4AE670FCE}" srcOrd="0" destOrd="0" presId="urn:microsoft.com/office/officeart/2005/8/layout/pyramid1"/>
    <dgm:cxn modelId="{188DF926-FA3E-4D75-825B-20953152B722}" type="presOf" srcId="{B10E8C93-1A27-4C70-9218-FD6F17CA795B}" destId="{1D62003C-FBAD-47A9-8FEF-49BD3449F0F6}" srcOrd="0" destOrd="0" presId="urn:microsoft.com/office/officeart/2005/8/layout/pyramid1"/>
    <dgm:cxn modelId="{9AEB33F6-4CC2-4181-8B12-6F10CB6CACA7}" type="presParOf" srcId="{7845350B-0BF8-4497-966B-9BC4AE670FCE}" destId="{2CDE324D-80EA-41C2-B874-F586C85EFB96}" srcOrd="0" destOrd="0" presId="urn:microsoft.com/office/officeart/2005/8/layout/pyramid1"/>
    <dgm:cxn modelId="{D3139998-B4DB-4A38-A1FD-626692456F14}" type="presParOf" srcId="{2CDE324D-80EA-41C2-B874-F586C85EFB96}" destId="{5686B8C7-E893-445F-A2FF-15D4715BC57D}" srcOrd="0" destOrd="0" presId="urn:microsoft.com/office/officeart/2005/8/layout/pyramid1"/>
    <dgm:cxn modelId="{7BCB4C78-7F03-4AC8-8D82-4BAE167DE1A2}" type="presParOf" srcId="{2CDE324D-80EA-41C2-B874-F586C85EFB96}" destId="{76BA7CD2-5BC8-4D94-9739-9DC87EE9734E}" srcOrd="1" destOrd="0" presId="urn:microsoft.com/office/officeart/2005/8/layout/pyramid1"/>
    <dgm:cxn modelId="{FF3D1FF0-6C2B-4435-990F-94E34A447DF8}" type="presParOf" srcId="{7845350B-0BF8-4497-966B-9BC4AE670FCE}" destId="{9552605D-7B41-47CA-8358-9B6AEB621A83}" srcOrd="1" destOrd="0" presId="urn:microsoft.com/office/officeart/2005/8/layout/pyramid1"/>
    <dgm:cxn modelId="{0303406A-C962-449E-864D-106140354811}" type="presParOf" srcId="{9552605D-7B41-47CA-8358-9B6AEB621A83}" destId="{1D62003C-FBAD-47A9-8FEF-49BD3449F0F6}" srcOrd="0" destOrd="0" presId="urn:microsoft.com/office/officeart/2005/8/layout/pyramid1"/>
    <dgm:cxn modelId="{87BF0341-2A36-4059-84ED-5A5E41B16EED}" type="presParOf" srcId="{9552605D-7B41-47CA-8358-9B6AEB621A83}" destId="{1699CB4C-4023-483A-97BC-1D8E7A19BC78}" srcOrd="1" destOrd="0" presId="urn:microsoft.com/office/officeart/2005/8/layout/pyramid1"/>
    <dgm:cxn modelId="{2DBEC804-D67E-456E-BA7F-646B0178BC5B}" type="presParOf" srcId="{7845350B-0BF8-4497-966B-9BC4AE670FCE}" destId="{DE67A26A-9DA4-481E-BDAE-0218DBB660FC}" srcOrd="2" destOrd="0" presId="urn:microsoft.com/office/officeart/2005/8/layout/pyramid1"/>
    <dgm:cxn modelId="{E164B113-A070-4A4B-AFC0-DB8F343A8B9B}" type="presParOf" srcId="{DE67A26A-9DA4-481E-BDAE-0218DBB660FC}" destId="{3FD6DD08-B8BC-4024-86DA-B2CB67208AAB}" srcOrd="0" destOrd="0" presId="urn:microsoft.com/office/officeart/2005/8/layout/pyramid1"/>
    <dgm:cxn modelId="{D5B3162C-3EBF-4840-B47E-A1D1EBCB7D90}" type="presParOf" srcId="{DE67A26A-9DA4-481E-BDAE-0218DBB660FC}" destId="{405A51A1-65CF-4E2F-960A-A483D0B8718E}" srcOrd="1" destOrd="0" presId="urn:microsoft.com/office/officeart/2005/8/layout/pyramid1"/>
    <dgm:cxn modelId="{8C3BC950-14A1-4ED8-B680-DE3861E920C3}" type="presParOf" srcId="{7845350B-0BF8-4497-966B-9BC4AE670FCE}" destId="{BBB7562D-BD4A-4F25-A587-BD59CEBD1CD8}" srcOrd="3" destOrd="0" presId="urn:microsoft.com/office/officeart/2005/8/layout/pyramid1"/>
    <dgm:cxn modelId="{89FEB543-0ACB-4DE1-9A7C-0486673B18AA}" type="presParOf" srcId="{BBB7562D-BD4A-4F25-A587-BD59CEBD1CD8}" destId="{98AC136D-DC43-43AA-B9B5-201C4A5BF484}" srcOrd="0" destOrd="0" presId="urn:microsoft.com/office/officeart/2005/8/layout/pyramid1"/>
    <dgm:cxn modelId="{2E89D3AE-AE4A-47FB-8098-C8418693A6AB}" type="presParOf" srcId="{BBB7562D-BD4A-4F25-A587-BD59CEBD1CD8}" destId="{E6A75A8A-0E0D-4993-A717-E4B1F01C988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6B8C7-E893-445F-A2FF-15D4715BC57D}">
      <dsp:nvSpPr>
        <dsp:cNvPr id="0" name=""/>
        <dsp:cNvSpPr/>
      </dsp:nvSpPr>
      <dsp:spPr>
        <a:xfrm>
          <a:off x="2023604" y="0"/>
          <a:ext cx="1591591" cy="1268971"/>
        </a:xfrm>
        <a:prstGeom prst="trapezoid">
          <a:avLst>
            <a:gd name="adj" fmla="val 62712"/>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en-MY" sz="800" kern="1200" dirty="0"/>
        </a:p>
      </dsp:txBody>
      <dsp:txXfrm>
        <a:off x="2023604" y="0"/>
        <a:ext cx="1591591" cy="1268971"/>
      </dsp:txXfrm>
    </dsp:sp>
    <dsp:sp modelId="{1D62003C-FBAD-47A9-8FEF-49BD3449F0F6}">
      <dsp:nvSpPr>
        <dsp:cNvPr id="0" name=""/>
        <dsp:cNvSpPr/>
      </dsp:nvSpPr>
      <dsp:spPr>
        <a:xfrm>
          <a:off x="1349069" y="1268971"/>
          <a:ext cx="2940661" cy="1075609"/>
        </a:xfrm>
        <a:prstGeom prst="trapezoid">
          <a:avLst>
            <a:gd name="adj" fmla="val 62712"/>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MY" sz="6500" kern="1200" dirty="0"/>
        </a:p>
      </dsp:txBody>
      <dsp:txXfrm>
        <a:off x="1863685" y="1268971"/>
        <a:ext cx="1911429" cy="1075609"/>
      </dsp:txXfrm>
    </dsp:sp>
    <dsp:sp modelId="{3FD6DD08-B8BC-4024-86DA-B2CB67208AAB}">
      <dsp:nvSpPr>
        <dsp:cNvPr id="0" name=""/>
        <dsp:cNvSpPr/>
      </dsp:nvSpPr>
      <dsp:spPr>
        <a:xfrm>
          <a:off x="674534" y="2344581"/>
          <a:ext cx="4289730" cy="1075609"/>
        </a:xfrm>
        <a:prstGeom prst="trapezoid">
          <a:avLst>
            <a:gd name="adj" fmla="val 62712"/>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MY" sz="6500" kern="1200" dirty="0"/>
        </a:p>
      </dsp:txBody>
      <dsp:txXfrm>
        <a:off x="1425237" y="2344581"/>
        <a:ext cx="2788324" cy="1075609"/>
      </dsp:txXfrm>
    </dsp:sp>
    <dsp:sp modelId="{98AC136D-DC43-43AA-B9B5-201C4A5BF484}">
      <dsp:nvSpPr>
        <dsp:cNvPr id="0" name=""/>
        <dsp:cNvSpPr/>
      </dsp:nvSpPr>
      <dsp:spPr>
        <a:xfrm>
          <a:off x="0" y="3420190"/>
          <a:ext cx="5638799" cy="1075609"/>
        </a:xfrm>
        <a:prstGeom prst="trapezoid">
          <a:avLst>
            <a:gd name="adj" fmla="val 62712"/>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MY" sz="6500" kern="1200" dirty="0"/>
        </a:p>
      </dsp:txBody>
      <dsp:txXfrm>
        <a:off x="986789" y="3420190"/>
        <a:ext cx="3665220" cy="107560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26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349" y="0"/>
            <a:ext cx="2950263" cy="496888"/>
          </a:xfrm>
          <a:prstGeom prst="rect">
            <a:avLst/>
          </a:prstGeom>
        </p:spPr>
        <p:txBody>
          <a:bodyPr vert="horz" lIns="91440" tIns="45720" rIns="91440" bIns="45720" rtlCol="0"/>
          <a:lstStyle>
            <a:lvl1pPr algn="r">
              <a:defRPr sz="1200"/>
            </a:lvl1pPr>
          </a:lstStyle>
          <a:p>
            <a:fld id="{AAECEB05-559E-4E57-ACD6-6434F3A134B8}" type="datetimeFigureOut">
              <a:rPr lang="en-US" smtClean="0"/>
              <a:pPr/>
              <a:t>10/22/2012</a:t>
            </a:fld>
            <a:endParaRPr lang="en-US"/>
          </a:p>
        </p:txBody>
      </p:sp>
      <p:sp>
        <p:nvSpPr>
          <p:cNvPr id="4" name="Footer Placeholder 3"/>
          <p:cNvSpPr>
            <a:spLocks noGrp="1"/>
          </p:cNvSpPr>
          <p:nvPr>
            <p:ph type="ftr" sz="quarter" idx="2"/>
          </p:nvPr>
        </p:nvSpPr>
        <p:spPr>
          <a:xfrm>
            <a:off x="0" y="9440864"/>
            <a:ext cx="2950263"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349" y="9440864"/>
            <a:ext cx="2950263" cy="496887"/>
          </a:xfrm>
          <a:prstGeom prst="rect">
            <a:avLst/>
          </a:prstGeom>
        </p:spPr>
        <p:txBody>
          <a:bodyPr vert="horz" lIns="91440" tIns="45720" rIns="91440" bIns="45720" rtlCol="0" anchor="b"/>
          <a:lstStyle>
            <a:lvl1pPr algn="r">
              <a:defRPr sz="1200"/>
            </a:lvl1pPr>
          </a:lstStyle>
          <a:p>
            <a:fld id="{46DDBAF9-A6FC-4145-8EFD-834E9C73C610}" type="slidenum">
              <a:rPr lang="en-US" smtClean="0"/>
              <a:pPr/>
              <a:t>‹#›</a:t>
            </a:fld>
            <a:endParaRPr lang="en-US"/>
          </a:p>
        </p:txBody>
      </p:sp>
    </p:spTree>
    <p:extLst>
      <p:ext uri="{BB962C8B-B14F-4D97-AF65-F5344CB8AC3E}">
        <p14:creationId xmlns:p14="http://schemas.microsoft.com/office/powerpoint/2010/main" val="2129613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5838" y="1"/>
            <a:ext cx="2949787" cy="496967"/>
          </a:xfrm>
          <a:prstGeom prst="rect">
            <a:avLst/>
          </a:prstGeom>
        </p:spPr>
        <p:txBody>
          <a:bodyPr vert="horz" lIns="91440" tIns="45720" rIns="91440" bIns="45720" rtlCol="0"/>
          <a:lstStyle>
            <a:lvl1pPr algn="r">
              <a:defRPr sz="1200"/>
            </a:lvl1pPr>
          </a:lstStyle>
          <a:p>
            <a:fld id="{7BA7917C-CD46-4B38-B59C-10536506ED7D}" type="datetimeFigureOut">
              <a:rPr lang="en-MY" smtClean="0"/>
              <a:pPr/>
              <a:t>22/10/2012</a:t>
            </a:fld>
            <a:endParaRPr lang="en-MY"/>
          </a:p>
        </p:txBody>
      </p:sp>
      <p:sp>
        <p:nvSpPr>
          <p:cNvPr id="4" name="Slide Image Placeholder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0721"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B4B8E11B-AC84-42CF-8E5C-BF65BD2B40F8}" type="slidenum">
              <a:rPr lang="en-MY" smtClean="0"/>
              <a:pPr/>
              <a:t>‹#›</a:t>
            </a:fld>
            <a:endParaRPr lang="en-MY"/>
          </a:p>
        </p:txBody>
      </p:sp>
    </p:spTree>
    <p:extLst>
      <p:ext uri="{BB962C8B-B14F-4D97-AF65-F5344CB8AC3E}">
        <p14:creationId xmlns:p14="http://schemas.microsoft.com/office/powerpoint/2010/main" val="129368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1</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a:t>
            </a:r>
            <a:r>
              <a:rPr lang="en-US" baseline="0" dirty="0" smtClean="0"/>
              <a:t> skill and competency level increases from the bottom to the top of the pyramid.</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 number of players decreases from the bottom to the top of the pyramid</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10</a:t>
            </a:fld>
            <a:endParaRPr lang="en-MY"/>
          </a:p>
        </p:txBody>
      </p:sp>
    </p:spTree>
    <p:extLst>
      <p:ext uri="{BB962C8B-B14F-4D97-AF65-F5344CB8AC3E}">
        <p14:creationId xmlns:p14="http://schemas.microsoft.com/office/powerpoint/2010/main" val="151045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MTI</a:t>
            </a:r>
            <a:r>
              <a:rPr lang="en-US" baseline="0" dirty="0" smtClean="0"/>
              <a:t> has increases its penetration into different market segments since 2006.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This year, we are adding the Oil &amp; Gas market on top of existing markets that we serve</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11</a:t>
            </a:fld>
            <a:endParaRPr lang="en-MY"/>
          </a:p>
        </p:txBody>
      </p:sp>
    </p:spTree>
    <p:extLst>
      <p:ext uri="{BB962C8B-B14F-4D97-AF65-F5344CB8AC3E}">
        <p14:creationId xmlns:p14="http://schemas.microsoft.com/office/powerpoint/2010/main" val="332354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1712EEE1-751A-4C32-BE89-143C038B99E7}"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t>MMEA marine generators</a:t>
            </a:r>
          </a:p>
          <a:p>
            <a:pPr marL="171450" indent="-171450">
              <a:buFont typeface="Arial" pitchFamily="34" charset="0"/>
              <a:buChar char="•"/>
            </a:pPr>
            <a:r>
              <a:rPr lang="en-US" dirty="0" smtClean="0"/>
              <a:t>MTI provides</a:t>
            </a:r>
            <a:r>
              <a:rPr lang="en-US" baseline="0" dirty="0" smtClean="0"/>
              <a:t> the necessary remanufacturing services on MMEA marine generators to ensure their vessels are at a high operational readiness</a:t>
            </a:r>
          </a:p>
          <a:p>
            <a:pPr marL="171450" indent="-171450">
              <a:buFont typeface="Arial" pitchFamily="34" charset="0"/>
              <a:buChar char="•"/>
            </a:pPr>
            <a:r>
              <a:rPr lang="en-US" baseline="0" dirty="0" smtClean="0"/>
              <a:t>Cost savings for MMEA as they reduce the need to purchase new generators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PRASARANA</a:t>
            </a:r>
          </a:p>
          <a:p>
            <a:pPr marL="171450" indent="-171450">
              <a:buFont typeface="Arial" pitchFamily="34" charset="0"/>
              <a:buChar char="•"/>
            </a:pPr>
            <a:r>
              <a:rPr lang="en-US" baseline="0" dirty="0" smtClean="0"/>
              <a:t>Awarded the contract to remanufacture 146 IVECO engines for city bus application</a:t>
            </a:r>
          </a:p>
          <a:p>
            <a:pPr marL="171450" indent="-171450">
              <a:buFont typeface="Arial" pitchFamily="34" charset="0"/>
              <a:buChar char="•"/>
            </a:pPr>
            <a:r>
              <a:rPr lang="en-US" baseline="0" dirty="0" smtClean="0"/>
              <a:t>Completed in 6 months</a:t>
            </a:r>
            <a:endParaRPr lang="en-US" dirty="0" smtClean="0"/>
          </a:p>
        </p:txBody>
      </p:sp>
      <p:sp>
        <p:nvSpPr>
          <p:cNvPr id="37892" name="Slide Number Placeholder 3"/>
          <p:cNvSpPr>
            <a:spLocks noGrp="1"/>
          </p:cNvSpPr>
          <p:nvPr>
            <p:ph type="sldNum" sz="quarter" idx="5"/>
          </p:nvPr>
        </p:nvSpPr>
        <p:spPr>
          <a:noFill/>
        </p:spPr>
        <p:txBody>
          <a:bodyPr/>
          <a:lstStyle/>
          <a:p>
            <a:fld id="{7A7179A0-79D6-4DDA-8856-20C2EBEE2BDE}"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dirty="0" smtClean="0"/>
              <a:t>TNB Mobile Generator</a:t>
            </a:r>
          </a:p>
          <a:p>
            <a:pPr marL="171450" indent="-171450">
              <a:buFont typeface="Arial" pitchFamily="34" charset="0"/>
              <a:buChar char="•"/>
            </a:pPr>
            <a:r>
              <a:rPr lang="en-US" baseline="0" dirty="0" smtClean="0"/>
              <a:t>Remanufactured over 8 mobile generators</a:t>
            </a:r>
          </a:p>
          <a:p>
            <a:pPr marL="171450" indent="-171450">
              <a:buFont typeface="Arial" pitchFamily="34" charset="0"/>
              <a:buChar char="•"/>
            </a:pPr>
            <a:r>
              <a:rPr lang="en-US" baseline="0" dirty="0" smtClean="0"/>
              <a:t>Cost savings for TNB as they reduce the need to purchase unit</a:t>
            </a:r>
          </a:p>
          <a:p>
            <a:pPr marL="171450" indent="-171450">
              <a:buFont typeface="Arial" pitchFamily="34" charset="0"/>
              <a:buChar char="•"/>
            </a:pPr>
            <a:r>
              <a:rPr lang="en-US" baseline="0" dirty="0" smtClean="0"/>
              <a:t>Improved their readiness as the turnaround to remanufacture the generators is faster than building a new unit (6 months vs. 1.5 years)</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TNB Land Rover Defenders</a:t>
            </a:r>
          </a:p>
          <a:p>
            <a:pPr marL="171450" indent="-171450" algn="l">
              <a:buFont typeface="Arial" pitchFamily="34" charset="0"/>
              <a:buChar char="•"/>
            </a:pPr>
            <a:r>
              <a:rPr lang="en-US" baseline="0" dirty="0" smtClean="0"/>
              <a:t>Remanufactured over 12 units of Land Rover Defenders for TNB</a:t>
            </a:r>
          </a:p>
          <a:p>
            <a:pPr marL="171450" indent="-171450" algn="l">
              <a:buFont typeface="Arial" pitchFamily="34" charset="0"/>
              <a:buChar char="•"/>
            </a:pPr>
            <a:r>
              <a:rPr lang="en-US" baseline="0" dirty="0" smtClean="0"/>
              <a:t>Cost savings, 40% of the cost of new</a:t>
            </a:r>
          </a:p>
          <a:p>
            <a:pPr marL="0" indent="0" algn="l">
              <a:buFont typeface="Arial" pitchFamily="34" charset="0"/>
              <a:buNone/>
            </a:pPr>
            <a:endParaRPr lang="en-US" baseline="0" dirty="0" smtClean="0"/>
          </a:p>
          <a:p>
            <a:pPr marL="0" indent="0" algn="l">
              <a:buFont typeface="Arial" pitchFamily="34" charset="0"/>
              <a:buNone/>
            </a:pPr>
            <a:r>
              <a:rPr lang="en-US" baseline="0" dirty="0" smtClean="0"/>
              <a:t>ARMY MB911</a:t>
            </a:r>
          </a:p>
          <a:p>
            <a:pPr marL="171450" indent="-171450" algn="l">
              <a:buFont typeface="Arial" pitchFamily="34" charset="0"/>
              <a:buChar char="•"/>
            </a:pPr>
            <a:r>
              <a:rPr lang="en-US" baseline="0" dirty="0" smtClean="0"/>
              <a:t>Remanufactured 100 units for Malaysia Army</a:t>
            </a:r>
          </a:p>
          <a:p>
            <a:pPr marL="171450" indent="-171450" algn="l">
              <a:buFont typeface="Arial" pitchFamily="34" charset="0"/>
              <a:buChar char="•"/>
            </a:pPr>
            <a:r>
              <a:rPr lang="en-US" baseline="0" dirty="0" smtClean="0"/>
              <a:t>Aged over 25 years old and was non operational condition, waiting to be sold off as scrap</a:t>
            </a:r>
          </a:p>
          <a:p>
            <a:pPr marL="0" indent="0" algn="l">
              <a:buFont typeface="Arial" pitchFamily="34" charset="0"/>
              <a:buNone/>
            </a:pPr>
            <a:r>
              <a:rPr lang="en-US" baseline="0" dirty="0" smtClean="0"/>
              <a:t>   </a:t>
            </a:r>
            <a:endParaRPr lang="en-US" dirty="0" smtClean="0"/>
          </a:p>
        </p:txBody>
      </p:sp>
      <p:sp>
        <p:nvSpPr>
          <p:cNvPr id="36868" name="Slide Number Placeholder 3"/>
          <p:cNvSpPr>
            <a:spLocks noGrp="1"/>
          </p:cNvSpPr>
          <p:nvPr>
            <p:ph type="sldNum" sz="quarter" idx="5"/>
          </p:nvPr>
        </p:nvSpPr>
        <p:spPr>
          <a:noFill/>
        </p:spPr>
        <p:txBody>
          <a:bodyPr/>
          <a:lstStyle/>
          <a:p>
            <a:fld id="{3887F9D3-E7C2-468E-BDDE-B3114EE33EF8}"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Malaysia Airports </a:t>
            </a:r>
            <a:r>
              <a:rPr lang="en-US" dirty="0" err="1" smtClean="0"/>
              <a:t>Berhad</a:t>
            </a:r>
            <a:endParaRPr lang="en-US" dirty="0" smtClean="0"/>
          </a:p>
          <a:p>
            <a:pPr marL="171450" indent="-171450">
              <a:buFont typeface="Arial" pitchFamily="34" charset="0"/>
              <a:buChar char="•"/>
            </a:pPr>
            <a:r>
              <a:rPr lang="en-US" dirty="0" smtClean="0"/>
              <a:t>Refurbished over</a:t>
            </a:r>
            <a:r>
              <a:rPr lang="en-US" baseline="0" dirty="0" smtClean="0"/>
              <a:t> 7 airport fire tenders</a:t>
            </a:r>
          </a:p>
          <a:p>
            <a:pPr marL="171450" indent="-171450">
              <a:buFont typeface="Arial" pitchFamily="34" charset="0"/>
              <a:buChar char="•"/>
            </a:pPr>
            <a:r>
              <a:rPr lang="en-US" baseline="0" dirty="0" smtClean="0"/>
              <a:t>Cost savings, 40% of the cost of new replacement </a:t>
            </a:r>
          </a:p>
          <a:p>
            <a:pPr marL="171450" indent="-171450">
              <a:buFont typeface="Arial" pitchFamily="34" charset="0"/>
              <a:buChar char="•"/>
            </a:pPr>
            <a:r>
              <a:rPr lang="en-US" baseline="0" dirty="0" smtClean="0"/>
              <a:t>Quicker turnaround time for remanufacturing (8 months </a:t>
            </a:r>
            <a:r>
              <a:rPr lang="en-US" baseline="0" dirty="0" err="1" smtClean="0"/>
              <a:t>vs</a:t>
            </a:r>
            <a:r>
              <a:rPr lang="en-US" baseline="0" dirty="0" smtClean="0"/>
              <a:t> 2 years)</a:t>
            </a:r>
          </a:p>
          <a:p>
            <a:pPr marL="171450" indent="-171450">
              <a:buFont typeface="Arial" pitchFamily="34" charset="0"/>
              <a:buChar char="•"/>
            </a:pPr>
            <a:r>
              <a:rPr lang="en-US" baseline="0" dirty="0" smtClean="0"/>
              <a:t>Vehicles aged over 15 years</a:t>
            </a:r>
          </a:p>
        </p:txBody>
      </p:sp>
      <p:sp>
        <p:nvSpPr>
          <p:cNvPr id="4" name="Slide Number Placeholder 3"/>
          <p:cNvSpPr>
            <a:spLocks noGrp="1"/>
          </p:cNvSpPr>
          <p:nvPr>
            <p:ph type="sldNum" sz="quarter" idx="10"/>
          </p:nvPr>
        </p:nvSpPr>
        <p:spPr/>
        <p:txBody>
          <a:bodyPr/>
          <a:lstStyle/>
          <a:p>
            <a:fld id="{B4B8E11B-AC84-42CF-8E5C-BF65BD2B40F8}" type="slidenum">
              <a:rPr lang="en-MY" smtClean="0"/>
              <a:pPr/>
              <a:t>17</a:t>
            </a:fld>
            <a:endParaRPr lang="en-MY"/>
          </a:p>
        </p:txBody>
      </p:sp>
    </p:spTree>
    <p:extLst>
      <p:ext uri="{BB962C8B-B14F-4D97-AF65-F5344CB8AC3E}">
        <p14:creationId xmlns:p14="http://schemas.microsoft.com/office/powerpoint/2010/main" val="12319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18</a:t>
            </a:fld>
            <a:endParaRPr lang="en-MY"/>
          </a:p>
        </p:txBody>
      </p:sp>
    </p:spTree>
    <p:extLst>
      <p:ext uri="{BB962C8B-B14F-4D97-AF65-F5344CB8AC3E}">
        <p14:creationId xmlns:p14="http://schemas.microsoft.com/office/powerpoint/2010/main" val="416898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D5DA9B1-9A87-4613-9FAE-0BECCE2D673F}"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a:t>
            </a:r>
            <a:r>
              <a:rPr lang="en-US" baseline="0" dirty="0" smtClean="0"/>
              <a:t> have progressively developed the remanufacturing process for the S4000 cylinder head remanufacturing.</a:t>
            </a:r>
          </a:p>
          <a:p>
            <a:endParaRPr lang="en-US" baseline="0" dirty="0" smtClean="0"/>
          </a:p>
          <a:p>
            <a:r>
              <a:rPr lang="en-US" baseline="0" dirty="0" smtClean="0"/>
              <a:t>Improving both the quality and also capacity over the last 4 years.</a:t>
            </a:r>
          </a:p>
          <a:p>
            <a:endParaRPr lang="en-US" baseline="0" dirty="0" smtClean="0"/>
          </a:p>
          <a:p>
            <a:r>
              <a:rPr lang="en-US" baseline="0" dirty="0" smtClean="0"/>
              <a:t>Capacity from 50 units per month in 2009 to 150 units per month in 2011, with no major capital investment</a:t>
            </a:r>
            <a:endParaRPr lang="en-US"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60D0E2-473E-44E7-A68C-F8862DEA7E6E}" type="slidenum">
              <a:rPr lang="en-US" smtClean="0"/>
              <a:pPr/>
              <a:t>23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Ther</a:t>
            </a:r>
            <a:r>
              <a:rPr lang="en-US" baseline="0" dirty="0" smtClean="0"/>
              <a:t>e is insufficient local technical skill and expertise on our area of business as remanufacturing demand a higher technical skill and knowledge</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There is a need for an independent certification body that could certify the quality or remanufactured products in Malaysia or internationally</a:t>
            </a:r>
          </a:p>
          <a:p>
            <a:pPr marL="228600" indent="-228600">
              <a:buFont typeface="+mj-lt"/>
              <a:buAutoNum type="arabicPeriod"/>
            </a:pPr>
            <a:endParaRPr lang="en-US" baseline="0" dirty="0" smtClean="0"/>
          </a:p>
          <a:p>
            <a:pPr marL="228600" indent="-228600">
              <a:buFont typeface="+mj-lt"/>
              <a:buAutoNum type="arabicPeriod"/>
            </a:pPr>
            <a:r>
              <a:rPr lang="en-US" baseline="0" dirty="0" smtClean="0"/>
              <a:t>As remanufacturing is still new in Malaysia, the market acceptance is still low but it is slowing changing.  Certification from an independent body will certainly help in increasing market acceptance</a:t>
            </a:r>
          </a:p>
          <a:p>
            <a:pPr marL="228600" indent="-228600">
              <a:buFont typeface="+mj-lt"/>
              <a:buAutoNum type="arabicPeriod"/>
            </a:pPr>
            <a:endParaRPr lang="en-US" baseline="0" dirty="0" smtClean="0"/>
          </a:p>
          <a:p>
            <a:pPr marL="228600" indent="-228600">
              <a:buFont typeface="+mj-lt"/>
              <a:buAutoNum type="arabicPeriod"/>
            </a:pPr>
            <a:r>
              <a:rPr lang="en-US" baseline="0" dirty="0" smtClean="0"/>
              <a:t>Not all products can be remanufactured as some are not designed to be.  Adding remanufacturing requirements at the product design stage will help increases the volume of remanufacturing </a:t>
            </a:r>
          </a:p>
          <a:p>
            <a:pPr marL="228600" indent="-228600">
              <a:buFont typeface="+mj-lt"/>
              <a:buAutoNum type="arabicPeriod"/>
            </a:pPr>
            <a:endParaRPr lang="en-US" baseline="0" dirty="0" smtClean="0"/>
          </a:p>
          <a:p>
            <a:pPr marL="228600" indent="-228600">
              <a:buFont typeface="+mj-lt"/>
              <a:buAutoNum type="arabicPeriod"/>
            </a:pPr>
            <a:r>
              <a:rPr lang="en-US" baseline="0" dirty="0" smtClean="0"/>
              <a:t>Core collection is still in its infancy in Malaysia.  The mechanism that involves all stakeholders needs </a:t>
            </a:r>
            <a:r>
              <a:rPr lang="en-US" baseline="0" dirty="0" err="1" smtClean="0"/>
              <a:t>ot</a:t>
            </a:r>
            <a:r>
              <a:rPr lang="en-US" baseline="0" dirty="0" smtClean="0"/>
              <a:t> be established.  This included asset owners, core collectors, logistic provider and remanufacturers</a:t>
            </a:r>
          </a:p>
          <a:p>
            <a:pPr marL="228600" indent="-228600">
              <a:buFont typeface="+mj-lt"/>
              <a:buAutoNum type="arabicPeriod"/>
            </a:pPr>
            <a:endParaRPr lang="en-US" baseline="0" dirty="0" smtClean="0"/>
          </a:p>
          <a:p>
            <a:pPr marL="228600" indent="-228600">
              <a:buFont typeface="+mj-lt"/>
              <a:buAutoNum type="arabicPeriod"/>
            </a:pPr>
            <a:r>
              <a:rPr lang="en-US" baseline="0" dirty="0" smtClean="0"/>
              <a:t>With products not designed for remanufacturing, core usability is reduced.  As an example, only 40% of cores for the cylinder head remanufacturing that we do passes the incoming inspection and can go though the </a:t>
            </a:r>
            <a:r>
              <a:rPr lang="en-US" baseline="0" smtClean="0"/>
              <a:t>remanufacturing process  </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24</a:t>
            </a:fld>
            <a:endParaRPr lang="en-MY"/>
          </a:p>
        </p:txBody>
      </p:sp>
    </p:spTree>
    <p:extLst>
      <p:ext uri="{BB962C8B-B14F-4D97-AF65-F5344CB8AC3E}">
        <p14:creationId xmlns:p14="http://schemas.microsoft.com/office/powerpoint/2010/main" val="402273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MTI is a member of the 3Q</a:t>
            </a:r>
            <a:r>
              <a:rPr lang="en-US" baseline="0" dirty="0" smtClean="0"/>
              <a:t> </a:t>
            </a:r>
            <a:r>
              <a:rPr lang="en-US" baseline="0" dirty="0" err="1" smtClean="0"/>
              <a:t>Berhad</a:t>
            </a:r>
            <a:r>
              <a:rPr lang="en-US" baseline="0" dirty="0" smtClean="0"/>
              <a:t> group of companies</a:t>
            </a:r>
            <a:endParaRPr lang="en-US" dirty="0" smtClean="0"/>
          </a:p>
          <a:p>
            <a:pPr marL="171450" indent="-171450">
              <a:buFont typeface="Arial" pitchFamily="34" charset="0"/>
              <a:buChar char="•"/>
            </a:pPr>
            <a:endParaRPr lang="en-US" dirty="0" smtClean="0"/>
          </a:p>
          <a:p>
            <a:pPr marL="171450" indent="-171450">
              <a:buFont typeface="Arial" pitchFamily="34" charset="0"/>
              <a:buChar char="•"/>
            </a:pPr>
            <a:r>
              <a:rPr lang="en-US" dirty="0" smtClean="0"/>
              <a:t>MTI</a:t>
            </a:r>
            <a:r>
              <a:rPr lang="en-US" baseline="0" dirty="0" smtClean="0"/>
              <a:t> together with MSM focuses on </a:t>
            </a:r>
            <a:r>
              <a:rPr lang="en-US" dirty="0" smtClean="0"/>
              <a:t>4 business</a:t>
            </a:r>
            <a:r>
              <a:rPr lang="en-US" baseline="0" dirty="0" smtClean="0"/>
              <a:t> areas - Energy, MRO, Asset Management and Remanufacturing</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Remanufacturing is the natural extension of our business and provides the support for both MRO and Asset Management business areas, with the aim of extending the life of assets that the group manages</a:t>
            </a:r>
          </a:p>
          <a:p>
            <a:pPr marL="171450" indent="-171450">
              <a:buFont typeface="Arial" pitchFamily="34" charset="0"/>
              <a:buChar char="•"/>
            </a:pP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2</a:t>
            </a:fld>
            <a:endParaRPr lang="en-MY"/>
          </a:p>
        </p:txBody>
      </p:sp>
    </p:spTree>
    <p:extLst>
      <p:ext uri="{BB962C8B-B14F-4D97-AF65-F5344CB8AC3E}">
        <p14:creationId xmlns:p14="http://schemas.microsoft.com/office/powerpoint/2010/main" val="324296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MTI started with precision machining</a:t>
            </a:r>
            <a:r>
              <a:rPr lang="en-US" baseline="0" dirty="0" smtClean="0"/>
              <a:t> of engines components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Progressively increasing our capabilities to include remanufacturing of engines, vehicle and equipment refurbishment for various applications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Based on our capabilities, we have embarked on asset maintenance as our newest business area</a:t>
            </a:r>
          </a:p>
          <a:p>
            <a:pPr marL="0" indent="0">
              <a:buFont typeface="Arial" pitchFamily="34" charset="0"/>
              <a:buNone/>
            </a:pP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3</a:t>
            </a:fld>
            <a:endParaRPr lang="en-MY"/>
          </a:p>
        </p:txBody>
      </p:sp>
    </p:spTree>
    <p:extLst>
      <p:ext uri="{BB962C8B-B14F-4D97-AF65-F5344CB8AC3E}">
        <p14:creationId xmlns:p14="http://schemas.microsoft.com/office/powerpoint/2010/main" val="213326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171450" indent="-171450">
              <a:buFont typeface="Arial" pitchFamily="34" charset="0"/>
              <a:buChar char="•"/>
            </a:pPr>
            <a:r>
              <a:rPr lang="en-US" dirty="0" smtClean="0"/>
              <a:t>Certified</a:t>
            </a:r>
            <a:r>
              <a:rPr lang="en-US" baseline="0" dirty="0" smtClean="0"/>
              <a:t> service dealer for </a:t>
            </a:r>
            <a:r>
              <a:rPr lang="en-US" dirty="0" err="1" smtClean="0"/>
              <a:t>Tognum</a:t>
            </a:r>
            <a:r>
              <a:rPr lang="en-US" dirty="0" smtClean="0"/>
              <a:t> Asia since 2008</a:t>
            </a:r>
          </a:p>
          <a:p>
            <a:pPr marL="171450" indent="-171450">
              <a:buFont typeface="Arial" pitchFamily="34" charset="0"/>
              <a:buChar char="•"/>
            </a:pPr>
            <a:endParaRPr lang="en-US" dirty="0" smtClean="0"/>
          </a:p>
          <a:p>
            <a:pPr marL="171450" indent="-171450">
              <a:buFont typeface="Arial" pitchFamily="34" charset="0"/>
              <a:buChar char="•"/>
            </a:pPr>
            <a:r>
              <a:rPr lang="en-US" dirty="0" smtClean="0"/>
              <a:t>Certified</a:t>
            </a:r>
            <a:r>
              <a:rPr lang="en-US" baseline="0" dirty="0" smtClean="0"/>
              <a:t> engine component remanufacturing for </a:t>
            </a:r>
            <a:r>
              <a:rPr lang="en-US" dirty="0" err="1" smtClean="0"/>
              <a:t>Tognum</a:t>
            </a:r>
            <a:r>
              <a:rPr lang="en-US" dirty="0" smtClean="0"/>
              <a:t> AG since 2010.  </a:t>
            </a:r>
          </a:p>
          <a:p>
            <a:pPr marL="171450" indent="-171450">
              <a:buFont typeface="Arial" pitchFamily="34" charset="0"/>
              <a:buChar char="•"/>
            </a:pPr>
            <a:endParaRPr lang="en-US" dirty="0" smtClean="0"/>
          </a:p>
          <a:p>
            <a:pPr marL="171450" indent="-171450">
              <a:buFont typeface="Arial" pitchFamily="34" charset="0"/>
              <a:buChar char="•"/>
            </a:pPr>
            <a:r>
              <a:rPr lang="en-US" dirty="0" smtClean="0"/>
              <a:t>Certified Engine Refurbishing Plant for Mercedes Benz Malaysia</a:t>
            </a:r>
            <a:r>
              <a:rPr lang="en-US" baseline="0" dirty="0" smtClean="0"/>
              <a:t> </a:t>
            </a:r>
            <a:r>
              <a:rPr lang="en-US" dirty="0" smtClean="0"/>
              <a:t>since April 2006</a:t>
            </a:r>
          </a:p>
          <a:p>
            <a:pPr marL="171450" indent="-171450">
              <a:buFont typeface="Arial"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Approved Maintenance Organization (AMO) from</a:t>
            </a:r>
            <a:r>
              <a:rPr lang="en-US" baseline="0" dirty="0" smtClean="0"/>
              <a:t> DGTA s</a:t>
            </a:r>
            <a:r>
              <a:rPr lang="en-US" dirty="0" smtClean="0"/>
              <a:t>ince July 2012</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171450" indent="-171450">
              <a:buFont typeface="Arial" pitchFamily="34" charset="0"/>
              <a:buChar char="•"/>
            </a:pPr>
            <a:r>
              <a:rPr lang="en-US" dirty="0" smtClean="0"/>
              <a:t>ISO certification:  Since 2005</a:t>
            </a:r>
          </a:p>
          <a:p>
            <a:pPr marL="171450" indent="-171450">
              <a:buFont typeface="Arial" pitchFamily="34" charset="0"/>
              <a:buChar char="•"/>
            </a:pPr>
            <a:endParaRPr lang="en-US" dirty="0" smtClean="0"/>
          </a:p>
        </p:txBody>
      </p:sp>
      <p:sp>
        <p:nvSpPr>
          <p:cNvPr id="34820" name="Slide Number Placeholder 3"/>
          <p:cNvSpPr>
            <a:spLocks noGrp="1"/>
          </p:cNvSpPr>
          <p:nvPr>
            <p:ph type="sldNum" sz="quarter" idx="5"/>
          </p:nvPr>
        </p:nvSpPr>
        <p:spPr>
          <a:noFill/>
        </p:spPr>
        <p:txBody>
          <a:bodyPr/>
          <a:lstStyle/>
          <a:p>
            <a:fld id="{9FC84EA4-7949-4C03-8D79-C93443FDE71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3Q</a:t>
            </a:r>
            <a:r>
              <a:rPr lang="en-US" baseline="0" dirty="0" smtClean="0"/>
              <a:t> </a:t>
            </a:r>
            <a:r>
              <a:rPr lang="en-US" baseline="0" dirty="0" err="1" smtClean="0"/>
              <a:t>Berhad</a:t>
            </a:r>
            <a:r>
              <a:rPr lang="en-US" baseline="0" dirty="0" smtClean="0"/>
              <a:t> main focus is on the main component or the heart of any equipment which is the engine that provides the power</a:t>
            </a:r>
          </a:p>
          <a:p>
            <a:pPr marL="0" indent="0">
              <a:buFont typeface="Arial" pitchFamily="34" charset="0"/>
              <a:buNone/>
            </a:pPr>
            <a:endParaRPr lang="en-US" baseline="0" dirty="0" smtClean="0"/>
          </a:p>
          <a:p>
            <a:pPr marL="0" indent="0">
              <a:buFont typeface="Arial" pitchFamily="34" charset="0"/>
              <a:buNone/>
            </a:pP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5</a:t>
            </a:fld>
            <a:endParaRPr lang="en-MY"/>
          </a:p>
        </p:txBody>
      </p:sp>
    </p:spTree>
    <p:extLst>
      <p:ext uri="{BB962C8B-B14F-4D97-AF65-F5344CB8AC3E}">
        <p14:creationId xmlns:p14="http://schemas.microsoft.com/office/powerpoint/2010/main" val="184109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definition of remanufacturing is the most</a:t>
            </a:r>
            <a:r>
              <a:rPr lang="en-US" baseline="0" dirty="0" smtClean="0"/>
              <a:t> commonly used and accepted by various remanufacturing focused trade associations in Europe and America</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6</a:t>
            </a:fld>
            <a:endParaRPr lang="en-MY"/>
          </a:p>
        </p:txBody>
      </p:sp>
    </p:spTree>
    <p:extLst>
      <p:ext uri="{BB962C8B-B14F-4D97-AF65-F5344CB8AC3E}">
        <p14:creationId xmlns:p14="http://schemas.microsoft.com/office/powerpoint/2010/main" val="204990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Based</a:t>
            </a:r>
            <a:r>
              <a:rPr lang="en-US" baseline="0" dirty="0" smtClean="0"/>
              <a:t> on the definition in the previous slide, </a:t>
            </a:r>
            <a:r>
              <a:rPr lang="en-US" dirty="0" smtClean="0"/>
              <a:t>Remanufacturing</a:t>
            </a:r>
            <a:r>
              <a:rPr lang="en-US" baseline="0" dirty="0" smtClean="0"/>
              <a:t> is not the same as refurbish, overhaul or recondition</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We have categorized the differences into 4 categories, namely Purpose, Start Point, Extend of Work and Methodology</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a:p>
            <a:pPr marL="171450" indent="-171450">
              <a:buFont typeface="Arial" pitchFamily="34" charset="0"/>
              <a:buChar char="•"/>
            </a:pP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7</a:t>
            </a:fld>
            <a:endParaRPr lang="en-MY"/>
          </a:p>
        </p:txBody>
      </p:sp>
    </p:spTree>
    <p:extLst>
      <p:ext uri="{BB962C8B-B14F-4D97-AF65-F5344CB8AC3E}">
        <p14:creationId xmlns:p14="http://schemas.microsoft.com/office/powerpoint/2010/main" val="205348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typical configuration</a:t>
            </a:r>
            <a:r>
              <a:rPr lang="en-US" baseline="0" dirty="0" smtClean="0"/>
              <a:t> of a diesel engine</a:t>
            </a:r>
          </a:p>
          <a:p>
            <a:endParaRPr lang="en-US" baseline="0" dirty="0" smtClean="0"/>
          </a:p>
          <a:p>
            <a:r>
              <a:rPr lang="en-US" baseline="0" dirty="0" smtClean="0"/>
              <a:t>Remanufacturing focuses on the main components of the engine namely;</a:t>
            </a:r>
          </a:p>
          <a:p>
            <a:endParaRPr lang="en-US" baseline="0" dirty="0" smtClean="0"/>
          </a:p>
          <a:p>
            <a:pPr marL="171450" indent="-171450">
              <a:buFont typeface="Arial" pitchFamily="34" charset="0"/>
              <a:buChar char="•"/>
            </a:pPr>
            <a:r>
              <a:rPr lang="en-US" baseline="0" dirty="0" smtClean="0"/>
              <a:t>Crankcase</a:t>
            </a:r>
          </a:p>
          <a:p>
            <a:pPr marL="171450" indent="-171450">
              <a:buFont typeface="Arial" pitchFamily="34" charset="0"/>
              <a:buChar char="•"/>
            </a:pPr>
            <a:r>
              <a:rPr lang="en-US" baseline="0" dirty="0" smtClean="0"/>
              <a:t>Crankshaft</a:t>
            </a:r>
          </a:p>
          <a:p>
            <a:pPr marL="171450" indent="-171450">
              <a:buFont typeface="Arial" pitchFamily="34" charset="0"/>
              <a:buChar char="•"/>
            </a:pPr>
            <a:r>
              <a:rPr lang="en-US" baseline="0" dirty="0" smtClean="0"/>
              <a:t>Cylinder heads</a:t>
            </a:r>
          </a:p>
          <a:p>
            <a:pPr marL="171450" indent="-171450">
              <a:buFont typeface="Arial" pitchFamily="34" charset="0"/>
              <a:buChar char="•"/>
            </a:pPr>
            <a:r>
              <a:rPr lang="en-US" baseline="0" dirty="0" smtClean="0"/>
              <a:t>Camshaft</a:t>
            </a:r>
          </a:p>
          <a:p>
            <a:pPr marL="171450" indent="-171450">
              <a:buFont typeface="Arial" pitchFamily="34" charset="0"/>
              <a:buChar char="•"/>
            </a:pPr>
            <a:r>
              <a:rPr lang="en-US" baseline="0" dirty="0" smtClean="0"/>
              <a:t>Connecting rods</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8</a:t>
            </a:fld>
            <a:endParaRPr lang="en-MY"/>
          </a:p>
        </p:txBody>
      </p:sp>
    </p:spTree>
    <p:extLst>
      <p:ext uri="{BB962C8B-B14F-4D97-AF65-F5344CB8AC3E}">
        <p14:creationId xmlns:p14="http://schemas.microsoft.com/office/powerpoint/2010/main" val="382027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a:t>
            </a:r>
            <a:r>
              <a:rPr lang="en-US" baseline="0" dirty="0" smtClean="0"/>
              <a:t> is an overview of the MTI remanufacturing process for any systems that we take in</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Critical areas are </a:t>
            </a:r>
            <a:r>
              <a:rPr lang="en-US" baseline="0" dirty="0" err="1" smtClean="0"/>
              <a:t>higlighted</a:t>
            </a:r>
            <a:r>
              <a:rPr lang="en-US" baseline="0" dirty="0" smtClean="0"/>
              <a:t> in red where high </a:t>
            </a:r>
            <a:r>
              <a:rPr lang="en-US" baseline="0" dirty="0" err="1" smtClean="0"/>
              <a:t>techical</a:t>
            </a:r>
            <a:r>
              <a:rPr lang="en-US" baseline="0" dirty="0" smtClean="0"/>
              <a:t> skill and know how is required to ensure core usability is correctly identified</a:t>
            </a:r>
            <a:endParaRPr lang="en-MY" dirty="0"/>
          </a:p>
        </p:txBody>
      </p:sp>
      <p:sp>
        <p:nvSpPr>
          <p:cNvPr id="4" name="Slide Number Placeholder 3"/>
          <p:cNvSpPr>
            <a:spLocks noGrp="1"/>
          </p:cNvSpPr>
          <p:nvPr>
            <p:ph type="sldNum" sz="quarter" idx="10"/>
          </p:nvPr>
        </p:nvSpPr>
        <p:spPr/>
        <p:txBody>
          <a:bodyPr/>
          <a:lstStyle/>
          <a:p>
            <a:fld id="{B4B8E11B-AC84-42CF-8E5C-BF65BD2B40F8}" type="slidenum">
              <a:rPr lang="en-MY" smtClean="0"/>
              <a:pPr/>
              <a:t>9</a:t>
            </a:fld>
            <a:endParaRPr lang="en-MY"/>
          </a:p>
        </p:txBody>
      </p:sp>
    </p:spTree>
    <p:extLst>
      <p:ext uri="{BB962C8B-B14F-4D97-AF65-F5344CB8AC3E}">
        <p14:creationId xmlns:p14="http://schemas.microsoft.com/office/powerpoint/2010/main" val="260180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E6CC574C-67B3-42BD-9835-FBB3BF15C9F4}" type="datetime3">
              <a:rPr lang="en-US" smtClean="0"/>
              <a:pPr/>
              <a:t>22 October 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AAE17DD-2FF5-4221-8207-7088EC06C738}" type="slidenum">
              <a:rPr lang="en-MY" smtClean="0"/>
              <a:pPr/>
              <a:t>‹#›</a:t>
            </a:fld>
            <a:endParaRPr lang="en-MY"/>
          </a:p>
        </p:txBody>
      </p:sp>
      <p:pic>
        <p:nvPicPr>
          <p:cNvPr id="7" name="Picture 1" descr="Cover"/>
          <p:cNvPicPr>
            <a:picLocks noChangeAspect="1" noChangeArrowheads="1"/>
          </p:cNvPicPr>
          <p:nvPr userDrawn="1"/>
        </p:nvPicPr>
        <p:blipFill>
          <a:blip r:embed="rId2" cstate="email"/>
          <a:srcRect/>
          <a:stretch>
            <a:fillRect/>
          </a:stretch>
        </p:blipFill>
        <p:spPr bwMode="auto">
          <a:xfrm>
            <a:off x="18302" y="14288"/>
            <a:ext cx="8839200" cy="6843712"/>
          </a:xfrm>
          <a:prstGeom prst="rect">
            <a:avLst/>
          </a:prstGeom>
          <a:noFill/>
          <a:ln w="9525">
            <a:noFill/>
            <a:miter lim="800000"/>
            <a:headEnd/>
            <a:tailEnd/>
          </a:ln>
        </p:spPr>
      </p:pic>
      <p:pic>
        <p:nvPicPr>
          <p:cNvPr id="8" name="Picture 3" descr="Cover"/>
          <p:cNvPicPr>
            <a:picLocks noChangeAspect="1" noChangeArrowheads="1"/>
          </p:cNvPicPr>
          <p:nvPr userDrawn="1"/>
        </p:nvPicPr>
        <p:blipFill>
          <a:blip r:embed="rId3" cstate="email"/>
          <a:srcRect/>
          <a:stretch>
            <a:fillRect/>
          </a:stretch>
        </p:blipFill>
        <p:spPr bwMode="auto">
          <a:xfrm>
            <a:off x="8851152" y="0"/>
            <a:ext cx="315913" cy="6858000"/>
          </a:xfrm>
          <a:prstGeom prst="rect">
            <a:avLst/>
          </a:prstGeom>
          <a:noFill/>
          <a:ln w="9525">
            <a:noFill/>
            <a:miter lim="800000"/>
            <a:headEnd/>
            <a:tailEnd/>
          </a:ln>
        </p:spPr>
      </p:pic>
    </p:spTree>
    <p:extLst>
      <p:ext uri="{BB962C8B-B14F-4D97-AF65-F5344CB8AC3E}">
        <p14:creationId xmlns:p14="http://schemas.microsoft.com/office/powerpoint/2010/main" val="397720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3F54D9C3-180F-4122-A893-72046DF3414B}" type="datetime3">
              <a:rPr lang="en-US" smtClean="0"/>
              <a:pPr/>
              <a:t>22 October 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262849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312C8DE6-7250-4EAD-BCC3-7F6B753FFF54}" type="datetime3">
              <a:rPr lang="en-US" smtClean="0"/>
              <a:pPr/>
              <a:t>22 October 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800273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0" y="1905000"/>
            <a:ext cx="7010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5F487-A5A9-4CD3-92DA-900E21A7BAB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endParaRPr lang="en-MY"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B2E8522D-7C02-4A2A-B6AA-7035D0315EEA}" type="datetime3">
              <a:rPr lang="en-US" smtClean="0"/>
              <a:pPr/>
              <a:t>22 October 2012</a:t>
            </a:fld>
            <a:endParaRPr lang="en-MY" dirty="0"/>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B2E6ABC-944A-4446-AB12-014637CFD1AD}" type="slidenum">
              <a:rPr lang="en-MY" smtClean="0"/>
              <a:pPr/>
              <a:t>‹#›</a:t>
            </a:fld>
            <a:endParaRPr lang="en-MY" dirty="0"/>
          </a:p>
        </p:txBody>
      </p:sp>
    </p:spTree>
    <p:extLst>
      <p:ext uri="{BB962C8B-B14F-4D97-AF65-F5344CB8AC3E}">
        <p14:creationId xmlns:p14="http://schemas.microsoft.com/office/powerpoint/2010/main" val="131155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2C67DB-404E-43D4-8EB8-4F32F3E79236}" type="datetime3">
              <a:rPr lang="en-US" smtClean="0"/>
              <a:pPr/>
              <a:t>22 October 2012</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264758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7AF77FCD-53D1-4242-AE30-87273794E90E}" type="datetime3">
              <a:rPr lang="en-US" smtClean="0"/>
              <a:pPr/>
              <a:t>22 October 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407777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AA3CA1A1-ED19-42D2-B5FC-CED5A9D5B1CD}" type="datetime3">
              <a:rPr lang="en-US" smtClean="0"/>
              <a:pPr/>
              <a:t>22 October 2012</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270047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D59341E8-DF93-4F11-86A0-1C2418516728}" type="datetime3">
              <a:rPr lang="en-US" smtClean="0"/>
              <a:pPr/>
              <a:t>22 October 2012</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CAAE17DD-2FF5-4221-8207-7088EC06C738}" type="slidenum">
              <a:rPr lang="en-MY" smtClean="0"/>
              <a:pPr/>
              <a:t>‹#›</a:t>
            </a:fld>
            <a:endParaRPr lang="en-MY"/>
          </a:p>
        </p:txBody>
      </p:sp>
      <p:grpSp>
        <p:nvGrpSpPr>
          <p:cNvPr id="6" name="Group 1040"/>
          <p:cNvGrpSpPr>
            <a:grpSpLocks/>
          </p:cNvGrpSpPr>
          <p:nvPr userDrawn="1"/>
        </p:nvGrpSpPr>
        <p:grpSpPr bwMode="auto">
          <a:xfrm>
            <a:off x="-9618" y="6744439"/>
            <a:ext cx="9144000" cy="19050"/>
            <a:chOff x="0" y="4272"/>
            <a:chExt cx="5760" cy="48"/>
          </a:xfrm>
        </p:grpSpPr>
        <p:sp>
          <p:nvSpPr>
            <p:cNvPr id="7" name="Rectangle 1038"/>
            <p:cNvSpPr>
              <a:spLocks noChangeArrowheads="1"/>
            </p:cNvSpPr>
            <p:nvPr userDrawn="1"/>
          </p:nvSpPr>
          <p:spPr bwMode="auto">
            <a:xfrm>
              <a:off x="0" y="4272"/>
              <a:ext cx="4512" cy="48"/>
            </a:xfrm>
            <a:prstGeom prst="rect">
              <a:avLst/>
            </a:prstGeom>
            <a:solidFill>
              <a:srgbClr val="1F1B56"/>
            </a:solidFill>
            <a:ln w="9525">
              <a:solidFill>
                <a:srgbClr val="1F1B56"/>
              </a:solidFill>
              <a:miter lim="800000"/>
              <a:headEnd/>
              <a:tailEnd/>
            </a:ln>
          </p:spPr>
          <p:txBody>
            <a:bodyPr wrap="none" anchor="ctr">
              <a:prstTxWarp prst="textNoShape">
                <a:avLst/>
              </a:prstTxWarp>
            </a:bodyPr>
            <a:lstStyle/>
            <a:p>
              <a:pPr>
                <a:defRPr/>
              </a:pPr>
              <a:endParaRPr lang="en-US"/>
            </a:p>
          </p:txBody>
        </p:sp>
        <p:sp>
          <p:nvSpPr>
            <p:cNvPr id="8" name="Rectangle 1039"/>
            <p:cNvSpPr>
              <a:spLocks noChangeArrowheads="1"/>
            </p:cNvSpPr>
            <p:nvPr userDrawn="1"/>
          </p:nvSpPr>
          <p:spPr bwMode="auto">
            <a:xfrm>
              <a:off x="4512" y="4272"/>
              <a:ext cx="1248" cy="48"/>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a:defRPr/>
              </a:pPr>
              <a:endParaRPr lang="en-US"/>
            </a:p>
          </p:txBody>
        </p:sp>
      </p:grpSp>
    </p:spTree>
    <p:extLst>
      <p:ext uri="{BB962C8B-B14F-4D97-AF65-F5344CB8AC3E}">
        <p14:creationId xmlns:p14="http://schemas.microsoft.com/office/powerpoint/2010/main" val="378086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D5530-983D-40C3-88F6-CF682FEA3133}" type="datetime3">
              <a:rPr lang="en-US" smtClean="0"/>
              <a:pPr/>
              <a:t>22 October 2012</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3461911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FA6DE-DD23-43A6-B6DB-DBB235046536}" type="datetime3">
              <a:rPr lang="en-US" smtClean="0"/>
              <a:pPr/>
              <a:t>22 October 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67106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DC40E2-3EF4-42DC-A7C3-6BF6499BF897}" type="datetime3">
              <a:rPr lang="en-US" smtClean="0"/>
              <a:pPr/>
              <a:t>22 October 2012</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AAE17DD-2FF5-4221-8207-7088EC06C738}" type="slidenum">
              <a:rPr lang="en-MY" smtClean="0"/>
              <a:pPr/>
              <a:t>‹#›</a:t>
            </a:fld>
            <a:endParaRPr lang="en-MY"/>
          </a:p>
        </p:txBody>
      </p:sp>
    </p:spTree>
    <p:extLst>
      <p:ext uri="{BB962C8B-B14F-4D97-AF65-F5344CB8AC3E}">
        <p14:creationId xmlns:p14="http://schemas.microsoft.com/office/powerpoint/2010/main" val="64111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656" y="116632"/>
            <a:ext cx="7195456" cy="432048"/>
          </a:xfrm>
          <a:prstGeom prst="rect">
            <a:avLst/>
          </a:prstGeom>
        </p:spPr>
        <p:txBody>
          <a:bodyPr vert="horz" lIns="91440" tIns="45720" rIns="91440" bIns="45720" rtlCol="0" anchor="ctr">
            <a:noAutofit/>
          </a:bodyPr>
          <a:lstStyle/>
          <a:p>
            <a:r>
              <a:rPr lang="en-US" dirty="0" smtClean="0"/>
              <a:t>Click to edit Master title style</a:t>
            </a:r>
            <a:endParaRPr lang="en-MY" dirty="0"/>
          </a:p>
        </p:txBody>
      </p:sp>
      <p:sp>
        <p:nvSpPr>
          <p:cNvPr id="3" name="Text Placeholder 2"/>
          <p:cNvSpPr>
            <a:spLocks noGrp="1"/>
          </p:cNvSpPr>
          <p:nvPr>
            <p:ph type="body" idx="1"/>
          </p:nvPr>
        </p:nvSpPr>
        <p:spPr>
          <a:xfrm>
            <a:off x="457200" y="112474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13B38-A499-4F48-B0C3-330581387293}" type="datetime3">
              <a:rPr lang="en-US" smtClean="0"/>
              <a:pPr/>
              <a:t>22 October 2012</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E17DD-2FF5-4221-8207-7088EC06C738}" type="slidenum">
              <a:rPr lang="en-MY" smtClean="0"/>
              <a:pPr/>
              <a:t>‹#›</a:t>
            </a:fld>
            <a:endParaRPr lang="en-MY"/>
          </a:p>
        </p:txBody>
      </p:sp>
      <p:sp>
        <p:nvSpPr>
          <p:cNvPr id="7" name="Rectangle 1037"/>
          <p:cNvSpPr>
            <a:spLocks noChangeArrowheads="1"/>
          </p:cNvSpPr>
          <p:nvPr userDrawn="1"/>
        </p:nvSpPr>
        <p:spPr bwMode="auto">
          <a:xfrm>
            <a:off x="8991600" y="76200"/>
            <a:ext cx="152400" cy="533400"/>
          </a:xfrm>
          <a:prstGeom prst="rect">
            <a:avLst/>
          </a:prstGeom>
          <a:solidFill>
            <a:srgbClr val="1F1B56"/>
          </a:solidFill>
          <a:ln w="19050">
            <a:solidFill>
              <a:srgbClr val="1F1B56"/>
            </a:solidFill>
            <a:miter lim="800000"/>
            <a:headEnd/>
            <a:tailEnd/>
          </a:ln>
        </p:spPr>
        <p:txBody>
          <a:bodyPr wrap="none" anchor="ctr">
            <a:prstTxWarp prst="textNoShape">
              <a:avLst/>
            </a:prstTxWarp>
          </a:bodyPr>
          <a:lstStyle/>
          <a:p>
            <a:pPr algn="ctr">
              <a:defRPr/>
            </a:pPr>
            <a:endParaRPr lang="en-US" sz="1800"/>
          </a:p>
        </p:txBody>
      </p:sp>
      <p:grpSp>
        <p:nvGrpSpPr>
          <p:cNvPr id="8" name="Group 1043"/>
          <p:cNvGrpSpPr>
            <a:grpSpLocks/>
          </p:cNvGrpSpPr>
          <p:nvPr userDrawn="1"/>
        </p:nvGrpSpPr>
        <p:grpSpPr bwMode="auto">
          <a:xfrm>
            <a:off x="0" y="76200"/>
            <a:ext cx="8686800" cy="533400"/>
            <a:chOff x="0" y="48"/>
            <a:chExt cx="5568" cy="336"/>
          </a:xfrm>
        </p:grpSpPr>
        <p:sp>
          <p:nvSpPr>
            <p:cNvPr id="9" name="Line 1034"/>
            <p:cNvSpPr>
              <a:spLocks noChangeShapeType="1"/>
            </p:cNvSpPr>
            <p:nvPr userDrawn="1"/>
          </p:nvSpPr>
          <p:spPr bwMode="auto">
            <a:xfrm>
              <a:off x="0" y="384"/>
              <a:ext cx="5568" cy="0"/>
            </a:xfrm>
            <a:prstGeom prst="line">
              <a:avLst/>
            </a:prstGeom>
            <a:noFill/>
            <a:ln w="25400">
              <a:solidFill>
                <a:srgbClr val="FF0000"/>
              </a:solidFill>
              <a:round/>
              <a:headEnd/>
              <a:tailEnd/>
            </a:ln>
          </p:spPr>
          <p:txBody>
            <a:bodyPr wrap="none" anchor="ctr">
              <a:prstTxWarp prst="textNoShape">
                <a:avLst/>
              </a:prstTxWarp>
            </a:bodyPr>
            <a:lstStyle/>
            <a:p>
              <a:pPr>
                <a:defRPr/>
              </a:pPr>
              <a:endParaRPr lang="en-US" sz="1800"/>
            </a:p>
          </p:txBody>
        </p:sp>
        <p:sp>
          <p:nvSpPr>
            <p:cNvPr id="10" name="Line 1035"/>
            <p:cNvSpPr>
              <a:spLocks noChangeShapeType="1"/>
            </p:cNvSpPr>
            <p:nvPr userDrawn="1"/>
          </p:nvSpPr>
          <p:spPr bwMode="auto">
            <a:xfrm>
              <a:off x="0" y="48"/>
              <a:ext cx="5568" cy="0"/>
            </a:xfrm>
            <a:prstGeom prst="line">
              <a:avLst/>
            </a:prstGeom>
            <a:noFill/>
            <a:ln w="6350">
              <a:solidFill>
                <a:srgbClr val="FF0000"/>
              </a:solidFill>
              <a:round/>
              <a:headEnd/>
              <a:tailEnd/>
            </a:ln>
          </p:spPr>
          <p:txBody>
            <a:bodyPr wrap="none" anchor="ctr">
              <a:prstTxWarp prst="textNoShape">
                <a:avLst/>
              </a:prstTxWarp>
            </a:bodyPr>
            <a:lstStyle/>
            <a:p>
              <a:pPr>
                <a:defRPr/>
              </a:pPr>
              <a:endParaRPr lang="en-US" sz="1800"/>
            </a:p>
          </p:txBody>
        </p:sp>
      </p:grpSp>
      <p:pic>
        <p:nvPicPr>
          <p:cNvPr id="11" name="Picture 1042" descr="MTU_logo"/>
          <p:cNvPicPr>
            <a:picLocks noChangeAspect="1" noChangeArrowheads="1"/>
          </p:cNvPicPr>
          <p:nvPr userDrawn="1"/>
        </p:nvPicPr>
        <p:blipFill>
          <a:blip r:embed="rId14" cstate="email"/>
          <a:srcRect/>
          <a:stretch>
            <a:fillRect/>
          </a:stretch>
        </p:blipFill>
        <p:spPr bwMode="auto">
          <a:xfrm>
            <a:off x="304800" y="165100"/>
            <a:ext cx="838200" cy="355600"/>
          </a:xfrm>
          <a:prstGeom prst="rect">
            <a:avLst/>
          </a:prstGeom>
          <a:noFill/>
          <a:ln w="9525">
            <a:noFill/>
            <a:miter lim="800000"/>
            <a:headEnd/>
            <a:tailEnd/>
          </a:ln>
        </p:spPr>
      </p:pic>
      <p:grpSp>
        <p:nvGrpSpPr>
          <p:cNvPr id="13" name="Group 1040"/>
          <p:cNvGrpSpPr>
            <a:grpSpLocks/>
          </p:cNvGrpSpPr>
          <p:nvPr userDrawn="1"/>
        </p:nvGrpSpPr>
        <p:grpSpPr bwMode="auto">
          <a:xfrm>
            <a:off x="-9618" y="6744439"/>
            <a:ext cx="9144000" cy="19050"/>
            <a:chOff x="0" y="4272"/>
            <a:chExt cx="5760" cy="48"/>
          </a:xfrm>
        </p:grpSpPr>
        <p:sp>
          <p:nvSpPr>
            <p:cNvPr id="14" name="Rectangle 1038"/>
            <p:cNvSpPr>
              <a:spLocks noChangeArrowheads="1"/>
            </p:cNvSpPr>
            <p:nvPr userDrawn="1"/>
          </p:nvSpPr>
          <p:spPr bwMode="auto">
            <a:xfrm>
              <a:off x="0" y="4272"/>
              <a:ext cx="4512" cy="48"/>
            </a:xfrm>
            <a:prstGeom prst="rect">
              <a:avLst/>
            </a:prstGeom>
            <a:solidFill>
              <a:srgbClr val="1F1B56"/>
            </a:solidFill>
            <a:ln w="9525">
              <a:solidFill>
                <a:srgbClr val="1F1B56"/>
              </a:solidFill>
              <a:miter lim="800000"/>
              <a:headEnd/>
              <a:tailEnd/>
            </a:ln>
          </p:spPr>
          <p:txBody>
            <a:bodyPr wrap="none" anchor="ctr">
              <a:prstTxWarp prst="textNoShape">
                <a:avLst/>
              </a:prstTxWarp>
            </a:bodyPr>
            <a:lstStyle/>
            <a:p>
              <a:pPr>
                <a:defRPr/>
              </a:pPr>
              <a:endParaRPr lang="en-US"/>
            </a:p>
          </p:txBody>
        </p:sp>
        <p:sp>
          <p:nvSpPr>
            <p:cNvPr id="15" name="Rectangle 1039"/>
            <p:cNvSpPr>
              <a:spLocks noChangeArrowheads="1"/>
            </p:cNvSpPr>
            <p:nvPr userDrawn="1"/>
          </p:nvSpPr>
          <p:spPr bwMode="auto">
            <a:xfrm>
              <a:off x="4512" y="4272"/>
              <a:ext cx="1248" cy="48"/>
            </a:xfrm>
            <a:prstGeom prst="rect">
              <a:avLst/>
            </a:prstGeom>
            <a:solidFill>
              <a:srgbClr val="FF0000"/>
            </a:solidFill>
            <a:ln w="9525">
              <a:solidFill>
                <a:srgbClr val="FF0000"/>
              </a:solidFill>
              <a:miter lim="800000"/>
              <a:headEnd/>
              <a:tailEnd/>
            </a:ln>
          </p:spPr>
          <p:txBody>
            <a:bodyPr wrap="none" anchor="ctr">
              <a:prstTxWarp prst="textNoShape">
                <a:avLst/>
              </a:prstTxWarp>
            </a:bodyPr>
            <a:lstStyle/>
            <a:p>
              <a:pPr>
                <a:defRPr/>
              </a:pPr>
              <a:endParaRPr lang="en-US"/>
            </a:p>
          </p:txBody>
        </p:sp>
      </p:grpSp>
    </p:spTree>
    <p:extLst>
      <p:ext uri="{BB962C8B-B14F-4D97-AF65-F5344CB8AC3E}">
        <p14:creationId xmlns:p14="http://schemas.microsoft.com/office/powerpoint/2010/main" val="141898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p:txStyles>
    <p:titleStyle>
      <a:lvl1pPr algn="l" defTabSz="914400" rtl="0" eaLnBrk="1" latinLnBrk="0" hangingPunct="1">
        <a:spcBef>
          <a:spcPct val="0"/>
        </a:spcBef>
        <a:buNone/>
        <a:defRPr sz="14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images.google.com.my/imgres?imgurl=http://images.zigwheels.com/uploads/newcar/MercedesBenz_Logo.jpg&amp;imgrefurl=http://www.zigwheels.com/News/Mercedes-Benz%20E-Class%20Lineup:%20Four%20seasons,%20Four%20personalities/Mercedes_20100119-1-1&amp;usg=__2k7b-CicZEtyDBgC14HCO2w2o0E=&amp;h=377&amp;w=383&amp;sz=46&amp;hl=en&amp;start=254&amp;um=1&amp;itbs=1&amp;tbnid=CqDi6yh0Ou370M:&amp;tbnh=121&amp;tbnw=123&amp;prev=/images?q=mercedes+benz+malaysia&amp;start=252&amp;um=1&amp;hl=en&amp;sa=N&amp;rls=com.microsoft:en-US&amp;ndsp=18&amp;tbs=isch:1" TargetMode="External"/><Relationship Id="rId11" Type="http://schemas.openxmlformats.org/officeDocument/2006/relationships/image" Target="../media/image4.jpe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hyperlink" Target="http://www.tognum.com/home/" TargetMode="External"/><Relationship Id="rId9" Type="http://schemas.openxmlformats.org/officeDocument/2006/relationships/hyperlink" Target="http://en.wikipedia.org/wiki/File:Coat_of_arms_of_Malaysia.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B2E6ABC-944A-4446-AB12-014637CFD1AD}" type="slidenum">
              <a:rPr lang="en-MY" smtClean="0"/>
              <a:pPr/>
              <a:t>1</a:t>
            </a:fld>
            <a:endParaRPr lang="en-MY" dirty="0"/>
          </a:p>
        </p:txBody>
      </p:sp>
      <p:grpSp>
        <p:nvGrpSpPr>
          <p:cNvPr id="13" name="Group 12"/>
          <p:cNvGrpSpPr/>
          <p:nvPr/>
        </p:nvGrpSpPr>
        <p:grpSpPr>
          <a:xfrm>
            <a:off x="76200" y="152400"/>
            <a:ext cx="1219200" cy="431305"/>
            <a:chOff x="76200" y="152400"/>
            <a:chExt cx="1219200" cy="431305"/>
          </a:xfrm>
        </p:grpSpPr>
        <p:sp>
          <p:nvSpPr>
            <p:cNvPr id="7" name="Rectangle 6"/>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
        <p:nvSpPr>
          <p:cNvPr id="9" name="Text Box 3"/>
          <p:cNvSpPr txBox="1">
            <a:spLocks noChangeArrowheads="1"/>
          </p:cNvSpPr>
          <p:nvPr/>
        </p:nvSpPr>
        <p:spPr bwMode="auto">
          <a:xfrm>
            <a:off x="2133600" y="1295400"/>
            <a:ext cx="7010400" cy="1338828"/>
          </a:xfrm>
          <a:prstGeom prst="rect">
            <a:avLst/>
          </a:prstGeom>
          <a:noFill/>
          <a:ln w="9525">
            <a:noFill/>
            <a:miter lim="800000"/>
            <a:headEnd/>
            <a:tailEnd/>
          </a:ln>
        </p:spPr>
        <p:txBody>
          <a:bodyPr>
            <a:spAutoFit/>
          </a:bodyPr>
          <a:lstStyle/>
          <a:p>
            <a:pPr eaLnBrk="1" hangingPunct="1">
              <a:spcBef>
                <a:spcPct val="20000"/>
              </a:spcBef>
              <a:buClr>
                <a:schemeClr val="tx1"/>
              </a:buClr>
              <a:buSzPct val="70000"/>
              <a:buFont typeface="Wingdings" pitchFamily="2" charset="2"/>
              <a:buNone/>
            </a:pPr>
            <a:r>
              <a:rPr lang="en-US" sz="3300" dirty="0"/>
              <a:t>Motor Teknologi &amp; Industri Sdn Bhd</a:t>
            </a:r>
            <a:r>
              <a:rPr lang="en-US" sz="2200" dirty="0"/>
              <a:t> </a:t>
            </a:r>
          </a:p>
          <a:p>
            <a:pPr eaLnBrk="1" hangingPunct="1">
              <a:spcBef>
                <a:spcPct val="20000"/>
              </a:spcBef>
              <a:buClr>
                <a:schemeClr val="tx1"/>
              </a:buClr>
              <a:buSzPct val="70000"/>
              <a:buFont typeface="Wingdings" pitchFamily="2" charset="2"/>
              <a:buNone/>
            </a:pPr>
            <a:r>
              <a:rPr lang="en-US" sz="2000" dirty="0"/>
              <a:t>(626311-M</a:t>
            </a:r>
            <a:r>
              <a:rPr lang="en-US" sz="2000" dirty="0" smtClean="0"/>
              <a:t>)</a:t>
            </a:r>
          </a:p>
          <a:p>
            <a:pPr eaLnBrk="1" hangingPunct="1">
              <a:spcBef>
                <a:spcPct val="20000"/>
              </a:spcBef>
              <a:buClr>
                <a:schemeClr val="tx1"/>
              </a:buClr>
              <a:buSzPct val="70000"/>
              <a:buFont typeface="Wingdings" pitchFamily="2" charset="2"/>
              <a:buNone/>
            </a:pPr>
            <a:r>
              <a:rPr lang="en-US" sz="2000" dirty="0" smtClean="0"/>
              <a:t>A Member Of 3Q </a:t>
            </a:r>
            <a:r>
              <a:rPr lang="en-US" sz="2000" dirty="0" err="1" smtClean="0"/>
              <a:t>Berhad</a:t>
            </a:r>
            <a:endParaRPr lang="en-US" sz="2000" dirty="0"/>
          </a:p>
        </p:txBody>
      </p:sp>
      <p:sp>
        <p:nvSpPr>
          <p:cNvPr id="10" name="Text Box 10"/>
          <p:cNvSpPr txBox="1">
            <a:spLocks noChangeArrowheads="1"/>
          </p:cNvSpPr>
          <p:nvPr/>
        </p:nvSpPr>
        <p:spPr bwMode="auto">
          <a:xfrm>
            <a:off x="1905000" y="6172200"/>
            <a:ext cx="5181600" cy="519113"/>
          </a:xfrm>
          <a:prstGeom prst="rect">
            <a:avLst/>
          </a:prstGeom>
          <a:noFill/>
          <a:ln w="9525">
            <a:noFill/>
            <a:miter lim="800000"/>
            <a:headEnd/>
            <a:tailEnd/>
          </a:ln>
        </p:spPr>
        <p:txBody>
          <a:bodyPr>
            <a:spAutoFit/>
          </a:bodyPr>
          <a:lstStyle/>
          <a:p>
            <a:pPr algn="ctr">
              <a:spcBef>
                <a:spcPct val="50000"/>
              </a:spcBef>
            </a:pPr>
            <a:r>
              <a:rPr lang="en-US" sz="2800" b="1" dirty="0">
                <a:solidFill>
                  <a:schemeClr val="tx1">
                    <a:lumMod val="95000"/>
                    <a:lumOff val="5000"/>
                  </a:schemeClr>
                </a:solidFill>
                <a:latin typeface="Trebuchet MS" pitchFamily="34" charset="0"/>
              </a:rPr>
              <a:t>www.mti-reman.com</a:t>
            </a:r>
          </a:p>
        </p:txBody>
      </p:sp>
      <p:sp>
        <p:nvSpPr>
          <p:cNvPr id="11" name="Rounded Rectangle 10"/>
          <p:cNvSpPr/>
          <p:nvPr/>
        </p:nvSpPr>
        <p:spPr bwMode="auto">
          <a:xfrm>
            <a:off x="1295400" y="3124200"/>
            <a:ext cx="7010400" cy="990600"/>
          </a:xfrm>
          <a:prstGeom prst="roundRect">
            <a:avLst/>
          </a:prstGeom>
          <a:noFill/>
          <a:ln w="9525" cap="flat" cmpd="sng" algn="ctr">
            <a:noFill/>
            <a:prstDash val="solid"/>
            <a:round/>
            <a:headEnd type="none" w="med" len="med"/>
            <a:tailEnd type="none" w="med" len="med"/>
          </a:ln>
          <a:effectLst/>
        </p:spPr>
        <p:style>
          <a:lnRef idx="0">
            <a:scrgbClr r="0" g="0" b="0"/>
          </a:lnRef>
          <a:fillRef idx="1003">
            <a:schemeClr val="lt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algn="ctr">
              <a:spcBef>
                <a:spcPct val="50000"/>
              </a:spcBef>
            </a:pPr>
            <a:r>
              <a:rPr lang="en-US" sz="3600" dirty="0" smtClean="0">
                <a:latin typeface="MS UI Gothic" pitchFamily="34" charset="-128"/>
              </a:rPr>
              <a:t>REMANUFACTURER OF ENGINE &amp; ENGINE COMPONENTS</a:t>
            </a:r>
            <a:endParaRPr lang="en-US" sz="3600" dirty="0">
              <a:latin typeface="MS UI Gothic" pitchFamily="34" charset="-128"/>
            </a:endParaRPr>
          </a:p>
        </p:txBody>
      </p:sp>
      <p:pic>
        <p:nvPicPr>
          <p:cNvPr id="12" name="Picture 4" descr="MTI logo for letter"/>
          <p:cNvPicPr>
            <a:picLocks noChangeAspect="1" noChangeArrowheads="1"/>
          </p:cNvPicPr>
          <p:nvPr/>
        </p:nvPicPr>
        <p:blipFill>
          <a:blip r:embed="rId4" cstate="print"/>
          <a:srcRect/>
          <a:stretch>
            <a:fillRect/>
          </a:stretch>
        </p:blipFill>
        <p:spPr bwMode="auto">
          <a:xfrm>
            <a:off x="76200" y="1341437"/>
            <a:ext cx="1676400" cy="1057275"/>
          </a:xfrm>
          <a:prstGeom prst="rect">
            <a:avLst/>
          </a:prstGeom>
          <a:noFill/>
          <a:ln w="9525">
            <a:noFill/>
            <a:miter lim="800000"/>
            <a:headEnd/>
            <a:tailEnd/>
          </a:ln>
        </p:spPr>
      </p:pic>
      <p:sp>
        <p:nvSpPr>
          <p:cNvPr id="14" name="Rectangle 13"/>
          <p:cNvSpPr/>
          <p:nvPr/>
        </p:nvSpPr>
        <p:spPr>
          <a:xfrm>
            <a:off x="228600" y="152400"/>
            <a:ext cx="990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67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AND COMPETENCY</a:t>
            </a:r>
            <a:endParaRPr lang="en-MY" dirty="0"/>
          </a:p>
        </p:txBody>
      </p:sp>
      <p:sp>
        <p:nvSpPr>
          <p:cNvPr id="4" name="Date Placeholder 3"/>
          <p:cNvSpPr>
            <a:spLocks noGrp="1"/>
          </p:cNvSpPr>
          <p:nvPr>
            <p:ph type="dt" sz="half" idx="10"/>
          </p:nvPr>
        </p:nvSpPr>
        <p:spPr/>
        <p:txBody>
          <a:bodyPr/>
          <a:lstStyle/>
          <a:p>
            <a:fld id="{B2E8522D-7C02-4A2A-B6AA-7035D0315EEA}" type="datetime3">
              <a:rPr lang="en-US" smtClean="0"/>
              <a:pPr/>
              <a:t>22 October 2012</a:t>
            </a:fld>
            <a:endParaRPr lang="en-MY" dirty="0"/>
          </a:p>
        </p:txBody>
      </p:sp>
      <p:sp>
        <p:nvSpPr>
          <p:cNvPr id="5" name="Slide Number Placeholder 4"/>
          <p:cNvSpPr>
            <a:spLocks noGrp="1"/>
          </p:cNvSpPr>
          <p:nvPr>
            <p:ph type="sldNum" sz="quarter" idx="12"/>
          </p:nvPr>
        </p:nvSpPr>
        <p:spPr/>
        <p:txBody>
          <a:bodyPr/>
          <a:lstStyle/>
          <a:p>
            <a:fld id="{EB2E6ABC-944A-4446-AB12-014637CFD1AD}" type="slidenum">
              <a:rPr lang="en-MY" smtClean="0"/>
              <a:pPr/>
              <a:t>10</a:t>
            </a:fld>
            <a:endParaRPr lang="en-MY" dirty="0"/>
          </a:p>
        </p:txBody>
      </p:sp>
      <p:grpSp>
        <p:nvGrpSpPr>
          <p:cNvPr id="12" name="Group 11"/>
          <p:cNvGrpSpPr/>
          <p:nvPr/>
        </p:nvGrpSpPr>
        <p:grpSpPr>
          <a:xfrm>
            <a:off x="1447800" y="1524000"/>
            <a:ext cx="5638800" cy="4495800"/>
            <a:chOff x="762000" y="1524000"/>
            <a:chExt cx="4343400" cy="4495800"/>
          </a:xfrm>
        </p:grpSpPr>
        <p:graphicFrame>
          <p:nvGraphicFramePr>
            <p:cNvPr id="6" name="Diagram 5"/>
            <p:cNvGraphicFramePr/>
            <p:nvPr>
              <p:extLst>
                <p:ext uri="{D42A27DB-BD31-4B8C-83A1-F6EECF244321}">
                  <p14:modId xmlns:p14="http://schemas.microsoft.com/office/powerpoint/2010/main" val="1756316682"/>
                </p:ext>
              </p:extLst>
            </p:nvPr>
          </p:nvGraphicFramePr>
          <p:xfrm>
            <a:off x="762000" y="1524000"/>
            <a:ext cx="434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981200" y="2145860"/>
              <a:ext cx="1828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Remanufacturing</a:t>
              </a:r>
              <a:endParaRPr lang="en-MY" dirty="0"/>
            </a:p>
          </p:txBody>
        </p:sp>
        <p:sp>
          <p:nvSpPr>
            <p:cNvPr id="9" name="TextBox 8"/>
            <p:cNvSpPr txBox="1"/>
            <p:nvPr/>
          </p:nvSpPr>
          <p:spPr>
            <a:xfrm>
              <a:off x="1981200" y="3193395"/>
              <a:ext cx="1828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Refurbishment</a:t>
              </a:r>
              <a:endParaRPr lang="en-MY" dirty="0"/>
            </a:p>
          </p:txBody>
        </p:sp>
        <p:sp>
          <p:nvSpPr>
            <p:cNvPr id="10" name="TextBox 9"/>
            <p:cNvSpPr txBox="1"/>
            <p:nvPr/>
          </p:nvSpPr>
          <p:spPr>
            <a:xfrm>
              <a:off x="1981200" y="4316729"/>
              <a:ext cx="1828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Recondition</a:t>
              </a:r>
              <a:endParaRPr lang="en-MY" dirty="0"/>
            </a:p>
          </p:txBody>
        </p:sp>
        <p:sp>
          <p:nvSpPr>
            <p:cNvPr id="11" name="TextBox 10"/>
            <p:cNvSpPr txBox="1"/>
            <p:nvPr/>
          </p:nvSpPr>
          <p:spPr>
            <a:xfrm>
              <a:off x="1981200" y="5274833"/>
              <a:ext cx="1828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t>General</a:t>
              </a:r>
              <a:endParaRPr lang="en-MY" dirty="0"/>
            </a:p>
          </p:txBody>
        </p:sp>
      </p:grpSp>
      <p:grpSp>
        <p:nvGrpSpPr>
          <p:cNvPr id="17" name="Group 16"/>
          <p:cNvGrpSpPr/>
          <p:nvPr/>
        </p:nvGrpSpPr>
        <p:grpSpPr>
          <a:xfrm>
            <a:off x="6994357" y="1524000"/>
            <a:ext cx="1540043" cy="4495800"/>
            <a:chOff x="3836893" y="1524000"/>
            <a:chExt cx="1420907" cy="4495800"/>
          </a:xfrm>
        </p:grpSpPr>
        <p:sp>
          <p:nvSpPr>
            <p:cNvPr id="13" name="Right Arrow 12"/>
            <p:cNvSpPr/>
            <p:nvPr/>
          </p:nvSpPr>
          <p:spPr>
            <a:xfrm rot="16200000">
              <a:off x="2362200" y="3505200"/>
              <a:ext cx="4495800" cy="533400"/>
            </a:xfrm>
            <a:prstGeom prst="rightArrow">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MY" sz="1600"/>
            </a:p>
          </p:txBody>
        </p:sp>
        <p:sp>
          <p:nvSpPr>
            <p:cNvPr id="14" name="TextBox 13"/>
            <p:cNvSpPr txBox="1"/>
            <p:nvPr/>
          </p:nvSpPr>
          <p:spPr>
            <a:xfrm>
              <a:off x="3962400" y="3426768"/>
              <a:ext cx="12954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US" sz="1400" dirty="0" smtClean="0"/>
                <a:t>Skill </a:t>
              </a:r>
            </a:p>
            <a:p>
              <a:pPr algn="ctr"/>
              <a:r>
                <a:rPr lang="en-US" sz="1400" dirty="0" smtClean="0"/>
                <a:t>&amp; Competency</a:t>
              </a:r>
              <a:endParaRPr lang="en-MY" sz="1400" dirty="0"/>
            </a:p>
          </p:txBody>
        </p:sp>
        <p:sp>
          <p:nvSpPr>
            <p:cNvPr id="15" name="TextBox 14"/>
            <p:cNvSpPr txBox="1"/>
            <p:nvPr/>
          </p:nvSpPr>
          <p:spPr>
            <a:xfrm>
              <a:off x="3836894" y="1905000"/>
              <a:ext cx="761999" cy="338554"/>
            </a:xfrm>
            <a:prstGeom prst="rect">
              <a:avLst/>
            </a:prstGeom>
            <a:noFill/>
          </p:spPr>
          <p:txBody>
            <a:bodyPr wrap="square" rtlCol="0">
              <a:spAutoFit/>
            </a:bodyPr>
            <a:lstStyle/>
            <a:p>
              <a:pPr algn="ctr"/>
              <a:r>
                <a:rPr lang="en-US" sz="1600" dirty="0" smtClean="0"/>
                <a:t>High</a:t>
              </a:r>
              <a:endParaRPr lang="en-MY" sz="1600" dirty="0"/>
            </a:p>
          </p:txBody>
        </p:sp>
        <p:sp>
          <p:nvSpPr>
            <p:cNvPr id="16" name="TextBox 15"/>
            <p:cNvSpPr txBox="1"/>
            <p:nvPr/>
          </p:nvSpPr>
          <p:spPr>
            <a:xfrm>
              <a:off x="3836893" y="5581103"/>
              <a:ext cx="762001" cy="338554"/>
            </a:xfrm>
            <a:prstGeom prst="rect">
              <a:avLst/>
            </a:prstGeom>
            <a:noFill/>
          </p:spPr>
          <p:txBody>
            <a:bodyPr wrap="square" rtlCol="0">
              <a:spAutoFit/>
            </a:bodyPr>
            <a:lstStyle/>
            <a:p>
              <a:pPr algn="ctr"/>
              <a:r>
                <a:rPr lang="en-US" sz="1600" dirty="0" smtClean="0"/>
                <a:t>Low</a:t>
              </a:r>
              <a:endParaRPr lang="en-MY" sz="1600" dirty="0"/>
            </a:p>
          </p:txBody>
        </p:sp>
      </p:grpSp>
      <p:grpSp>
        <p:nvGrpSpPr>
          <p:cNvPr id="18" name="Group 17"/>
          <p:cNvGrpSpPr/>
          <p:nvPr/>
        </p:nvGrpSpPr>
        <p:grpSpPr>
          <a:xfrm>
            <a:off x="76200" y="152400"/>
            <a:ext cx="1219200" cy="431305"/>
            <a:chOff x="76200" y="152400"/>
            <a:chExt cx="1219200" cy="431305"/>
          </a:xfrm>
        </p:grpSpPr>
        <p:sp>
          <p:nvSpPr>
            <p:cNvPr id="19" name="Rectangle 18"/>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MTI logo for letter"/>
            <p:cNvPicPr>
              <a:picLocks noChangeAspect="1" noChangeArrowheads="1"/>
            </p:cNvPicPr>
            <p:nvPr/>
          </p:nvPicPr>
          <p:blipFill>
            <a:blip r:embed="rId8" cstate="email"/>
            <a:srcRect/>
            <a:stretch>
              <a:fillRect/>
            </a:stretch>
          </p:blipFill>
          <p:spPr bwMode="auto">
            <a:xfrm>
              <a:off x="304800" y="152401"/>
              <a:ext cx="685800" cy="431304"/>
            </a:xfrm>
            <a:prstGeom prst="rect">
              <a:avLst/>
            </a:prstGeom>
            <a:noFill/>
            <a:ln w="9525">
              <a:noFill/>
              <a:miter lim="800000"/>
              <a:headEnd/>
              <a:tailEnd/>
            </a:ln>
          </p:spPr>
        </p:pic>
      </p:grpSp>
    </p:spTree>
    <p:extLst>
      <p:ext uri="{BB962C8B-B14F-4D97-AF65-F5344CB8AC3E}">
        <p14:creationId xmlns:p14="http://schemas.microsoft.com/office/powerpoint/2010/main" val="398710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 SECTORS CAPABILITIES</a:t>
            </a:r>
            <a:endParaRPr lang="en-MY" dirty="0"/>
          </a:p>
        </p:txBody>
      </p:sp>
      <p:sp>
        <p:nvSpPr>
          <p:cNvPr id="4" name="Date Placeholder 3"/>
          <p:cNvSpPr>
            <a:spLocks noGrp="1"/>
          </p:cNvSpPr>
          <p:nvPr>
            <p:ph type="dt" sz="half" idx="10"/>
          </p:nvPr>
        </p:nvSpPr>
        <p:spPr/>
        <p:txBody>
          <a:bodyPr/>
          <a:lstStyle/>
          <a:p>
            <a:fld id="{B2E8522D-7C02-4A2A-B6AA-7035D0315EEA}" type="datetime3">
              <a:rPr lang="en-US" smtClean="0"/>
              <a:pPr/>
              <a:t>22 October 2012</a:t>
            </a:fld>
            <a:endParaRPr lang="en-MY" dirty="0"/>
          </a:p>
        </p:txBody>
      </p:sp>
      <p:sp>
        <p:nvSpPr>
          <p:cNvPr id="5" name="Slide Number Placeholder 4"/>
          <p:cNvSpPr>
            <a:spLocks noGrp="1"/>
          </p:cNvSpPr>
          <p:nvPr>
            <p:ph type="sldNum" sz="quarter" idx="12"/>
          </p:nvPr>
        </p:nvSpPr>
        <p:spPr>
          <a:xfrm>
            <a:off x="6330044" y="6356350"/>
            <a:ext cx="2133600" cy="365125"/>
          </a:xfrm>
        </p:spPr>
        <p:txBody>
          <a:bodyPr/>
          <a:lstStyle/>
          <a:p>
            <a:fld id="{EB2E6ABC-944A-4446-AB12-014637CFD1AD}" type="slidenum">
              <a:rPr lang="en-MY" smtClean="0"/>
              <a:pPr/>
              <a:t>11</a:t>
            </a:fld>
            <a:endParaRPr lang="en-MY" dirty="0"/>
          </a:p>
        </p:txBody>
      </p:sp>
      <p:grpSp>
        <p:nvGrpSpPr>
          <p:cNvPr id="40" name="Group 39"/>
          <p:cNvGrpSpPr/>
          <p:nvPr/>
        </p:nvGrpSpPr>
        <p:grpSpPr>
          <a:xfrm>
            <a:off x="990600" y="4223828"/>
            <a:ext cx="1139138" cy="1262572"/>
            <a:chOff x="990600" y="4223828"/>
            <a:chExt cx="1139138" cy="1262572"/>
          </a:xfrm>
        </p:grpSpPr>
        <p:sp>
          <p:nvSpPr>
            <p:cNvPr id="19" name="Rounded Rectangle 18"/>
            <p:cNvSpPr/>
            <p:nvPr/>
          </p:nvSpPr>
          <p:spPr>
            <a:xfrm>
              <a:off x="990600" y="4223828"/>
              <a:ext cx="1139138"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Marine</a:t>
              </a:r>
              <a:endParaRPr lang="en-MY" sz="1600" dirty="0"/>
            </a:p>
          </p:txBody>
        </p:sp>
        <p:sp>
          <p:nvSpPr>
            <p:cNvPr id="21" name="TextBox 20"/>
            <p:cNvSpPr txBox="1"/>
            <p:nvPr/>
          </p:nvSpPr>
          <p:spPr>
            <a:xfrm>
              <a:off x="1175705" y="5105400"/>
              <a:ext cx="768927" cy="381000"/>
            </a:xfrm>
            <a:prstGeom prst="rect">
              <a:avLst/>
            </a:prstGeom>
            <a:noFill/>
          </p:spPr>
          <p:txBody>
            <a:bodyPr wrap="square" rtlCol="0">
              <a:spAutoFit/>
            </a:bodyPr>
            <a:lstStyle/>
            <a:p>
              <a:pPr algn="ctr"/>
              <a:r>
                <a:rPr lang="en-US" dirty="0" smtClean="0"/>
                <a:t>2006                              </a:t>
              </a:r>
              <a:endParaRPr lang="en-MY" dirty="0"/>
            </a:p>
          </p:txBody>
        </p:sp>
      </p:grpSp>
      <p:grpSp>
        <p:nvGrpSpPr>
          <p:cNvPr id="41" name="Group 40"/>
          <p:cNvGrpSpPr/>
          <p:nvPr/>
        </p:nvGrpSpPr>
        <p:grpSpPr>
          <a:xfrm>
            <a:off x="2282136" y="3252952"/>
            <a:ext cx="1143002" cy="2208642"/>
            <a:chOff x="2282136" y="3252952"/>
            <a:chExt cx="1143002" cy="2208642"/>
          </a:xfrm>
        </p:grpSpPr>
        <p:sp>
          <p:nvSpPr>
            <p:cNvPr id="15" name="Rounded Rectangle 14"/>
            <p:cNvSpPr/>
            <p:nvPr/>
          </p:nvSpPr>
          <p:spPr>
            <a:xfrm>
              <a:off x="2282136" y="4227786"/>
              <a:ext cx="1143002"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Marine</a:t>
              </a:r>
              <a:endParaRPr lang="en-MY" sz="1600" dirty="0"/>
            </a:p>
          </p:txBody>
        </p:sp>
        <p:sp>
          <p:nvSpPr>
            <p:cNvPr id="25" name="TextBox 24"/>
            <p:cNvSpPr txBox="1"/>
            <p:nvPr/>
          </p:nvSpPr>
          <p:spPr>
            <a:xfrm>
              <a:off x="2469173" y="5092262"/>
              <a:ext cx="768927" cy="369332"/>
            </a:xfrm>
            <a:prstGeom prst="rect">
              <a:avLst/>
            </a:prstGeom>
            <a:noFill/>
          </p:spPr>
          <p:txBody>
            <a:bodyPr wrap="square" rtlCol="0">
              <a:spAutoFit/>
            </a:bodyPr>
            <a:lstStyle/>
            <a:p>
              <a:pPr algn="ctr"/>
              <a:r>
                <a:rPr lang="en-US" dirty="0" smtClean="0"/>
                <a:t>2007                      </a:t>
              </a:r>
              <a:endParaRPr lang="en-MY" dirty="0"/>
            </a:p>
          </p:txBody>
        </p:sp>
        <p:sp>
          <p:nvSpPr>
            <p:cNvPr id="30" name="Rounded Rectangle 29"/>
            <p:cNvSpPr/>
            <p:nvPr/>
          </p:nvSpPr>
          <p:spPr>
            <a:xfrm>
              <a:off x="2282136" y="3252952"/>
              <a:ext cx="1143001"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Land Transport</a:t>
              </a:r>
              <a:endParaRPr lang="en-MY" sz="1600" dirty="0"/>
            </a:p>
          </p:txBody>
        </p:sp>
      </p:grpSp>
      <p:grpSp>
        <p:nvGrpSpPr>
          <p:cNvPr id="42" name="Group 41"/>
          <p:cNvGrpSpPr/>
          <p:nvPr/>
        </p:nvGrpSpPr>
        <p:grpSpPr>
          <a:xfrm>
            <a:off x="3577537" y="3271822"/>
            <a:ext cx="1143001" cy="2184694"/>
            <a:chOff x="3577537" y="3271822"/>
            <a:chExt cx="1143001" cy="2184694"/>
          </a:xfrm>
        </p:grpSpPr>
        <p:sp>
          <p:nvSpPr>
            <p:cNvPr id="18" name="Rounded Rectangle 17"/>
            <p:cNvSpPr/>
            <p:nvPr/>
          </p:nvSpPr>
          <p:spPr>
            <a:xfrm>
              <a:off x="3577537" y="4227786"/>
              <a:ext cx="1140032"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Marine</a:t>
              </a:r>
              <a:endParaRPr lang="en-MY" sz="1600" dirty="0"/>
            </a:p>
          </p:txBody>
        </p:sp>
        <p:sp>
          <p:nvSpPr>
            <p:cNvPr id="27" name="TextBox 26"/>
            <p:cNvSpPr txBox="1"/>
            <p:nvPr/>
          </p:nvSpPr>
          <p:spPr>
            <a:xfrm>
              <a:off x="3763089" y="5087184"/>
              <a:ext cx="768927" cy="369332"/>
            </a:xfrm>
            <a:prstGeom prst="rect">
              <a:avLst/>
            </a:prstGeom>
            <a:noFill/>
          </p:spPr>
          <p:txBody>
            <a:bodyPr wrap="square" rtlCol="0">
              <a:spAutoFit/>
            </a:bodyPr>
            <a:lstStyle/>
            <a:p>
              <a:pPr algn="ctr"/>
              <a:r>
                <a:rPr lang="en-US" dirty="0" smtClean="0"/>
                <a:t>2008                    </a:t>
              </a:r>
              <a:endParaRPr lang="en-MY" dirty="0"/>
            </a:p>
          </p:txBody>
        </p:sp>
        <p:sp>
          <p:nvSpPr>
            <p:cNvPr id="32" name="Rounded Rectangle 31"/>
            <p:cNvSpPr/>
            <p:nvPr/>
          </p:nvSpPr>
          <p:spPr>
            <a:xfrm>
              <a:off x="3577537" y="3271822"/>
              <a:ext cx="1143001"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Land Transport</a:t>
              </a:r>
              <a:endParaRPr lang="en-MY" sz="1600" dirty="0"/>
            </a:p>
          </p:txBody>
        </p:sp>
      </p:grpSp>
      <p:grpSp>
        <p:nvGrpSpPr>
          <p:cNvPr id="45" name="Group 44"/>
          <p:cNvGrpSpPr/>
          <p:nvPr/>
        </p:nvGrpSpPr>
        <p:grpSpPr>
          <a:xfrm>
            <a:off x="7387538" y="2286000"/>
            <a:ext cx="1143000" cy="3150137"/>
            <a:chOff x="7387538" y="2286000"/>
            <a:chExt cx="1143000" cy="3150137"/>
          </a:xfrm>
        </p:grpSpPr>
        <p:sp>
          <p:nvSpPr>
            <p:cNvPr id="20" name="Rounded Rectangle 19"/>
            <p:cNvSpPr/>
            <p:nvPr/>
          </p:nvSpPr>
          <p:spPr>
            <a:xfrm>
              <a:off x="7387538" y="4223828"/>
              <a:ext cx="1143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Marine</a:t>
              </a:r>
              <a:endParaRPr lang="en-MY" sz="1600" dirty="0"/>
            </a:p>
          </p:txBody>
        </p:sp>
        <p:sp>
          <p:nvSpPr>
            <p:cNvPr id="26" name="TextBox 25"/>
            <p:cNvSpPr txBox="1"/>
            <p:nvPr/>
          </p:nvSpPr>
          <p:spPr>
            <a:xfrm>
              <a:off x="7548998" y="5055137"/>
              <a:ext cx="768927" cy="381000"/>
            </a:xfrm>
            <a:prstGeom prst="rect">
              <a:avLst/>
            </a:prstGeom>
            <a:noFill/>
          </p:spPr>
          <p:txBody>
            <a:bodyPr wrap="square" rtlCol="0">
              <a:spAutoFit/>
            </a:bodyPr>
            <a:lstStyle/>
            <a:p>
              <a:pPr algn="ctr"/>
              <a:r>
                <a:rPr lang="en-US" dirty="0" smtClean="0"/>
                <a:t>2011                              </a:t>
              </a:r>
              <a:endParaRPr lang="en-MY" dirty="0"/>
            </a:p>
          </p:txBody>
        </p:sp>
        <p:sp>
          <p:nvSpPr>
            <p:cNvPr id="31" name="Rounded Rectangle 30"/>
            <p:cNvSpPr/>
            <p:nvPr/>
          </p:nvSpPr>
          <p:spPr>
            <a:xfrm>
              <a:off x="7387538" y="3271822"/>
              <a:ext cx="1140032"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Land Transport</a:t>
              </a:r>
              <a:endParaRPr lang="en-MY" sz="1600" dirty="0"/>
            </a:p>
          </p:txBody>
        </p:sp>
        <p:sp>
          <p:nvSpPr>
            <p:cNvPr id="34" name="Rounded Rectangle 33"/>
            <p:cNvSpPr/>
            <p:nvPr/>
          </p:nvSpPr>
          <p:spPr>
            <a:xfrm>
              <a:off x="7387538" y="2286000"/>
              <a:ext cx="1140032"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Industrial</a:t>
              </a:r>
              <a:endParaRPr lang="en-MY" sz="1600" dirty="0"/>
            </a:p>
          </p:txBody>
        </p:sp>
      </p:grpSp>
      <p:grpSp>
        <p:nvGrpSpPr>
          <p:cNvPr id="44" name="Group 43"/>
          <p:cNvGrpSpPr/>
          <p:nvPr/>
        </p:nvGrpSpPr>
        <p:grpSpPr>
          <a:xfrm>
            <a:off x="6118114" y="2286000"/>
            <a:ext cx="1143002" cy="3175594"/>
            <a:chOff x="6118114" y="2286000"/>
            <a:chExt cx="1143002" cy="3175594"/>
          </a:xfrm>
        </p:grpSpPr>
        <p:sp>
          <p:nvSpPr>
            <p:cNvPr id="16" name="Rounded Rectangle 15"/>
            <p:cNvSpPr/>
            <p:nvPr/>
          </p:nvSpPr>
          <p:spPr>
            <a:xfrm>
              <a:off x="6118114" y="4227786"/>
              <a:ext cx="1143000"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Marine</a:t>
              </a:r>
              <a:endParaRPr lang="en-MY" sz="1600" dirty="0"/>
            </a:p>
          </p:txBody>
        </p:sp>
        <p:sp>
          <p:nvSpPr>
            <p:cNvPr id="22" name="TextBox 21"/>
            <p:cNvSpPr txBox="1"/>
            <p:nvPr/>
          </p:nvSpPr>
          <p:spPr>
            <a:xfrm>
              <a:off x="6305150" y="5080594"/>
              <a:ext cx="768927" cy="381000"/>
            </a:xfrm>
            <a:prstGeom prst="rect">
              <a:avLst/>
            </a:prstGeom>
            <a:noFill/>
          </p:spPr>
          <p:txBody>
            <a:bodyPr wrap="square" rtlCol="0">
              <a:spAutoFit/>
            </a:bodyPr>
            <a:lstStyle/>
            <a:p>
              <a:pPr algn="ctr"/>
              <a:r>
                <a:rPr lang="en-US" dirty="0" smtClean="0"/>
                <a:t>2010                              </a:t>
              </a:r>
              <a:endParaRPr lang="en-MY" dirty="0"/>
            </a:p>
          </p:txBody>
        </p:sp>
        <p:sp>
          <p:nvSpPr>
            <p:cNvPr id="33" name="Rounded Rectangle 32"/>
            <p:cNvSpPr/>
            <p:nvPr/>
          </p:nvSpPr>
          <p:spPr>
            <a:xfrm>
              <a:off x="6118114" y="3271822"/>
              <a:ext cx="1143002"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Land Transport</a:t>
              </a:r>
              <a:endParaRPr lang="en-MY" sz="1600" dirty="0"/>
            </a:p>
          </p:txBody>
        </p:sp>
        <p:sp>
          <p:nvSpPr>
            <p:cNvPr id="35" name="Rounded Rectangle 34"/>
            <p:cNvSpPr/>
            <p:nvPr/>
          </p:nvSpPr>
          <p:spPr>
            <a:xfrm>
              <a:off x="6119599" y="2286000"/>
              <a:ext cx="1140032"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Industrial</a:t>
              </a:r>
              <a:endParaRPr lang="en-MY" sz="1600" dirty="0"/>
            </a:p>
          </p:txBody>
        </p:sp>
      </p:grpSp>
      <p:grpSp>
        <p:nvGrpSpPr>
          <p:cNvPr id="43" name="Group 42"/>
          <p:cNvGrpSpPr/>
          <p:nvPr/>
        </p:nvGrpSpPr>
        <p:grpSpPr>
          <a:xfrm>
            <a:off x="4862541" y="2286000"/>
            <a:ext cx="1143003" cy="3181428"/>
            <a:chOff x="4862541" y="2286000"/>
            <a:chExt cx="1143003" cy="3181428"/>
          </a:xfrm>
        </p:grpSpPr>
        <p:sp>
          <p:nvSpPr>
            <p:cNvPr id="17" name="Rounded Rectangle 16"/>
            <p:cNvSpPr/>
            <p:nvPr/>
          </p:nvSpPr>
          <p:spPr>
            <a:xfrm>
              <a:off x="4862542" y="4227786"/>
              <a:ext cx="1140031" cy="762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Marine</a:t>
              </a:r>
              <a:endParaRPr lang="en-MY" sz="1600" dirty="0"/>
            </a:p>
          </p:txBody>
        </p:sp>
        <p:sp>
          <p:nvSpPr>
            <p:cNvPr id="28" name="TextBox 27"/>
            <p:cNvSpPr txBox="1"/>
            <p:nvPr/>
          </p:nvSpPr>
          <p:spPr>
            <a:xfrm>
              <a:off x="5049580" y="5086428"/>
              <a:ext cx="768927" cy="381000"/>
            </a:xfrm>
            <a:prstGeom prst="rect">
              <a:avLst/>
            </a:prstGeom>
            <a:noFill/>
          </p:spPr>
          <p:txBody>
            <a:bodyPr wrap="square" rtlCol="0">
              <a:spAutoFit/>
            </a:bodyPr>
            <a:lstStyle/>
            <a:p>
              <a:pPr algn="ctr"/>
              <a:r>
                <a:rPr lang="en-US" dirty="0" smtClean="0"/>
                <a:t>2009                              </a:t>
              </a:r>
              <a:endParaRPr lang="en-MY" dirty="0"/>
            </a:p>
          </p:txBody>
        </p:sp>
        <p:sp>
          <p:nvSpPr>
            <p:cNvPr id="29" name="Rounded Rectangle 28"/>
            <p:cNvSpPr/>
            <p:nvPr/>
          </p:nvSpPr>
          <p:spPr>
            <a:xfrm>
              <a:off x="4862542" y="3271822"/>
              <a:ext cx="1143002" cy="7620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Land Transport</a:t>
              </a:r>
              <a:endParaRPr lang="en-MY" sz="1600" dirty="0"/>
            </a:p>
          </p:txBody>
        </p:sp>
        <p:sp>
          <p:nvSpPr>
            <p:cNvPr id="36" name="Rounded Rectangle 35"/>
            <p:cNvSpPr/>
            <p:nvPr/>
          </p:nvSpPr>
          <p:spPr>
            <a:xfrm>
              <a:off x="4862541" y="2286000"/>
              <a:ext cx="1140032" cy="762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Industrial</a:t>
              </a:r>
              <a:endParaRPr lang="en-MY" sz="1600" dirty="0"/>
            </a:p>
          </p:txBody>
        </p:sp>
      </p:grpSp>
      <p:sp>
        <p:nvSpPr>
          <p:cNvPr id="39" name="TextBox 38"/>
          <p:cNvSpPr txBox="1"/>
          <p:nvPr/>
        </p:nvSpPr>
        <p:spPr>
          <a:xfrm>
            <a:off x="3763089" y="5486400"/>
            <a:ext cx="2055418" cy="461665"/>
          </a:xfrm>
          <a:prstGeom prst="rect">
            <a:avLst/>
          </a:prstGeom>
          <a:noFill/>
        </p:spPr>
        <p:txBody>
          <a:bodyPr wrap="square" rtlCol="0">
            <a:spAutoFit/>
          </a:bodyPr>
          <a:lstStyle/>
          <a:p>
            <a:pPr algn="ctr"/>
            <a:r>
              <a:rPr lang="en-US" sz="2400" dirty="0" smtClean="0"/>
              <a:t>YEAR</a:t>
            </a:r>
            <a:endParaRPr lang="en-MY" sz="2400" dirty="0"/>
          </a:p>
        </p:txBody>
      </p:sp>
      <p:sp>
        <p:nvSpPr>
          <p:cNvPr id="48" name="Rectangle 47"/>
          <p:cNvSpPr/>
          <p:nvPr/>
        </p:nvSpPr>
        <p:spPr>
          <a:xfrm>
            <a:off x="228600" y="1143000"/>
            <a:ext cx="8763000" cy="502920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9" name="Shape 48"/>
          <p:cNvSpPr/>
          <p:nvPr/>
        </p:nvSpPr>
        <p:spPr>
          <a:xfrm rot="18224491" flipV="1">
            <a:off x="1818969" y="1508731"/>
            <a:ext cx="5141904" cy="3896910"/>
          </a:xfrm>
          <a:prstGeom prst="swooshArrow">
            <a:avLst>
              <a:gd name="adj1" fmla="val 9009"/>
              <a:gd name="adj2" fmla="val 19486"/>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2420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35F487-A5A9-4CD3-92DA-900E21A7BAB5}" type="slidenum">
              <a:rPr lang="en-US" smtClean="0"/>
              <a:pPr>
                <a:defRPr/>
              </a:pPr>
              <a:t>12</a:t>
            </a:fld>
            <a:endParaRPr lang="en-US" dirty="0"/>
          </a:p>
        </p:txBody>
      </p:sp>
      <p:pic>
        <p:nvPicPr>
          <p:cNvPr id="6" name="Picture 2"/>
          <p:cNvPicPr>
            <a:picLocks noChangeAspect="1" noChangeArrowheads="1"/>
          </p:cNvPicPr>
          <p:nvPr/>
        </p:nvPicPr>
        <p:blipFill>
          <a:blip r:embed="rId2" cstate="email"/>
          <a:srcRect/>
          <a:stretch>
            <a:fillRect/>
          </a:stretch>
        </p:blipFill>
        <p:spPr bwMode="auto">
          <a:xfrm>
            <a:off x="152400" y="1011621"/>
            <a:ext cx="3124200" cy="1952625"/>
          </a:xfrm>
          <a:prstGeom prst="rect">
            <a:avLst/>
          </a:prstGeom>
          <a:ln>
            <a:noFill/>
          </a:ln>
          <a:effectLst>
            <a:outerShdw blurRad="292100" dist="139700" dir="2700000" algn="tl" rotWithShape="0">
              <a:srgbClr val="333333">
                <a:alpha val="65000"/>
              </a:srgbClr>
            </a:outerShdw>
          </a:effectLst>
        </p:spPr>
      </p:pic>
      <p:pic>
        <p:nvPicPr>
          <p:cNvPr id="7" name="Picture 4" descr="C:\Documents and Settings\Safwan\My Documents\WORK\MTI\Exhibitions\DSA 2012\MTI - Photos for gesture board\Big cleaning machine.JPG"/>
          <p:cNvPicPr>
            <a:picLocks noChangeAspect="1" noChangeArrowheads="1"/>
          </p:cNvPicPr>
          <p:nvPr/>
        </p:nvPicPr>
        <p:blipFill rotWithShape="1">
          <a:blip r:embed="rId3" cstate="email"/>
          <a:srcRect l="9913"/>
          <a:stretch/>
        </p:blipFill>
        <p:spPr bwMode="auto">
          <a:xfrm>
            <a:off x="3505200" y="1011621"/>
            <a:ext cx="2745828" cy="1769806"/>
          </a:xfrm>
          <a:prstGeom prst="rect">
            <a:avLst/>
          </a:prstGeom>
          <a:ln>
            <a:noFill/>
          </a:ln>
          <a:effectLst>
            <a:outerShdw blurRad="292100" dist="139700" dir="2700000" algn="tl" rotWithShape="0">
              <a:srgbClr val="333333">
                <a:alpha val="65000"/>
              </a:srgbClr>
            </a:outerShdw>
          </a:effectLst>
        </p:spPr>
      </p:pic>
      <p:pic>
        <p:nvPicPr>
          <p:cNvPr id="8" name="Picture 9" descr="C:\Documents and Settings\Safwan\My Documents\WORK\MTI\Exhibitions\DSA 2012\MTI - Photos for gesture board\18790006.jpg"/>
          <p:cNvPicPr>
            <a:picLocks noChangeAspect="1" noChangeArrowheads="1"/>
          </p:cNvPicPr>
          <p:nvPr/>
        </p:nvPicPr>
        <p:blipFill>
          <a:blip r:embed="rId4" cstate="email"/>
          <a:srcRect/>
          <a:stretch>
            <a:fillRect/>
          </a:stretch>
        </p:blipFill>
        <p:spPr bwMode="auto">
          <a:xfrm>
            <a:off x="6400800" y="1008993"/>
            <a:ext cx="2538806" cy="189298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553200" y="2526268"/>
            <a:ext cx="2362200" cy="369332"/>
          </a:xfrm>
          <a:prstGeom prst="rect">
            <a:avLst/>
          </a:prstGeom>
          <a:noFill/>
        </p:spPr>
        <p:txBody>
          <a:bodyPr wrap="square" rtlCol="0">
            <a:spAutoFit/>
          </a:bodyPr>
          <a:lstStyle/>
          <a:p>
            <a:pPr algn="r"/>
            <a:r>
              <a:rPr lang="en-US" dirty="0" smtClean="0">
                <a:solidFill>
                  <a:schemeClr val="bg1"/>
                </a:solidFill>
              </a:rPr>
              <a:t>Soda Blasting</a:t>
            </a:r>
            <a:endParaRPr lang="en-US" dirty="0">
              <a:solidFill>
                <a:schemeClr val="bg1"/>
              </a:solidFill>
            </a:endParaRPr>
          </a:p>
        </p:txBody>
      </p:sp>
      <p:sp>
        <p:nvSpPr>
          <p:cNvPr id="10" name="TextBox 9"/>
          <p:cNvSpPr txBox="1"/>
          <p:nvPr/>
        </p:nvSpPr>
        <p:spPr>
          <a:xfrm>
            <a:off x="3886200" y="2373868"/>
            <a:ext cx="2362200" cy="369332"/>
          </a:xfrm>
          <a:prstGeom prst="rect">
            <a:avLst/>
          </a:prstGeom>
          <a:noFill/>
        </p:spPr>
        <p:txBody>
          <a:bodyPr wrap="square" rtlCol="0">
            <a:spAutoFit/>
          </a:bodyPr>
          <a:lstStyle/>
          <a:p>
            <a:pPr algn="r"/>
            <a:r>
              <a:rPr lang="en-US" dirty="0" smtClean="0">
                <a:solidFill>
                  <a:schemeClr val="bg1"/>
                </a:solidFill>
              </a:rPr>
              <a:t>Cleaning</a:t>
            </a:r>
            <a:endParaRPr lang="en-US" dirty="0">
              <a:solidFill>
                <a:schemeClr val="bg1"/>
              </a:solidFill>
            </a:endParaRPr>
          </a:p>
        </p:txBody>
      </p:sp>
      <p:sp>
        <p:nvSpPr>
          <p:cNvPr id="11" name="TextBox 10"/>
          <p:cNvSpPr txBox="1"/>
          <p:nvPr/>
        </p:nvSpPr>
        <p:spPr>
          <a:xfrm>
            <a:off x="152400" y="2590800"/>
            <a:ext cx="3124200" cy="381000"/>
          </a:xfrm>
          <a:prstGeom prst="rect">
            <a:avLst/>
          </a:prstGeom>
          <a:noFill/>
        </p:spPr>
        <p:txBody>
          <a:bodyPr wrap="square" rtlCol="0">
            <a:spAutoFit/>
          </a:bodyPr>
          <a:lstStyle/>
          <a:p>
            <a:r>
              <a:rPr lang="en-US" dirty="0" smtClean="0">
                <a:solidFill>
                  <a:schemeClr val="bg1"/>
                </a:solidFill>
              </a:rPr>
              <a:t>Precision Machining Center </a:t>
            </a:r>
            <a:endParaRPr lang="en-US" dirty="0">
              <a:solidFill>
                <a:schemeClr val="bg1"/>
              </a:solidFill>
            </a:endParaRPr>
          </a:p>
        </p:txBody>
      </p:sp>
      <p:pic>
        <p:nvPicPr>
          <p:cNvPr id="12" name="Picture 4" descr="C:\Documents and Settings\Safwan\My Documents\WORK\MTI\Exhibitions\DSA 2012\MTI - Photos for gesture board\IMG_6746.jpg"/>
          <p:cNvPicPr>
            <a:picLocks noChangeAspect="1" noChangeArrowheads="1"/>
          </p:cNvPicPr>
          <p:nvPr/>
        </p:nvPicPr>
        <p:blipFill rotWithShape="1">
          <a:blip r:embed="rId5" cstate="email"/>
          <a:srcRect l="5253" t="5598" r="9201"/>
          <a:stretch/>
        </p:blipFill>
        <p:spPr bwMode="auto">
          <a:xfrm>
            <a:off x="76200" y="3497326"/>
            <a:ext cx="3429000" cy="2522473"/>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237663"/>
            <a:ext cx="31765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descr="C:\Documents and Settings\Safwan\My Documents\WORK\MTI\Exhibitions\DSA 2012\MTI - Photos for gesture board\18790005.jpg"/>
          <p:cNvPicPr>
            <a:picLocks noChangeAspect="1" noChangeArrowheads="1"/>
          </p:cNvPicPr>
          <p:nvPr/>
        </p:nvPicPr>
        <p:blipFill>
          <a:blip r:embed="rId7" cstate="email"/>
          <a:srcRect/>
          <a:stretch>
            <a:fillRect/>
          </a:stretch>
        </p:blipFill>
        <p:spPr bwMode="auto">
          <a:xfrm>
            <a:off x="6202281" y="3485062"/>
            <a:ext cx="2692097" cy="2534737"/>
          </a:xfrm>
          <a:prstGeom prst="rect">
            <a:avLst/>
          </a:prstGeom>
          <a:noFill/>
        </p:spPr>
      </p:pic>
      <p:sp>
        <p:nvSpPr>
          <p:cNvPr id="15" name="TextBox 14"/>
          <p:cNvSpPr txBox="1"/>
          <p:nvPr/>
        </p:nvSpPr>
        <p:spPr>
          <a:xfrm>
            <a:off x="6400800" y="5405171"/>
            <a:ext cx="2362200" cy="369332"/>
          </a:xfrm>
          <a:prstGeom prst="rect">
            <a:avLst/>
          </a:prstGeom>
          <a:noFill/>
        </p:spPr>
        <p:txBody>
          <a:bodyPr wrap="square" rtlCol="0">
            <a:spAutoFit/>
          </a:bodyPr>
          <a:lstStyle/>
          <a:p>
            <a:r>
              <a:rPr lang="en-US" dirty="0" smtClean="0">
                <a:solidFill>
                  <a:schemeClr val="bg1"/>
                </a:solidFill>
              </a:rPr>
              <a:t>Crankcase machining</a:t>
            </a:r>
            <a:endParaRPr lang="en-US" dirty="0">
              <a:solidFill>
                <a:schemeClr val="bg1"/>
              </a:solidFill>
            </a:endParaRPr>
          </a:p>
        </p:txBody>
      </p:sp>
      <p:pic>
        <p:nvPicPr>
          <p:cNvPr id="16" name="Picture 5" descr="C:\Documents and Settings\Safwan\My Documents\WORK\MTI\Exhibitions\DSA 2012\MTI - Photos for gesture board\cylinder head.jpg"/>
          <p:cNvPicPr>
            <a:picLocks noChangeAspect="1" noChangeArrowheads="1"/>
          </p:cNvPicPr>
          <p:nvPr/>
        </p:nvPicPr>
        <p:blipFill>
          <a:blip r:embed="rId8" cstate="email"/>
          <a:srcRect/>
          <a:stretch>
            <a:fillRect/>
          </a:stretch>
        </p:blipFill>
        <p:spPr bwMode="auto">
          <a:xfrm>
            <a:off x="3733800" y="3485062"/>
            <a:ext cx="2362200" cy="2534738"/>
          </a:xfrm>
          <a:prstGeom prst="rect">
            <a:avLst/>
          </a:prstGeom>
          <a:ln>
            <a:noFill/>
          </a:ln>
          <a:effectLst>
            <a:outerShdw blurRad="190500" algn="tl" rotWithShape="0">
              <a:srgbClr val="000000">
                <a:alpha val="70000"/>
              </a:srgbClr>
            </a:outerShdw>
          </a:effectLst>
        </p:spPr>
      </p:pic>
      <p:sp>
        <p:nvSpPr>
          <p:cNvPr id="17" name="TextBox 16"/>
          <p:cNvSpPr txBox="1"/>
          <p:nvPr/>
        </p:nvSpPr>
        <p:spPr>
          <a:xfrm>
            <a:off x="3810000" y="5161462"/>
            <a:ext cx="1828800" cy="381000"/>
          </a:xfrm>
          <a:prstGeom prst="rect">
            <a:avLst/>
          </a:prstGeom>
          <a:noFill/>
        </p:spPr>
        <p:txBody>
          <a:bodyPr wrap="square" rtlCol="0">
            <a:spAutoFit/>
          </a:bodyPr>
          <a:lstStyle/>
          <a:p>
            <a:pPr algn="r"/>
            <a:r>
              <a:rPr lang="en-US" dirty="0" smtClean="0">
                <a:solidFill>
                  <a:schemeClr val="bg1"/>
                </a:solidFill>
              </a:rPr>
              <a:t>CNC Machining</a:t>
            </a:r>
            <a:endParaRPr lang="en-US" dirty="0">
              <a:solidFill>
                <a:schemeClr val="bg1"/>
              </a:solidFill>
            </a:endParaRPr>
          </a:p>
        </p:txBody>
      </p:sp>
      <p:sp>
        <p:nvSpPr>
          <p:cNvPr id="18" name="Title 1"/>
          <p:cNvSpPr>
            <a:spLocks noGrp="1"/>
          </p:cNvSpPr>
          <p:nvPr>
            <p:ph type="title"/>
          </p:nvPr>
        </p:nvSpPr>
        <p:spPr>
          <a:xfrm>
            <a:off x="1475656" y="116632"/>
            <a:ext cx="7195456" cy="432048"/>
          </a:xfrm>
        </p:spPr>
        <p:txBody>
          <a:bodyPr/>
          <a:lstStyle/>
          <a:p>
            <a:r>
              <a:rPr lang="en-US" sz="2000" dirty="0" smtClean="0"/>
              <a:t>REMANUFACTURING FACILITY</a:t>
            </a:r>
            <a:endParaRPr lang="en-US" sz="2000" dirty="0"/>
          </a:p>
        </p:txBody>
      </p:sp>
      <p:sp>
        <p:nvSpPr>
          <p:cNvPr id="19" name="Rectangle 18"/>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MTI logo for letter"/>
          <p:cNvPicPr>
            <a:picLocks noChangeAspect="1" noChangeArrowheads="1"/>
          </p:cNvPicPr>
          <p:nvPr/>
        </p:nvPicPr>
        <p:blipFill>
          <a:blip r:embed="rId9" cstate="email"/>
          <a:srcRect/>
          <a:stretch>
            <a:fillRect/>
          </a:stretch>
        </p:blipFill>
        <p:spPr bwMode="auto">
          <a:xfrm>
            <a:off x="304800" y="152401"/>
            <a:ext cx="685800" cy="431304"/>
          </a:xfrm>
          <a:prstGeom prst="rect">
            <a:avLst/>
          </a:prstGeom>
          <a:noFill/>
          <a:ln w="9525">
            <a:noFill/>
            <a:miter lim="800000"/>
            <a:headEnd/>
            <a:tailEnd/>
          </a:ln>
        </p:spPr>
      </p:pic>
    </p:spTree>
    <p:extLst>
      <p:ext uri="{BB962C8B-B14F-4D97-AF65-F5344CB8AC3E}">
        <p14:creationId xmlns:p14="http://schemas.microsoft.com/office/powerpoint/2010/main" val="2055184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REMANUFACTURING FACILITY</a:t>
            </a:r>
            <a:endParaRPr lang="en-US" dirty="0"/>
          </a:p>
        </p:txBody>
      </p:sp>
      <p:pic>
        <p:nvPicPr>
          <p:cNvPr id="24579" name="Picture 3" descr="C:\Documents and Settings\Safwan\My Documents\WORK\MTI\Exhibitions\DSA 2012\MTI - Photos for gesture board\IMG_7018.jpg"/>
          <p:cNvPicPr>
            <a:picLocks noChangeAspect="1" noChangeArrowheads="1"/>
          </p:cNvPicPr>
          <p:nvPr/>
        </p:nvPicPr>
        <p:blipFill>
          <a:blip r:embed="rId2" cstate="email"/>
          <a:srcRect/>
          <a:stretch>
            <a:fillRect/>
          </a:stretch>
        </p:blipFill>
        <p:spPr bwMode="auto">
          <a:xfrm>
            <a:off x="6858000" y="918578"/>
            <a:ext cx="2061361" cy="1577852"/>
          </a:xfrm>
          <a:prstGeom prst="rect">
            <a:avLst/>
          </a:prstGeom>
          <a:ln>
            <a:noFill/>
          </a:ln>
          <a:effectLst>
            <a:outerShdw blurRad="190500" algn="tl" rotWithShape="0">
              <a:srgbClr val="000000">
                <a:alpha val="70000"/>
              </a:srgbClr>
            </a:outerShdw>
          </a:effectLst>
        </p:spPr>
      </p:pic>
      <p:sp>
        <p:nvSpPr>
          <p:cNvPr id="7" name="TextBox 6"/>
          <p:cNvSpPr txBox="1"/>
          <p:nvPr/>
        </p:nvSpPr>
        <p:spPr>
          <a:xfrm>
            <a:off x="6858000" y="918578"/>
            <a:ext cx="2057400" cy="381000"/>
          </a:xfrm>
          <a:prstGeom prst="rect">
            <a:avLst/>
          </a:prstGeom>
          <a:noFill/>
        </p:spPr>
        <p:txBody>
          <a:bodyPr wrap="square" rtlCol="0">
            <a:spAutoFit/>
          </a:bodyPr>
          <a:lstStyle/>
          <a:p>
            <a:r>
              <a:rPr lang="en-US" dirty="0" smtClean="0">
                <a:solidFill>
                  <a:schemeClr val="bg1"/>
                </a:solidFill>
              </a:rPr>
              <a:t>Engine Testing</a:t>
            </a:r>
            <a:endParaRPr lang="en-US" dirty="0">
              <a:solidFill>
                <a:schemeClr val="bg1"/>
              </a:solidFill>
            </a:endParaRPr>
          </a:p>
        </p:txBody>
      </p:sp>
      <p:sp>
        <p:nvSpPr>
          <p:cNvPr id="14" name="Rectangle 13"/>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nvGrpSpPr>
          <p:cNvPr id="16" name="Group 15"/>
          <p:cNvGrpSpPr/>
          <p:nvPr/>
        </p:nvGrpSpPr>
        <p:grpSpPr>
          <a:xfrm>
            <a:off x="304690" y="918578"/>
            <a:ext cx="2972020" cy="1981200"/>
            <a:chOff x="68914" y="3984748"/>
            <a:chExt cx="2972020" cy="1981200"/>
          </a:xfrm>
        </p:grpSpPr>
        <p:pic>
          <p:nvPicPr>
            <p:cNvPr id="17" name="Picture 6" descr="C:\Documents and Settings\Safwan\My Documents\WORK\MTI\Exhibitions\DSA 2012\MTI - Photos for gesture board\IMG_6711.jpg"/>
            <p:cNvPicPr>
              <a:picLocks noChangeAspect="1" noChangeArrowheads="1"/>
            </p:cNvPicPr>
            <p:nvPr/>
          </p:nvPicPr>
          <p:blipFill>
            <a:blip r:embed="rId4" cstate="email"/>
            <a:srcRect/>
            <a:stretch>
              <a:fillRect/>
            </a:stretch>
          </p:blipFill>
          <p:spPr bwMode="auto">
            <a:xfrm>
              <a:off x="68914" y="3984748"/>
              <a:ext cx="2972020" cy="1981200"/>
            </a:xfrm>
            <a:prstGeom prst="rect">
              <a:avLst/>
            </a:prstGeom>
            <a:noFill/>
          </p:spPr>
        </p:pic>
        <p:sp>
          <p:nvSpPr>
            <p:cNvPr id="18" name="TextBox 17"/>
            <p:cNvSpPr txBox="1"/>
            <p:nvPr/>
          </p:nvSpPr>
          <p:spPr>
            <a:xfrm>
              <a:off x="609600" y="5562600"/>
              <a:ext cx="2362200" cy="369332"/>
            </a:xfrm>
            <a:prstGeom prst="rect">
              <a:avLst/>
            </a:prstGeom>
            <a:noFill/>
          </p:spPr>
          <p:txBody>
            <a:bodyPr wrap="square" rtlCol="0">
              <a:spAutoFit/>
            </a:bodyPr>
            <a:lstStyle/>
            <a:p>
              <a:pPr algn="r"/>
              <a:r>
                <a:rPr lang="en-US" dirty="0" smtClean="0">
                  <a:solidFill>
                    <a:schemeClr val="bg1"/>
                  </a:solidFill>
                </a:rPr>
                <a:t>Crankshaft machining</a:t>
              </a:r>
              <a:endParaRPr lang="en-US" dirty="0">
                <a:solidFill>
                  <a:schemeClr val="bg1"/>
                </a:solidFill>
              </a:endParaRPr>
            </a:p>
          </p:txBody>
        </p:sp>
      </p:grpSp>
      <p:grpSp>
        <p:nvGrpSpPr>
          <p:cNvPr id="19" name="Group 18"/>
          <p:cNvGrpSpPr/>
          <p:nvPr/>
        </p:nvGrpSpPr>
        <p:grpSpPr>
          <a:xfrm>
            <a:off x="3390899" y="838200"/>
            <a:ext cx="3238503" cy="1656445"/>
            <a:chOff x="4677226" y="667275"/>
            <a:chExt cx="4009574" cy="1952100"/>
          </a:xfrm>
        </p:grpSpPr>
        <p:pic>
          <p:nvPicPr>
            <p:cNvPr id="20" name="Picture 3" descr="C:\Documents and Settings\Safwan\My Documents\My Pictures\Work photos\MTI\Professional shots\MTI JPEG\IMG_7050.jpg"/>
            <p:cNvPicPr>
              <a:picLocks noChangeAspect="1" noChangeArrowheads="1"/>
            </p:cNvPicPr>
            <p:nvPr/>
          </p:nvPicPr>
          <p:blipFill>
            <a:blip r:embed="rId5" cstate="email"/>
            <a:srcRect/>
            <a:stretch>
              <a:fillRect/>
            </a:stretch>
          </p:blipFill>
          <p:spPr bwMode="auto">
            <a:xfrm>
              <a:off x="4724400" y="762000"/>
              <a:ext cx="3962400" cy="1857375"/>
            </a:xfrm>
            <a:prstGeom prst="rect">
              <a:avLst/>
            </a:prstGeom>
            <a:noFill/>
          </p:spPr>
        </p:pic>
        <p:sp>
          <p:nvSpPr>
            <p:cNvPr id="21" name="TextBox 20"/>
            <p:cNvSpPr txBox="1"/>
            <p:nvPr/>
          </p:nvSpPr>
          <p:spPr>
            <a:xfrm>
              <a:off x="4677226" y="667275"/>
              <a:ext cx="3915229" cy="398982"/>
            </a:xfrm>
            <a:prstGeom prst="rect">
              <a:avLst/>
            </a:prstGeom>
            <a:noFill/>
          </p:spPr>
          <p:txBody>
            <a:bodyPr wrap="square" rtlCol="0">
              <a:spAutoFit/>
            </a:bodyPr>
            <a:lstStyle/>
            <a:p>
              <a:r>
                <a:rPr lang="en-US" sz="1600" dirty="0" smtClean="0">
                  <a:solidFill>
                    <a:schemeClr val="bg1"/>
                  </a:solidFill>
                </a:rPr>
                <a:t>Cylinder head remanufacturing</a:t>
              </a:r>
              <a:endParaRPr lang="en-US" sz="1600" dirty="0">
                <a:solidFill>
                  <a:schemeClr val="bg1"/>
                </a:solidFill>
              </a:endParaRPr>
            </a:p>
          </p:txBody>
        </p:sp>
      </p:grpSp>
      <p:grpSp>
        <p:nvGrpSpPr>
          <p:cNvPr id="22" name="Group 21"/>
          <p:cNvGrpSpPr/>
          <p:nvPr/>
        </p:nvGrpSpPr>
        <p:grpSpPr>
          <a:xfrm>
            <a:off x="4267200" y="2865762"/>
            <a:ext cx="4648200" cy="3467842"/>
            <a:chOff x="663192" y="3657600"/>
            <a:chExt cx="3834982" cy="2819400"/>
          </a:xfrm>
        </p:grpSpPr>
        <p:pic>
          <p:nvPicPr>
            <p:cNvPr id="23" name="Picture 12" descr="IMG_0030"/>
            <p:cNvPicPr>
              <a:picLocks noChangeAspect="1" noChangeArrowheads="1"/>
            </p:cNvPicPr>
            <p:nvPr/>
          </p:nvPicPr>
          <p:blipFill rotWithShape="1">
            <a:blip r:embed="rId6" cstate="print"/>
            <a:srcRect l="10179"/>
            <a:stretch/>
          </p:blipFill>
          <p:spPr bwMode="auto">
            <a:xfrm>
              <a:off x="663192" y="3657600"/>
              <a:ext cx="3834982" cy="2819400"/>
            </a:xfrm>
            <a:prstGeom prst="rect">
              <a:avLst/>
            </a:prstGeom>
            <a:noFill/>
          </p:spPr>
        </p:pic>
        <p:sp>
          <p:nvSpPr>
            <p:cNvPr id="24" name="TextBox 23"/>
            <p:cNvSpPr txBox="1"/>
            <p:nvPr/>
          </p:nvSpPr>
          <p:spPr>
            <a:xfrm>
              <a:off x="1295400" y="6076441"/>
              <a:ext cx="3200400" cy="369333"/>
            </a:xfrm>
            <a:prstGeom prst="rect">
              <a:avLst/>
            </a:prstGeom>
            <a:noFill/>
          </p:spPr>
          <p:txBody>
            <a:bodyPr wrap="square" rtlCol="0">
              <a:spAutoFit/>
            </a:bodyPr>
            <a:lstStyle/>
            <a:p>
              <a:pPr algn="r"/>
              <a:r>
                <a:rPr lang="en-US" dirty="0" smtClean="0">
                  <a:solidFill>
                    <a:schemeClr val="bg1"/>
                  </a:solidFill>
                </a:rPr>
                <a:t>Completed engines</a:t>
              </a:r>
              <a:endParaRPr lang="en-US" dirty="0">
                <a:solidFill>
                  <a:schemeClr val="bg1"/>
                </a:solidFill>
              </a:endParaRPr>
            </a:p>
          </p:txBody>
        </p:sp>
      </p:grpSp>
      <p:grpSp>
        <p:nvGrpSpPr>
          <p:cNvPr id="25" name="Group 24"/>
          <p:cNvGrpSpPr/>
          <p:nvPr/>
        </p:nvGrpSpPr>
        <p:grpSpPr>
          <a:xfrm>
            <a:off x="304800" y="3025087"/>
            <a:ext cx="3765331" cy="3299513"/>
            <a:chOff x="4724400" y="2813845"/>
            <a:chExt cx="3962400" cy="3673544"/>
          </a:xfrm>
        </p:grpSpPr>
        <p:pic>
          <p:nvPicPr>
            <p:cNvPr id="26" name="Picture 2" descr="C:\Documents and Settings\Safwan\My Documents\My Pictures\Work photos\MTI\Professional shots\Copy of 18790001.jpg"/>
            <p:cNvPicPr>
              <a:picLocks noChangeAspect="1" noChangeArrowheads="1"/>
            </p:cNvPicPr>
            <p:nvPr/>
          </p:nvPicPr>
          <p:blipFill>
            <a:blip r:embed="rId7" cstate="email"/>
            <a:srcRect/>
            <a:stretch>
              <a:fillRect/>
            </a:stretch>
          </p:blipFill>
          <p:spPr bwMode="auto">
            <a:xfrm>
              <a:off x="4724400" y="2813845"/>
              <a:ext cx="3962400" cy="3673544"/>
            </a:xfrm>
            <a:prstGeom prst="rect">
              <a:avLst/>
            </a:prstGeom>
            <a:noFill/>
          </p:spPr>
        </p:pic>
        <p:sp>
          <p:nvSpPr>
            <p:cNvPr id="27" name="TextBox 26"/>
            <p:cNvSpPr txBox="1"/>
            <p:nvPr/>
          </p:nvSpPr>
          <p:spPr>
            <a:xfrm>
              <a:off x="5486400" y="2819400"/>
              <a:ext cx="3200400" cy="369332"/>
            </a:xfrm>
            <a:prstGeom prst="rect">
              <a:avLst/>
            </a:prstGeom>
            <a:noFill/>
          </p:spPr>
          <p:txBody>
            <a:bodyPr wrap="square" rtlCol="0">
              <a:spAutoFit/>
            </a:bodyPr>
            <a:lstStyle/>
            <a:p>
              <a:pPr algn="r"/>
              <a:r>
                <a:rPr lang="en-US" dirty="0" smtClean="0">
                  <a:solidFill>
                    <a:schemeClr val="bg1"/>
                  </a:solidFill>
                </a:rPr>
                <a:t>Engine assembly</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IMG_6626"/>
          <p:cNvPicPr>
            <a:picLocks noChangeAspect="1" noChangeArrowheads="1"/>
          </p:cNvPicPr>
          <p:nvPr/>
        </p:nvPicPr>
        <p:blipFill>
          <a:blip r:embed="rId3" cstate="print"/>
          <a:srcRect/>
          <a:stretch>
            <a:fillRect/>
          </a:stretch>
        </p:blipFill>
        <p:spPr bwMode="auto">
          <a:xfrm>
            <a:off x="1671638" y="1219200"/>
            <a:ext cx="1838325" cy="1828800"/>
          </a:xfrm>
          <a:prstGeom prst="rect">
            <a:avLst/>
          </a:prstGeom>
          <a:noFill/>
          <a:ln w="9525">
            <a:noFill/>
            <a:miter lim="800000"/>
            <a:headEnd/>
            <a:tailEnd/>
          </a:ln>
        </p:spPr>
      </p:pic>
      <p:pic>
        <p:nvPicPr>
          <p:cNvPr id="107523" name="Picture 6" descr="Copy of 18780004"/>
          <p:cNvPicPr>
            <a:picLocks noChangeAspect="1" noChangeArrowheads="1"/>
          </p:cNvPicPr>
          <p:nvPr/>
        </p:nvPicPr>
        <p:blipFill>
          <a:blip r:embed="rId4" cstate="print"/>
          <a:srcRect/>
          <a:stretch>
            <a:fillRect/>
          </a:stretch>
        </p:blipFill>
        <p:spPr bwMode="auto">
          <a:xfrm>
            <a:off x="5100638" y="1219200"/>
            <a:ext cx="3214687" cy="1905000"/>
          </a:xfrm>
          <a:prstGeom prst="rect">
            <a:avLst/>
          </a:prstGeom>
          <a:noFill/>
          <a:ln w="9525">
            <a:noFill/>
            <a:miter lim="800000"/>
            <a:headEnd/>
            <a:tailEnd/>
          </a:ln>
        </p:spPr>
      </p:pic>
      <p:pic>
        <p:nvPicPr>
          <p:cNvPr id="107524" name="Picture 7" descr="IMG_6711"/>
          <p:cNvPicPr>
            <a:picLocks noChangeAspect="1" noChangeArrowheads="1"/>
          </p:cNvPicPr>
          <p:nvPr/>
        </p:nvPicPr>
        <p:blipFill>
          <a:blip r:embed="rId5" cstate="print"/>
          <a:srcRect/>
          <a:stretch>
            <a:fillRect/>
          </a:stretch>
        </p:blipFill>
        <p:spPr bwMode="auto">
          <a:xfrm>
            <a:off x="5105400" y="3429000"/>
            <a:ext cx="3429000" cy="1928813"/>
          </a:xfrm>
          <a:prstGeom prst="rect">
            <a:avLst/>
          </a:prstGeom>
          <a:noFill/>
          <a:ln w="9525">
            <a:noFill/>
            <a:miter lim="800000"/>
            <a:headEnd/>
            <a:tailEnd/>
          </a:ln>
        </p:spPr>
      </p:pic>
      <p:sp>
        <p:nvSpPr>
          <p:cNvPr id="107525" name="Text Box 8"/>
          <p:cNvSpPr txBox="1">
            <a:spLocks noChangeArrowheads="1"/>
          </p:cNvSpPr>
          <p:nvPr/>
        </p:nvSpPr>
        <p:spPr bwMode="auto">
          <a:xfrm>
            <a:off x="1371600" y="3048000"/>
            <a:ext cx="2438400" cy="33655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cs typeface="Arial" charset="0"/>
              </a:rPr>
              <a:t>Cylinder Head Reman</a:t>
            </a:r>
          </a:p>
        </p:txBody>
      </p:sp>
      <p:sp>
        <p:nvSpPr>
          <p:cNvPr id="107526" name="Text Box 9"/>
          <p:cNvSpPr txBox="1">
            <a:spLocks noChangeArrowheads="1"/>
          </p:cNvSpPr>
          <p:nvPr/>
        </p:nvSpPr>
        <p:spPr bwMode="auto">
          <a:xfrm>
            <a:off x="5410200" y="3092450"/>
            <a:ext cx="2447925" cy="33655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cs typeface="Arial" charset="0"/>
              </a:rPr>
              <a:t>Crankcase machining</a:t>
            </a:r>
          </a:p>
        </p:txBody>
      </p:sp>
      <p:sp>
        <p:nvSpPr>
          <p:cNvPr id="107527" name="Text Box 10"/>
          <p:cNvSpPr txBox="1">
            <a:spLocks noChangeArrowheads="1"/>
          </p:cNvSpPr>
          <p:nvPr/>
        </p:nvSpPr>
        <p:spPr bwMode="auto">
          <a:xfrm>
            <a:off x="5495925" y="5319713"/>
            <a:ext cx="2520950" cy="336550"/>
          </a:xfrm>
          <a:prstGeom prst="rect">
            <a:avLst/>
          </a:prstGeom>
          <a:noFill/>
          <a:ln w="9525">
            <a:noFill/>
            <a:miter lim="800000"/>
            <a:headEnd/>
            <a:tailEnd/>
          </a:ln>
        </p:spPr>
        <p:txBody>
          <a:bodyPr>
            <a:spAutoFit/>
          </a:bodyPr>
          <a:lstStyle/>
          <a:p>
            <a:pPr algn="ctr">
              <a:spcBef>
                <a:spcPct val="50000"/>
              </a:spcBef>
            </a:pPr>
            <a:r>
              <a:rPr lang="en-US" sz="1600" b="1">
                <a:latin typeface="Calibri" pitchFamily="34" charset="0"/>
                <a:cs typeface="Arial" charset="0"/>
              </a:rPr>
              <a:t>Crankshaft machining</a:t>
            </a:r>
          </a:p>
        </p:txBody>
      </p:sp>
      <p:grpSp>
        <p:nvGrpSpPr>
          <p:cNvPr id="2" name="Group 8"/>
          <p:cNvGrpSpPr>
            <a:grpSpLocks/>
          </p:cNvGrpSpPr>
          <p:nvPr/>
        </p:nvGrpSpPr>
        <p:grpSpPr bwMode="auto">
          <a:xfrm>
            <a:off x="304800" y="3581400"/>
            <a:ext cx="2124075" cy="2027238"/>
            <a:chOff x="390" y="2845"/>
            <a:chExt cx="1338" cy="1277"/>
          </a:xfrm>
        </p:grpSpPr>
        <p:pic>
          <p:nvPicPr>
            <p:cNvPr id="13327" name="Picture 5" descr="IMG_6792"/>
            <p:cNvPicPr>
              <a:picLocks noChangeAspect="1" noChangeArrowheads="1"/>
            </p:cNvPicPr>
            <p:nvPr/>
          </p:nvPicPr>
          <p:blipFill>
            <a:blip r:embed="rId6" cstate="print"/>
            <a:srcRect/>
            <a:stretch>
              <a:fillRect/>
            </a:stretch>
          </p:blipFill>
          <p:spPr bwMode="auto">
            <a:xfrm>
              <a:off x="390" y="2845"/>
              <a:ext cx="1338" cy="1096"/>
            </a:xfrm>
            <a:prstGeom prst="rect">
              <a:avLst/>
            </a:prstGeom>
            <a:noFill/>
            <a:ln w="9525">
              <a:noFill/>
              <a:miter lim="800000"/>
              <a:headEnd/>
              <a:tailEnd/>
            </a:ln>
          </p:spPr>
        </p:pic>
        <p:sp>
          <p:nvSpPr>
            <p:cNvPr id="13328" name="Text Box 11"/>
            <p:cNvSpPr txBox="1">
              <a:spLocks noChangeArrowheads="1"/>
            </p:cNvSpPr>
            <p:nvPr/>
          </p:nvSpPr>
          <p:spPr bwMode="auto">
            <a:xfrm>
              <a:off x="848" y="3910"/>
              <a:ext cx="561" cy="212"/>
            </a:xfrm>
            <a:prstGeom prst="rect">
              <a:avLst/>
            </a:prstGeom>
            <a:noFill/>
            <a:ln w="9525">
              <a:noFill/>
              <a:miter lim="800000"/>
              <a:headEnd/>
              <a:tailEnd/>
            </a:ln>
          </p:spPr>
          <p:txBody>
            <a:bodyPr>
              <a:spAutoFit/>
            </a:bodyPr>
            <a:lstStyle/>
            <a:p>
              <a:pPr eaLnBrk="1" hangingPunct="1">
                <a:spcBef>
                  <a:spcPct val="50000"/>
                </a:spcBef>
              </a:pPr>
              <a:r>
                <a:rPr lang="en-US" sz="1600" b="1">
                  <a:latin typeface="Calibri" pitchFamily="34" charset="0"/>
                  <a:cs typeface="Arial" charset="0"/>
                </a:rPr>
                <a:t>Before</a:t>
              </a:r>
            </a:p>
          </p:txBody>
        </p:sp>
      </p:grpSp>
      <p:grpSp>
        <p:nvGrpSpPr>
          <p:cNvPr id="3" name="Group 11"/>
          <p:cNvGrpSpPr>
            <a:grpSpLocks/>
          </p:cNvGrpSpPr>
          <p:nvPr/>
        </p:nvGrpSpPr>
        <p:grpSpPr bwMode="auto">
          <a:xfrm>
            <a:off x="2667000" y="3581400"/>
            <a:ext cx="1985963" cy="2027238"/>
            <a:chOff x="1680" y="1008"/>
            <a:chExt cx="1251" cy="1277"/>
          </a:xfrm>
        </p:grpSpPr>
        <p:pic>
          <p:nvPicPr>
            <p:cNvPr id="13325" name="Picture 5" descr="IMG_6792"/>
            <p:cNvPicPr>
              <a:picLocks noChangeAspect="1" noChangeArrowheads="1"/>
            </p:cNvPicPr>
            <p:nvPr/>
          </p:nvPicPr>
          <p:blipFill>
            <a:blip r:embed="rId7" cstate="print"/>
            <a:srcRect/>
            <a:stretch>
              <a:fillRect/>
            </a:stretch>
          </p:blipFill>
          <p:spPr bwMode="auto">
            <a:xfrm>
              <a:off x="1680" y="1008"/>
              <a:ext cx="1251" cy="1096"/>
            </a:xfrm>
            <a:prstGeom prst="rect">
              <a:avLst/>
            </a:prstGeom>
            <a:noFill/>
            <a:ln w="9525">
              <a:noFill/>
              <a:miter lim="800000"/>
              <a:headEnd/>
              <a:tailEnd/>
            </a:ln>
          </p:spPr>
        </p:pic>
        <p:sp>
          <p:nvSpPr>
            <p:cNvPr id="13326" name="Text Box 12"/>
            <p:cNvSpPr txBox="1">
              <a:spLocks noChangeArrowheads="1"/>
            </p:cNvSpPr>
            <p:nvPr/>
          </p:nvSpPr>
          <p:spPr bwMode="auto">
            <a:xfrm>
              <a:off x="2116" y="2073"/>
              <a:ext cx="560" cy="212"/>
            </a:xfrm>
            <a:prstGeom prst="rect">
              <a:avLst/>
            </a:prstGeom>
            <a:noFill/>
            <a:ln w="9525">
              <a:noFill/>
              <a:miter lim="800000"/>
              <a:headEnd/>
              <a:tailEnd/>
            </a:ln>
          </p:spPr>
          <p:txBody>
            <a:bodyPr>
              <a:spAutoFit/>
            </a:bodyPr>
            <a:lstStyle/>
            <a:p>
              <a:pPr eaLnBrk="1" hangingPunct="1">
                <a:spcBef>
                  <a:spcPct val="50000"/>
                </a:spcBef>
              </a:pPr>
              <a:r>
                <a:rPr lang="en-US" sz="1600" b="1">
                  <a:latin typeface="Calibri" pitchFamily="34" charset="0"/>
                  <a:cs typeface="Arial" charset="0"/>
                </a:rPr>
                <a:t>After</a:t>
              </a:r>
            </a:p>
          </p:txBody>
        </p:sp>
      </p:grpSp>
      <p:sp>
        <p:nvSpPr>
          <p:cNvPr id="107534" name="Line 14"/>
          <p:cNvSpPr>
            <a:spLocks noChangeShapeType="1"/>
          </p:cNvSpPr>
          <p:nvPr/>
        </p:nvSpPr>
        <p:spPr bwMode="auto">
          <a:xfrm>
            <a:off x="4876800" y="990600"/>
            <a:ext cx="0" cy="4724400"/>
          </a:xfrm>
          <a:prstGeom prst="line">
            <a:avLst/>
          </a:prstGeom>
          <a:noFill/>
          <a:ln w="22225">
            <a:solidFill>
              <a:schemeClr val="tx1"/>
            </a:solidFill>
            <a:round/>
            <a:headEnd/>
            <a:tailEnd/>
          </a:ln>
        </p:spPr>
        <p:txBody>
          <a:bodyPr/>
          <a:lstStyle/>
          <a:p>
            <a:endParaRPr lang="en-US"/>
          </a:p>
        </p:txBody>
      </p:sp>
      <p:sp>
        <p:nvSpPr>
          <p:cNvPr id="17" name="Rectangle 16"/>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descr="MTI logo for letter"/>
          <p:cNvPicPr>
            <a:picLocks noChangeAspect="1" noChangeArrowheads="1"/>
          </p:cNvPicPr>
          <p:nvPr/>
        </p:nvPicPr>
        <p:blipFill>
          <a:blip r:embed="rId8" cstate="email"/>
          <a:srcRect/>
          <a:stretch>
            <a:fillRect/>
          </a:stretch>
        </p:blipFill>
        <p:spPr bwMode="auto">
          <a:xfrm>
            <a:off x="304800" y="152401"/>
            <a:ext cx="685800" cy="431304"/>
          </a:xfrm>
          <a:prstGeom prst="rect">
            <a:avLst/>
          </a:prstGeom>
          <a:noFill/>
          <a:ln w="9525">
            <a:noFill/>
            <a:miter lim="800000"/>
            <a:headEnd/>
            <a:tailEnd/>
          </a:ln>
        </p:spPr>
      </p:pic>
      <p:sp>
        <p:nvSpPr>
          <p:cNvPr id="19"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REMANUFACTURING EXPERIENCE</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75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5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p:bldP spid="107526" grpId="0"/>
      <p:bldP spid="107527" grpId="0"/>
      <p:bldP spid="1075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5"/>
          <p:cNvSpPr>
            <a:spLocks noChangeArrowheads="1"/>
          </p:cNvSpPr>
          <p:nvPr/>
        </p:nvSpPr>
        <p:spPr bwMode="auto">
          <a:xfrm>
            <a:off x="533400" y="3752850"/>
            <a:ext cx="1295400" cy="1077218"/>
          </a:xfrm>
          <a:prstGeom prst="rect">
            <a:avLst/>
          </a:prstGeom>
          <a:noFill/>
          <a:ln w="9525" algn="ctr">
            <a:noFill/>
            <a:miter lim="800000"/>
            <a:headEnd/>
            <a:tailEnd/>
          </a:ln>
        </p:spPr>
        <p:txBody>
          <a:bodyPr wrap="square" anchor="ctr">
            <a:spAutoFit/>
          </a:bodyPr>
          <a:lstStyle/>
          <a:p>
            <a:r>
              <a:rPr lang="en-US" sz="1600" b="1" dirty="0" smtClean="0">
                <a:latin typeface="Calibri" pitchFamily="34" charset="0"/>
                <a:cs typeface="Arial" charset="0"/>
              </a:rPr>
              <a:t>PRASARANA </a:t>
            </a:r>
            <a:r>
              <a:rPr lang="en-US" sz="1600" dirty="0" smtClean="0">
                <a:latin typeface="Calibri" pitchFamily="34" charset="0"/>
                <a:cs typeface="Arial" charset="0"/>
              </a:rPr>
              <a:t>IVECO </a:t>
            </a:r>
            <a:r>
              <a:rPr lang="en-US" sz="1600" dirty="0">
                <a:latin typeface="Calibri" pitchFamily="34" charset="0"/>
                <a:cs typeface="Arial" charset="0"/>
              </a:rPr>
              <a:t>e</a:t>
            </a:r>
            <a:r>
              <a:rPr lang="en-US" sz="1600" dirty="0" smtClean="0">
                <a:latin typeface="Calibri" pitchFamily="34" charset="0"/>
                <a:cs typeface="Arial" charset="0"/>
              </a:rPr>
              <a:t>ngines </a:t>
            </a:r>
            <a:r>
              <a:rPr lang="en-US" sz="1600" dirty="0">
                <a:latin typeface="Calibri" pitchFamily="34" charset="0"/>
                <a:cs typeface="Arial" charset="0"/>
              </a:rPr>
              <a:t>for buses</a:t>
            </a:r>
            <a:endParaRPr lang="en-GB" sz="1600" dirty="0">
              <a:latin typeface="Calibri" pitchFamily="34" charset="0"/>
              <a:cs typeface="Arial" charset="0"/>
            </a:endParaRPr>
          </a:p>
        </p:txBody>
      </p:sp>
      <p:pic>
        <p:nvPicPr>
          <p:cNvPr id="106500" name="Picture 7" descr="masterbuild 014"/>
          <p:cNvPicPr>
            <a:picLocks noChangeAspect="1" noChangeArrowheads="1"/>
          </p:cNvPicPr>
          <p:nvPr/>
        </p:nvPicPr>
        <p:blipFill>
          <a:blip r:embed="rId3" cstate="print">
            <a:lum bright="12000" contrast="12000"/>
          </a:blip>
          <a:srcRect/>
          <a:stretch>
            <a:fillRect/>
          </a:stretch>
        </p:blipFill>
        <p:spPr bwMode="auto">
          <a:xfrm>
            <a:off x="1908175" y="3659188"/>
            <a:ext cx="2511425" cy="1911350"/>
          </a:xfrm>
          <a:prstGeom prst="rect">
            <a:avLst/>
          </a:prstGeom>
          <a:noFill/>
          <a:ln w="9525">
            <a:noFill/>
            <a:miter lim="800000"/>
            <a:headEnd/>
            <a:tailEnd/>
          </a:ln>
        </p:spPr>
      </p:pic>
      <p:pic>
        <p:nvPicPr>
          <p:cNvPr id="106501" name="Picture 3" descr="P4040085"/>
          <p:cNvPicPr>
            <a:picLocks noChangeAspect="1" noChangeArrowheads="1"/>
          </p:cNvPicPr>
          <p:nvPr/>
        </p:nvPicPr>
        <p:blipFill>
          <a:blip r:embed="rId4" cstate="print"/>
          <a:srcRect/>
          <a:stretch>
            <a:fillRect/>
          </a:stretch>
        </p:blipFill>
        <p:spPr bwMode="auto">
          <a:xfrm>
            <a:off x="5651500" y="3657600"/>
            <a:ext cx="2578100" cy="1931988"/>
          </a:xfrm>
          <a:prstGeom prst="rect">
            <a:avLst/>
          </a:prstGeom>
          <a:noFill/>
          <a:ln w="9525">
            <a:noFill/>
            <a:miter lim="800000"/>
            <a:headEnd/>
            <a:tailEnd/>
          </a:ln>
        </p:spPr>
      </p:pic>
      <p:sp>
        <p:nvSpPr>
          <p:cNvPr id="4" name="Right Arrow 6"/>
          <p:cNvSpPr>
            <a:spLocks noChangeArrowheads="1"/>
          </p:cNvSpPr>
          <p:nvPr/>
        </p:nvSpPr>
        <p:spPr bwMode="auto">
          <a:xfrm>
            <a:off x="4694238" y="4267200"/>
            <a:ext cx="792162" cy="647700"/>
          </a:xfrm>
          <a:prstGeom prst="rightArrow">
            <a:avLst>
              <a:gd name="adj1" fmla="val 45824"/>
              <a:gd name="adj2" fmla="val 49510"/>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MY" sz="2000">
              <a:latin typeface="Calibri" pitchFamily="34" charset="0"/>
              <a:cs typeface="Arial" charset="0"/>
            </a:endParaRPr>
          </a:p>
        </p:txBody>
      </p:sp>
      <p:sp>
        <p:nvSpPr>
          <p:cNvPr id="12294" name="Text Box 8"/>
          <p:cNvSpPr txBox="1">
            <a:spLocks noChangeArrowheads="1"/>
          </p:cNvSpPr>
          <p:nvPr/>
        </p:nvSpPr>
        <p:spPr bwMode="auto">
          <a:xfrm>
            <a:off x="2209800" y="990600"/>
            <a:ext cx="1828800" cy="366713"/>
          </a:xfrm>
          <a:prstGeom prst="rect">
            <a:avLst/>
          </a:prstGeom>
          <a:noFill/>
          <a:ln w="9525">
            <a:noFill/>
            <a:miter lim="800000"/>
            <a:headEnd/>
            <a:tailEnd/>
          </a:ln>
        </p:spPr>
        <p:txBody>
          <a:bodyPr>
            <a:spAutoFit/>
          </a:bodyPr>
          <a:lstStyle/>
          <a:p>
            <a:pPr algn="ctr">
              <a:spcBef>
                <a:spcPct val="50000"/>
              </a:spcBef>
            </a:pPr>
            <a:r>
              <a:rPr lang="en-US" b="1" dirty="0" smtClean="0"/>
              <a:t>BEFORE</a:t>
            </a:r>
            <a:endParaRPr lang="en-US" b="1" dirty="0"/>
          </a:p>
        </p:txBody>
      </p:sp>
      <p:sp>
        <p:nvSpPr>
          <p:cNvPr id="12295" name="Text Box 9"/>
          <p:cNvSpPr txBox="1">
            <a:spLocks noChangeArrowheads="1"/>
          </p:cNvSpPr>
          <p:nvPr/>
        </p:nvSpPr>
        <p:spPr bwMode="auto">
          <a:xfrm>
            <a:off x="6019800" y="990600"/>
            <a:ext cx="1828800" cy="366713"/>
          </a:xfrm>
          <a:prstGeom prst="rect">
            <a:avLst/>
          </a:prstGeom>
          <a:noFill/>
          <a:ln w="9525">
            <a:noFill/>
            <a:miter lim="800000"/>
            <a:headEnd/>
            <a:tailEnd/>
          </a:ln>
        </p:spPr>
        <p:txBody>
          <a:bodyPr>
            <a:spAutoFit/>
          </a:bodyPr>
          <a:lstStyle/>
          <a:p>
            <a:pPr algn="ctr">
              <a:spcBef>
                <a:spcPct val="50000"/>
              </a:spcBef>
            </a:pPr>
            <a:r>
              <a:rPr lang="en-US" b="1" dirty="0" smtClean="0"/>
              <a:t>AFTER</a:t>
            </a:r>
            <a:endParaRPr lang="en-US" b="1" dirty="0"/>
          </a:p>
        </p:txBody>
      </p:sp>
      <p:grpSp>
        <p:nvGrpSpPr>
          <p:cNvPr id="2" name="Group 13"/>
          <p:cNvGrpSpPr>
            <a:grpSpLocks/>
          </p:cNvGrpSpPr>
          <p:nvPr/>
        </p:nvGrpSpPr>
        <p:grpSpPr bwMode="auto">
          <a:xfrm>
            <a:off x="611188" y="1409700"/>
            <a:ext cx="7618412" cy="1943100"/>
            <a:chOff x="611188" y="2019300"/>
            <a:chExt cx="7618412" cy="1943100"/>
          </a:xfrm>
        </p:grpSpPr>
        <p:sp>
          <p:nvSpPr>
            <p:cNvPr id="12299" name="Rectangle 20"/>
            <p:cNvSpPr>
              <a:spLocks noChangeArrowheads="1"/>
            </p:cNvSpPr>
            <p:nvPr/>
          </p:nvSpPr>
          <p:spPr bwMode="auto">
            <a:xfrm>
              <a:off x="611188" y="2611438"/>
              <a:ext cx="1217612" cy="830997"/>
            </a:xfrm>
            <a:prstGeom prst="rect">
              <a:avLst/>
            </a:prstGeom>
            <a:noFill/>
            <a:ln w="9525">
              <a:noFill/>
              <a:miter lim="800000"/>
              <a:headEnd/>
              <a:tailEnd/>
            </a:ln>
          </p:spPr>
          <p:txBody>
            <a:bodyPr anchor="ctr">
              <a:spAutoFit/>
            </a:bodyPr>
            <a:lstStyle/>
            <a:p>
              <a:r>
                <a:rPr lang="en-GB" sz="1600" b="1" dirty="0" smtClean="0">
                  <a:latin typeface="Calibri" pitchFamily="34" charset="0"/>
                  <a:cs typeface="Arial" charset="0"/>
                </a:rPr>
                <a:t>MMEA</a:t>
              </a:r>
            </a:p>
            <a:p>
              <a:r>
                <a:rPr lang="en-GB" sz="1600" dirty="0" smtClean="0">
                  <a:latin typeface="Calibri" pitchFamily="34" charset="0"/>
                  <a:cs typeface="Arial" charset="0"/>
                </a:rPr>
                <a:t>Marine </a:t>
              </a:r>
              <a:r>
                <a:rPr lang="en-GB" sz="1600" dirty="0">
                  <a:latin typeface="Calibri" pitchFamily="34" charset="0"/>
                  <a:cs typeface="Arial" charset="0"/>
                </a:rPr>
                <a:t>Generators</a:t>
              </a:r>
              <a:endParaRPr lang="en-US" sz="1600" dirty="0">
                <a:latin typeface="Calibri" pitchFamily="34" charset="0"/>
                <a:cs typeface="Arial" charset="0"/>
              </a:endParaRPr>
            </a:p>
          </p:txBody>
        </p:sp>
        <p:sp>
          <p:nvSpPr>
            <p:cNvPr id="3" name="Right Arrow 6"/>
            <p:cNvSpPr>
              <a:spLocks noChangeArrowheads="1"/>
            </p:cNvSpPr>
            <p:nvPr/>
          </p:nvSpPr>
          <p:spPr bwMode="auto">
            <a:xfrm>
              <a:off x="4648200" y="2700338"/>
              <a:ext cx="792163" cy="647700"/>
            </a:xfrm>
            <a:prstGeom prst="rightArrow">
              <a:avLst>
                <a:gd name="adj1" fmla="val 45824"/>
                <a:gd name="adj2" fmla="val 49510"/>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MY" sz="2000">
                <a:latin typeface="Calibri" pitchFamily="34" charset="0"/>
                <a:cs typeface="Arial" charset="0"/>
              </a:endParaRPr>
            </a:p>
          </p:txBody>
        </p:sp>
        <p:pic>
          <p:nvPicPr>
            <p:cNvPr id="12301" name="Picture 5" descr="IMG_3019"/>
            <p:cNvPicPr>
              <a:picLocks noChangeAspect="1" noChangeArrowheads="1"/>
            </p:cNvPicPr>
            <p:nvPr/>
          </p:nvPicPr>
          <p:blipFill>
            <a:blip r:embed="rId5" cstate="print"/>
            <a:srcRect/>
            <a:stretch>
              <a:fillRect/>
            </a:stretch>
          </p:blipFill>
          <p:spPr bwMode="auto">
            <a:xfrm>
              <a:off x="1905000" y="2057400"/>
              <a:ext cx="2514600" cy="1885950"/>
            </a:xfrm>
            <a:prstGeom prst="rect">
              <a:avLst/>
            </a:prstGeom>
            <a:noFill/>
            <a:ln w="9525">
              <a:noFill/>
              <a:miter lim="800000"/>
              <a:headEnd/>
              <a:tailEnd/>
            </a:ln>
          </p:spPr>
        </p:pic>
        <p:pic>
          <p:nvPicPr>
            <p:cNvPr id="12302" name="Picture 7" descr="IMG_0031"/>
            <p:cNvPicPr>
              <a:picLocks noChangeAspect="1" noChangeArrowheads="1"/>
            </p:cNvPicPr>
            <p:nvPr/>
          </p:nvPicPr>
          <p:blipFill>
            <a:blip r:embed="rId6" cstate="email"/>
            <a:srcRect/>
            <a:stretch>
              <a:fillRect/>
            </a:stretch>
          </p:blipFill>
          <p:spPr bwMode="auto">
            <a:xfrm>
              <a:off x="5638800" y="2019300"/>
              <a:ext cx="2590800" cy="1943100"/>
            </a:xfrm>
            <a:prstGeom prst="rect">
              <a:avLst/>
            </a:prstGeom>
            <a:noFill/>
            <a:ln w="9525">
              <a:noFill/>
              <a:miter lim="800000"/>
              <a:headEnd/>
              <a:tailEnd/>
            </a:ln>
          </p:spPr>
        </p:pic>
      </p:grpSp>
      <p:sp>
        <p:nvSpPr>
          <p:cNvPr id="15" name="Rectangle 14"/>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MTI logo for letter"/>
          <p:cNvPicPr>
            <a:picLocks noChangeAspect="1" noChangeArrowheads="1"/>
          </p:cNvPicPr>
          <p:nvPr/>
        </p:nvPicPr>
        <p:blipFill>
          <a:blip r:embed="rId7" cstate="email"/>
          <a:srcRect/>
          <a:stretch>
            <a:fillRect/>
          </a:stretch>
        </p:blipFill>
        <p:spPr bwMode="auto">
          <a:xfrm>
            <a:off x="304800" y="152401"/>
            <a:ext cx="685800" cy="431304"/>
          </a:xfrm>
          <a:prstGeom prst="rect">
            <a:avLst/>
          </a:prstGeom>
          <a:noFill/>
          <a:ln w="9525">
            <a:noFill/>
            <a:miter lim="800000"/>
            <a:headEnd/>
            <a:tailEnd/>
          </a:ln>
        </p:spPr>
      </p:pic>
      <p:sp>
        <p:nvSpPr>
          <p:cNvPr id="17"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REMANUFACTURING EXPERIENCE</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5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a:grpSpLocks/>
          </p:cNvGrpSpPr>
          <p:nvPr/>
        </p:nvGrpSpPr>
        <p:grpSpPr bwMode="auto">
          <a:xfrm>
            <a:off x="381000" y="2895600"/>
            <a:ext cx="7696200" cy="1714501"/>
            <a:chOff x="381000" y="2133600"/>
            <a:chExt cx="7696200" cy="1714501"/>
          </a:xfrm>
        </p:grpSpPr>
        <p:sp>
          <p:nvSpPr>
            <p:cNvPr id="11275" name="Rectangle 21"/>
            <p:cNvSpPr>
              <a:spLocks noChangeArrowheads="1"/>
            </p:cNvSpPr>
            <p:nvPr/>
          </p:nvSpPr>
          <p:spPr bwMode="auto">
            <a:xfrm>
              <a:off x="381000" y="2619375"/>
              <a:ext cx="1150938" cy="825500"/>
            </a:xfrm>
            <a:prstGeom prst="rect">
              <a:avLst/>
            </a:prstGeom>
            <a:noFill/>
            <a:ln w="9525">
              <a:noFill/>
              <a:miter lim="800000"/>
              <a:headEnd/>
              <a:tailEnd/>
            </a:ln>
          </p:spPr>
          <p:txBody>
            <a:bodyPr anchor="ctr">
              <a:spAutoFit/>
            </a:bodyPr>
            <a:lstStyle/>
            <a:p>
              <a:r>
                <a:rPr lang="en-US" sz="1600" dirty="0">
                  <a:latin typeface="Calibri" pitchFamily="34" charset="0"/>
                  <a:cs typeface="Arial" charset="0"/>
                </a:rPr>
                <a:t>TNB</a:t>
              </a:r>
            </a:p>
            <a:p>
              <a:r>
                <a:rPr lang="en-US" sz="1600" dirty="0">
                  <a:latin typeface="Calibri" pitchFamily="34" charset="0"/>
                  <a:cs typeface="Arial" charset="0"/>
                </a:rPr>
                <a:t>Land Rover Defender</a:t>
              </a:r>
            </a:p>
          </p:txBody>
        </p:sp>
        <p:sp>
          <p:nvSpPr>
            <p:cNvPr id="2" name="Right Arrow 6"/>
            <p:cNvSpPr>
              <a:spLocks noChangeArrowheads="1"/>
            </p:cNvSpPr>
            <p:nvPr/>
          </p:nvSpPr>
          <p:spPr bwMode="auto">
            <a:xfrm>
              <a:off x="4512250" y="2667001"/>
              <a:ext cx="792163" cy="647700"/>
            </a:xfrm>
            <a:prstGeom prst="rightArrow">
              <a:avLst>
                <a:gd name="adj1" fmla="val 45824"/>
                <a:gd name="adj2" fmla="val 49510"/>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MY" sz="2000">
                <a:latin typeface="Calibri" pitchFamily="34" charset="0"/>
                <a:cs typeface="Arial" charset="0"/>
              </a:endParaRPr>
            </a:p>
          </p:txBody>
        </p:sp>
        <p:pic>
          <p:nvPicPr>
            <p:cNvPr id="11277" name="Picture 6" descr="09062009187"/>
            <p:cNvPicPr>
              <a:picLocks noChangeAspect="1" noChangeArrowheads="1"/>
            </p:cNvPicPr>
            <p:nvPr/>
          </p:nvPicPr>
          <p:blipFill>
            <a:blip r:embed="rId3" cstate="print"/>
            <a:srcRect/>
            <a:stretch>
              <a:fillRect/>
            </a:stretch>
          </p:blipFill>
          <p:spPr bwMode="auto">
            <a:xfrm>
              <a:off x="1811694" y="2133600"/>
              <a:ext cx="2379306" cy="1714500"/>
            </a:xfrm>
            <a:prstGeom prst="rect">
              <a:avLst/>
            </a:prstGeom>
            <a:noFill/>
            <a:ln w="9525">
              <a:noFill/>
              <a:miter lim="800000"/>
              <a:headEnd/>
              <a:tailEnd/>
            </a:ln>
          </p:spPr>
        </p:pic>
        <p:pic>
          <p:nvPicPr>
            <p:cNvPr id="11278" name="Picture 2" descr="C:\Users\COO\Pictures\Land Rover 011.jpg"/>
            <p:cNvPicPr>
              <a:picLocks noChangeAspect="1" noChangeArrowheads="1"/>
            </p:cNvPicPr>
            <p:nvPr/>
          </p:nvPicPr>
          <p:blipFill>
            <a:blip r:embed="rId4" cstate="print"/>
            <a:srcRect/>
            <a:stretch>
              <a:fillRect/>
            </a:stretch>
          </p:blipFill>
          <p:spPr bwMode="auto">
            <a:xfrm>
              <a:off x="5638800" y="2133601"/>
              <a:ext cx="2438400" cy="1714500"/>
            </a:xfrm>
            <a:prstGeom prst="rect">
              <a:avLst/>
            </a:prstGeom>
            <a:noFill/>
            <a:ln w="9525">
              <a:noFill/>
              <a:miter lim="800000"/>
              <a:headEnd/>
              <a:tailEnd/>
            </a:ln>
          </p:spPr>
        </p:pic>
      </p:grpSp>
      <p:sp>
        <p:nvSpPr>
          <p:cNvPr id="11268" name="Text Box 8"/>
          <p:cNvSpPr txBox="1">
            <a:spLocks noChangeArrowheads="1"/>
          </p:cNvSpPr>
          <p:nvPr/>
        </p:nvSpPr>
        <p:spPr bwMode="auto">
          <a:xfrm>
            <a:off x="1905000" y="700088"/>
            <a:ext cx="1828800" cy="366712"/>
          </a:xfrm>
          <a:prstGeom prst="rect">
            <a:avLst/>
          </a:prstGeom>
          <a:noFill/>
          <a:ln w="9525">
            <a:noFill/>
            <a:miter lim="800000"/>
            <a:headEnd/>
            <a:tailEnd/>
          </a:ln>
        </p:spPr>
        <p:txBody>
          <a:bodyPr>
            <a:spAutoFit/>
          </a:bodyPr>
          <a:lstStyle/>
          <a:p>
            <a:pPr algn="ctr">
              <a:spcBef>
                <a:spcPct val="50000"/>
              </a:spcBef>
            </a:pPr>
            <a:r>
              <a:rPr lang="en-US" b="1"/>
              <a:t>BEFORE</a:t>
            </a:r>
          </a:p>
        </p:txBody>
      </p:sp>
      <p:sp>
        <p:nvSpPr>
          <p:cNvPr id="11269" name="Text Box 9"/>
          <p:cNvSpPr txBox="1">
            <a:spLocks noChangeArrowheads="1"/>
          </p:cNvSpPr>
          <p:nvPr/>
        </p:nvSpPr>
        <p:spPr bwMode="auto">
          <a:xfrm>
            <a:off x="5943600" y="700088"/>
            <a:ext cx="1828800" cy="366712"/>
          </a:xfrm>
          <a:prstGeom prst="rect">
            <a:avLst/>
          </a:prstGeom>
          <a:noFill/>
          <a:ln w="9525">
            <a:noFill/>
            <a:miter lim="800000"/>
            <a:headEnd/>
            <a:tailEnd/>
          </a:ln>
        </p:spPr>
        <p:txBody>
          <a:bodyPr>
            <a:spAutoFit/>
          </a:bodyPr>
          <a:lstStyle/>
          <a:p>
            <a:pPr algn="ctr">
              <a:spcBef>
                <a:spcPct val="50000"/>
              </a:spcBef>
            </a:pPr>
            <a:r>
              <a:rPr lang="en-US" b="1"/>
              <a:t>AFTER</a:t>
            </a:r>
          </a:p>
        </p:txBody>
      </p:sp>
      <p:grpSp>
        <p:nvGrpSpPr>
          <p:cNvPr id="18" name="Group 17"/>
          <p:cNvGrpSpPr/>
          <p:nvPr/>
        </p:nvGrpSpPr>
        <p:grpSpPr>
          <a:xfrm>
            <a:off x="367862" y="1028700"/>
            <a:ext cx="7709338" cy="1828800"/>
            <a:chOff x="367862" y="1447800"/>
            <a:chExt cx="7709338" cy="1828800"/>
          </a:xfrm>
        </p:grpSpPr>
        <p:pic>
          <p:nvPicPr>
            <p:cNvPr id="105482" name="Picture 14" descr="faizal 132"/>
            <p:cNvPicPr>
              <a:picLocks noChangeAspect="1" noChangeArrowheads="1"/>
            </p:cNvPicPr>
            <p:nvPr/>
          </p:nvPicPr>
          <p:blipFill rotWithShape="1">
            <a:blip r:embed="rId5" cstate="print"/>
            <a:srcRect l="3359"/>
            <a:stretch/>
          </p:blipFill>
          <p:spPr bwMode="auto">
            <a:xfrm>
              <a:off x="1811694" y="1447800"/>
              <a:ext cx="2379306" cy="1828800"/>
            </a:xfrm>
            <a:prstGeom prst="rect">
              <a:avLst/>
            </a:prstGeom>
            <a:noFill/>
            <a:ln w="9525">
              <a:noFill/>
              <a:miter lim="800000"/>
              <a:headEnd/>
              <a:tailEnd/>
            </a:ln>
          </p:spPr>
        </p:pic>
        <p:pic>
          <p:nvPicPr>
            <p:cNvPr id="105483" name="Picture 15" descr="ISUZU ALAM FLORA 083"/>
            <p:cNvPicPr>
              <a:picLocks noChangeAspect="1" noChangeArrowheads="1"/>
            </p:cNvPicPr>
            <p:nvPr/>
          </p:nvPicPr>
          <p:blipFill>
            <a:blip r:embed="rId6" cstate="print"/>
            <a:srcRect/>
            <a:stretch>
              <a:fillRect/>
            </a:stretch>
          </p:blipFill>
          <p:spPr bwMode="auto">
            <a:xfrm>
              <a:off x="5638800" y="1485900"/>
              <a:ext cx="2438400" cy="1790700"/>
            </a:xfrm>
            <a:prstGeom prst="rect">
              <a:avLst/>
            </a:prstGeom>
            <a:noFill/>
            <a:ln w="9525">
              <a:noFill/>
              <a:miter lim="800000"/>
              <a:headEnd/>
              <a:tailEnd/>
            </a:ln>
          </p:spPr>
        </p:pic>
        <p:sp>
          <p:nvSpPr>
            <p:cNvPr id="105484" name="Rectangle 20"/>
            <p:cNvSpPr>
              <a:spLocks noChangeArrowheads="1"/>
            </p:cNvSpPr>
            <p:nvPr/>
          </p:nvSpPr>
          <p:spPr bwMode="auto">
            <a:xfrm>
              <a:off x="367862" y="1925638"/>
              <a:ext cx="1217613" cy="1077912"/>
            </a:xfrm>
            <a:prstGeom prst="rect">
              <a:avLst/>
            </a:prstGeom>
            <a:noFill/>
            <a:ln w="9525">
              <a:noFill/>
              <a:miter lim="800000"/>
              <a:headEnd/>
              <a:tailEnd/>
            </a:ln>
          </p:spPr>
          <p:txBody>
            <a:bodyPr anchor="ctr">
              <a:spAutoFit/>
            </a:bodyPr>
            <a:lstStyle/>
            <a:p>
              <a:r>
                <a:rPr lang="en-GB" sz="1600" dirty="0">
                  <a:latin typeface="Calibri" pitchFamily="34" charset="0"/>
                  <a:cs typeface="Arial" charset="0"/>
                </a:rPr>
                <a:t>TNB </a:t>
              </a:r>
            </a:p>
            <a:p>
              <a:r>
                <a:rPr lang="en-GB" sz="1600" dirty="0">
                  <a:latin typeface="Calibri" pitchFamily="34" charset="0"/>
                  <a:cs typeface="Arial" charset="0"/>
                </a:rPr>
                <a:t>Mobile Generator Set </a:t>
              </a:r>
              <a:endParaRPr lang="en-US" sz="1600" dirty="0">
                <a:latin typeface="Calibri" pitchFamily="34" charset="0"/>
                <a:cs typeface="Arial" charset="0"/>
              </a:endParaRPr>
            </a:p>
          </p:txBody>
        </p:sp>
        <p:sp>
          <p:nvSpPr>
            <p:cNvPr id="3" name="Right Arrow 6"/>
            <p:cNvSpPr>
              <a:spLocks noChangeArrowheads="1"/>
            </p:cNvSpPr>
            <p:nvPr/>
          </p:nvSpPr>
          <p:spPr bwMode="auto">
            <a:xfrm>
              <a:off x="4512250" y="2038350"/>
              <a:ext cx="792162" cy="647700"/>
            </a:xfrm>
            <a:prstGeom prst="rightArrow">
              <a:avLst>
                <a:gd name="adj1" fmla="val 45824"/>
                <a:gd name="adj2" fmla="val 49510"/>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MY" sz="2000">
                <a:latin typeface="Calibri" pitchFamily="34" charset="0"/>
                <a:cs typeface="Arial" charset="0"/>
              </a:endParaRPr>
            </a:p>
          </p:txBody>
        </p:sp>
      </p:grpSp>
      <p:sp>
        <p:nvSpPr>
          <p:cNvPr id="15" name="Rectangle 14"/>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MTI logo for letter"/>
          <p:cNvPicPr>
            <a:picLocks noChangeAspect="1" noChangeArrowheads="1"/>
          </p:cNvPicPr>
          <p:nvPr/>
        </p:nvPicPr>
        <p:blipFill>
          <a:blip r:embed="rId7" cstate="email"/>
          <a:srcRect/>
          <a:stretch>
            <a:fillRect/>
          </a:stretch>
        </p:blipFill>
        <p:spPr bwMode="auto">
          <a:xfrm>
            <a:off x="304800" y="152401"/>
            <a:ext cx="685800" cy="431304"/>
          </a:xfrm>
          <a:prstGeom prst="rect">
            <a:avLst/>
          </a:prstGeom>
          <a:noFill/>
          <a:ln w="9525">
            <a:noFill/>
            <a:miter lim="800000"/>
            <a:headEnd/>
            <a:tailEnd/>
          </a:ln>
        </p:spPr>
      </p:pic>
      <p:sp>
        <p:nvSpPr>
          <p:cNvPr id="17"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REMANUFACTURING EXPERIENCE</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9" name="Group 14"/>
          <p:cNvGrpSpPr>
            <a:grpSpLocks/>
          </p:cNvGrpSpPr>
          <p:nvPr/>
        </p:nvGrpSpPr>
        <p:grpSpPr bwMode="auto">
          <a:xfrm>
            <a:off x="381000" y="4648200"/>
            <a:ext cx="7696200" cy="1752600"/>
            <a:chOff x="228600" y="2221367"/>
            <a:chExt cx="7696200" cy="1752181"/>
          </a:xfrm>
        </p:grpSpPr>
        <p:pic>
          <p:nvPicPr>
            <p:cNvPr id="20" name="Picture 13" descr="Picture1"/>
            <p:cNvPicPr>
              <a:picLocks noChangeAspect="1" noChangeArrowheads="1"/>
            </p:cNvPicPr>
            <p:nvPr/>
          </p:nvPicPr>
          <p:blipFill>
            <a:blip r:embed="rId8" cstate="email"/>
            <a:srcRect/>
            <a:stretch>
              <a:fillRect/>
            </a:stretch>
          </p:blipFill>
          <p:spPr bwMode="auto">
            <a:xfrm>
              <a:off x="1676400" y="2221367"/>
              <a:ext cx="2327007" cy="1752181"/>
            </a:xfrm>
            <a:prstGeom prst="rect">
              <a:avLst/>
            </a:prstGeom>
            <a:noFill/>
            <a:ln w="9525">
              <a:noFill/>
              <a:miter lim="800000"/>
              <a:headEnd/>
              <a:tailEnd/>
            </a:ln>
          </p:spPr>
        </p:pic>
        <p:pic>
          <p:nvPicPr>
            <p:cNvPr id="21" name="Picture 12" descr="Truck(New)"/>
            <p:cNvPicPr>
              <a:picLocks noChangeAspect="1" noChangeArrowheads="1"/>
            </p:cNvPicPr>
            <p:nvPr/>
          </p:nvPicPr>
          <p:blipFill rotWithShape="1">
            <a:blip r:embed="rId9" cstate="email"/>
            <a:srcRect b="4671"/>
            <a:stretch/>
          </p:blipFill>
          <p:spPr bwMode="auto">
            <a:xfrm>
              <a:off x="5486400" y="2246312"/>
              <a:ext cx="2438400" cy="1727236"/>
            </a:xfrm>
            <a:prstGeom prst="rect">
              <a:avLst/>
            </a:prstGeom>
            <a:noFill/>
            <a:ln w="9525">
              <a:noFill/>
              <a:miter lim="800000"/>
              <a:headEnd/>
              <a:tailEnd/>
            </a:ln>
          </p:spPr>
        </p:pic>
        <p:sp>
          <p:nvSpPr>
            <p:cNvPr id="23" name="Rectangle 21"/>
            <p:cNvSpPr>
              <a:spLocks noChangeArrowheads="1"/>
            </p:cNvSpPr>
            <p:nvPr/>
          </p:nvSpPr>
          <p:spPr bwMode="auto">
            <a:xfrm>
              <a:off x="228600" y="2619375"/>
              <a:ext cx="1150938" cy="830997"/>
            </a:xfrm>
            <a:prstGeom prst="rect">
              <a:avLst/>
            </a:prstGeom>
            <a:noFill/>
            <a:ln w="9525">
              <a:noFill/>
              <a:miter lim="800000"/>
              <a:headEnd/>
              <a:tailEnd/>
            </a:ln>
          </p:spPr>
          <p:txBody>
            <a:bodyPr anchor="ctr">
              <a:spAutoFit/>
            </a:bodyPr>
            <a:lstStyle/>
            <a:p>
              <a:r>
                <a:rPr lang="en-US" sz="1600" dirty="0">
                  <a:latin typeface="Calibri" pitchFamily="34" charset="0"/>
                  <a:cs typeface="Arial" charset="0"/>
                </a:rPr>
                <a:t>ARMY</a:t>
              </a:r>
            </a:p>
            <a:p>
              <a:r>
                <a:rPr lang="en-US" sz="1600" dirty="0">
                  <a:latin typeface="Calibri" pitchFamily="34" charset="0"/>
                  <a:cs typeface="Arial" charset="0"/>
                </a:rPr>
                <a:t>Mercedes Benz 911</a:t>
              </a:r>
            </a:p>
          </p:txBody>
        </p:sp>
      </p:grpSp>
      <p:sp>
        <p:nvSpPr>
          <p:cNvPr id="24" name="Right Arrow 6"/>
          <p:cNvSpPr>
            <a:spLocks noChangeArrowheads="1"/>
          </p:cNvSpPr>
          <p:nvPr/>
        </p:nvSpPr>
        <p:spPr bwMode="auto">
          <a:xfrm>
            <a:off x="4512249" y="5138051"/>
            <a:ext cx="792163" cy="647700"/>
          </a:xfrm>
          <a:prstGeom prst="rightArrow">
            <a:avLst>
              <a:gd name="adj1" fmla="val 45824"/>
              <a:gd name="adj2" fmla="val 49510"/>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en-MY" sz="2000">
              <a:latin typeface="Calibri"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990600" y="3697070"/>
            <a:ext cx="7696200" cy="2246530"/>
            <a:chOff x="990600" y="3697070"/>
            <a:chExt cx="7696200" cy="2246530"/>
          </a:xfrm>
        </p:grpSpPr>
        <p:pic>
          <p:nvPicPr>
            <p:cNvPr id="7" name="Picture 4" descr="K22_Tagesleistung-Kfr_gallery"/>
            <p:cNvPicPr>
              <a:picLocks noChangeAspect="1" noChangeArrowheads="1"/>
            </p:cNvPicPr>
            <p:nvPr/>
          </p:nvPicPr>
          <p:blipFill>
            <a:blip r:embed="rId3" cstate="print"/>
            <a:srcRect/>
            <a:stretch>
              <a:fillRect/>
            </a:stretch>
          </p:blipFill>
          <p:spPr bwMode="auto">
            <a:xfrm>
              <a:off x="990600" y="3705225"/>
              <a:ext cx="3657600" cy="2238375"/>
            </a:xfrm>
            <a:prstGeom prst="rect">
              <a:avLst/>
            </a:prstGeom>
            <a:noFill/>
            <a:ln w="9525">
              <a:noFill/>
              <a:miter lim="800000"/>
              <a:headEnd/>
              <a:tailEnd/>
            </a:ln>
          </p:spPr>
        </p:pic>
        <p:sp>
          <p:nvSpPr>
            <p:cNvPr id="10" name="TextBox 9"/>
            <p:cNvSpPr txBox="1"/>
            <p:nvPr/>
          </p:nvSpPr>
          <p:spPr>
            <a:xfrm>
              <a:off x="4953000" y="3697070"/>
              <a:ext cx="3733800" cy="880369"/>
            </a:xfrm>
            <a:prstGeom prst="rect">
              <a:avLst/>
            </a:prstGeom>
            <a:noFill/>
          </p:spPr>
          <p:txBody>
            <a:bodyPr wrap="square" rtlCol="0">
              <a:spAutoFit/>
            </a:bodyPr>
            <a:lstStyle/>
            <a:p>
              <a:pPr>
                <a:lnSpc>
                  <a:spcPct val="150000"/>
                </a:lnSpc>
              </a:pPr>
              <a:r>
                <a:rPr lang="en-US" b="1" dirty="0" err="1" smtClean="0"/>
                <a:t>Wirtgen</a:t>
              </a:r>
              <a:r>
                <a:rPr lang="en-US" b="1" dirty="0" smtClean="0"/>
                <a:t> Malaysia </a:t>
              </a:r>
            </a:p>
            <a:p>
              <a:pPr>
                <a:lnSpc>
                  <a:spcPct val="150000"/>
                </a:lnSpc>
              </a:pPr>
              <a:r>
                <a:rPr lang="en-US" dirty="0" smtClean="0"/>
                <a:t>Cold Milling Machine</a:t>
              </a:r>
              <a:endParaRPr lang="en-US" dirty="0"/>
            </a:p>
          </p:txBody>
        </p:sp>
      </p:grpSp>
      <p:grpSp>
        <p:nvGrpSpPr>
          <p:cNvPr id="13" name="Group 12"/>
          <p:cNvGrpSpPr/>
          <p:nvPr/>
        </p:nvGrpSpPr>
        <p:grpSpPr>
          <a:xfrm>
            <a:off x="990600" y="1143001"/>
            <a:ext cx="7696200" cy="2286000"/>
            <a:chOff x="990600" y="1143001"/>
            <a:chExt cx="7696200" cy="2286000"/>
          </a:xfrm>
        </p:grpSpPr>
        <p:sp>
          <p:nvSpPr>
            <p:cNvPr id="9" name="TextBox 8"/>
            <p:cNvSpPr txBox="1"/>
            <p:nvPr/>
          </p:nvSpPr>
          <p:spPr>
            <a:xfrm>
              <a:off x="4953000" y="1600201"/>
              <a:ext cx="3733800" cy="880369"/>
            </a:xfrm>
            <a:prstGeom prst="rect">
              <a:avLst/>
            </a:prstGeom>
            <a:noFill/>
          </p:spPr>
          <p:txBody>
            <a:bodyPr wrap="square" rtlCol="0">
              <a:spAutoFit/>
            </a:bodyPr>
            <a:lstStyle/>
            <a:p>
              <a:pPr>
                <a:lnSpc>
                  <a:spcPct val="150000"/>
                </a:lnSpc>
              </a:pPr>
              <a:r>
                <a:rPr lang="en-US" b="1" dirty="0" smtClean="0"/>
                <a:t>Malaysia Airports Berhad</a:t>
              </a:r>
            </a:p>
            <a:p>
              <a:pPr>
                <a:lnSpc>
                  <a:spcPct val="150000"/>
                </a:lnSpc>
              </a:pPr>
              <a:r>
                <a:rPr lang="en-US" dirty="0" smtClean="0"/>
                <a:t>Airport Fire Tender</a:t>
              </a:r>
              <a:endParaRPr lang="en-US" dirty="0"/>
            </a:p>
          </p:txBody>
        </p:sp>
        <p:pic>
          <p:nvPicPr>
            <p:cNvPr id="25602" name="Picture 2" descr="C:\Documents and Settings\Safwan\Desktop\MAB (AVP)\DSC00405.jpg"/>
            <p:cNvPicPr>
              <a:picLocks noChangeAspect="1" noChangeArrowheads="1"/>
            </p:cNvPicPr>
            <p:nvPr/>
          </p:nvPicPr>
          <p:blipFill>
            <a:blip r:embed="rId4" cstate="email"/>
            <a:srcRect/>
            <a:stretch>
              <a:fillRect/>
            </a:stretch>
          </p:blipFill>
          <p:spPr bwMode="auto">
            <a:xfrm>
              <a:off x="990600" y="1143001"/>
              <a:ext cx="3628572" cy="2286000"/>
            </a:xfrm>
            <a:prstGeom prst="rect">
              <a:avLst/>
            </a:prstGeom>
            <a:noFill/>
          </p:spPr>
        </p:pic>
      </p:grpSp>
      <p:sp>
        <p:nvSpPr>
          <p:cNvPr id="8" name="Rectangle 7"/>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MTI logo for letter"/>
          <p:cNvPicPr>
            <a:picLocks noChangeAspect="1" noChangeArrowheads="1"/>
          </p:cNvPicPr>
          <p:nvPr/>
        </p:nvPicPr>
        <p:blipFill>
          <a:blip r:embed="rId5" cstate="email"/>
          <a:srcRect/>
          <a:stretch>
            <a:fillRect/>
          </a:stretch>
        </p:blipFill>
        <p:spPr bwMode="auto">
          <a:xfrm>
            <a:off x="304800" y="152401"/>
            <a:ext cx="685800" cy="431304"/>
          </a:xfrm>
          <a:prstGeom prst="rect">
            <a:avLst/>
          </a:prstGeom>
          <a:noFill/>
          <a:ln w="9525">
            <a:noFill/>
            <a:miter lim="800000"/>
            <a:headEnd/>
            <a:tailEnd/>
          </a:ln>
        </p:spPr>
      </p:pic>
      <p:sp>
        <p:nvSpPr>
          <p:cNvPr id="12"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REMANUFACTURING EXPERIENCE</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AE17DD-2FF5-4221-8207-7088EC06C738}" type="slidenum">
              <a:rPr lang="en-MY" smtClean="0"/>
              <a:pPr/>
              <a:t>18</a:t>
            </a:fld>
            <a:endParaRPr lang="en-MY"/>
          </a:p>
        </p:txBody>
      </p:sp>
      <p:grpSp>
        <p:nvGrpSpPr>
          <p:cNvPr id="5" name="Group 4"/>
          <p:cNvGrpSpPr/>
          <p:nvPr/>
        </p:nvGrpSpPr>
        <p:grpSpPr>
          <a:xfrm>
            <a:off x="76200" y="152400"/>
            <a:ext cx="1219200" cy="431305"/>
            <a:chOff x="76200" y="152400"/>
            <a:chExt cx="1219200" cy="431305"/>
          </a:xfrm>
        </p:grpSpPr>
        <p:sp>
          <p:nvSpPr>
            <p:cNvPr id="6" name="Rectangle 5"/>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
        <p:nvSpPr>
          <p:cNvPr id="8"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BENEFITS OF REMANUFACTURING</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extBox 8"/>
          <p:cNvSpPr txBox="1"/>
          <p:nvPr/>
        </p:nvSpPr>
        <p:spPr>
          <a:xfrm>
            <a:off x="304800" y="969288"/>
            <a:ext cx="8366311" cy="5355312"/>
          </a:xfrm>
          <a:prstGeom prst="rect">
            <a:avLst/>
          </a:prstGeom>
          <a:noFill/>
        </p:spPr>
        <p:txBody>
          <a:bodyPr wrap="square" rtlCol="0">
            <a:spAutoFit/>
          </a:bodyPr>
          <a:lstStyle/>
          <a:p>
            <a:pPr marL="342900" indent="-342900">
              <a:buFont typeface="+mj-lt"/>
              <a:buAutoNum type="arabicPeriod"/>
            </a:pPr>
            <a:r>
              <a:rPr lang="en-US" dirty="0" smtClean="0"/>
              <a:t>Cost savings – extend the useful life of assets &amp; reduce the need for new purchase</a:t>
            </a:r>
          </a:p>
          <a:p>
            <a:pPr marL="342900" indent="-342900">
              <a:buFont typeface="+mj-lt"/>
              <a:buAutoNum type="arabicPeriod"/>
            </a:pPr>
            <a:endParaRPr lang="en-MY" dirty="0" smtClean="0"/>
          </a:p>
          <a:p>
            <a:pPr marL="342900" indent="-342900">
              <a:buFont typeface="+mj-lt"/>
              <a:buAutoNum type="arabicPeriod"/>
            </a:pPr>
            <a:r>
              <a:rPr lang="en-MY" dirty="0" smtClean="0"/>
              <a:t>Remanufacturing </a:t>
            </a:r>
            <a:r>
              <a:rPr lang="en-MY" dirty="0"/>
              <a:t>i</a:t>
            </a:r>
            <a:r>
              <a:rPr lang="en-MY" dirty="0" smtClean="0"/>
              <a:t>s </a:t>
            </a:r>
            <a:r>
              <a:rPr lang="en-MY" dirty="0"/>
              <a:t>a viable industry to develop </a:t>
            </a:r>
            <a:r>
              <a:rPr lang="en-MY" dirty="0" smtClean="0"/>
              <a:t>Small &amp; Medium Size Enterprises (SME) infrastructure </a:t>
            </a:r>
            <a:r>
              <a:rPr lang="en-MY" dirty="0"/>
              <a:t>requirements as well as extending the life of </a:t>
            </a:r>
            <a:r>
              <a:rPr lang="en-MY" dirty="0" smtClean="0"/>
              <a:t>their assets</a:t>
            </a:r>
            <a:endParaRPr lang="en-MY" dirty="0"/>
          </a:p>
          <a:p>
            <a:pPr marL="342900" indent="-342900">
              <a:buFont typeface="+mj-lt"/>
              <a:buAutoNum type="arabicPeriod"/>
            </a:pPr>
            <a:endParaRPr lang="en-MY" dirty="0"/>
          </a:p>
          <a:p>
            <a:pPr marL="342900" indent="-342900">
              <a:buFont typeface="+mj-lt"/>
              <a:buAutoNum type="arabicPeriod"/>
            </a:pPr>
            <a:r>
              <a:rPr lang="en-MY" dirty="0" smtClean="0"/>
              <a:t>Remanufacturing </a:t>
            </a:r>
            <a:r>
              <a:rPr lang="en-MY" dirty="0"/>
              <a:t>as a green technology that re-uses materials and machined to OEM specifications</a:t>
            </a:r>
          </a:p>
          <a:p>
            <a:pPr marL="342900" indent="-342900">
              <a:buFont typeface="+mj-lt"/>
              <a:buAutoNum type="arabicPeriod"/>
            </a:pPr>
            <a:endParaRPr lang="en-MY" dirty="0"/>
          </a:p>
          <a:p>
            <a:pPr marL="342900" indent="-342900">
              <a:buFont typeface="+mj-lt"/>
              <a:buAutoNum type="arabicPeriod"/>
            </a:pPr>
            <a:r>
              <a:rPr lang="en-MY" dirty="0" smtClean="0"/>
              <a:t>Remanufacturing can </a:t>
            </a:r>
            <a:r>
              <a:rPr lang="en-MY" dirty="0"/>
              <a:t>be applied at </a:t>
            </a:r>
            <a:r>
              <a:rPr lang="en-MY" dirty="0" smtClean="0"/>
              <a:t>a component </a:t>
            </a:r>
            <a:r>
              <a:rPr lang="en-MY" dirty="0"/>
              <a:t>level as well as full built up </a:t>
            </a:r>
            <a:r>
              <a:rPr lang="en-MY" dirty="0" smtClean="0"/>
              <a:t>equipment</a:t>
            </a:r>
            <a:endParaRPr lang="en-MY" dirty="0"/>
          </a:p>
          <a:p>
            <a:pPr marL="342900" indent="-342900">
              <a:buFont typeface="+mj-lt"/>
              <a:buAutoNum type="arabicPeriod"/>
            </a:pPr>
            <a:endParaRPr lang="en-MY" dirty="0"/>
          </a:p>
          <a:p>
            <a:pPr marL="342900" indent="-342900">
              <a:buFont typeface="+mj-lt"/>
              <a:buAutoNum type="arabicPeriod"/>
            </a:pPr>
            <a:r>
              <a:rPr lang="en-MY" dirty="0" smtClean="0"/>
              <a:t>Provides </a:t>
            </a:r>
            <a:r>
              <a:rPr lang="en-MY" dirty="0"/>
              <a:t>security of supply of parts to asset owners</a:t>
            </a:r>
          </a:p>
          <a:p>
            <a:pPr marL="342900" indent="-342900">
              <a:buFont typeface="+mj-lt"/>
              <a:buAutoNum type="arabicPeriod"/>
            </a:pPr>
            <a:endParaRPr lang="en-MY" dirty="0"/>
          </a:p>
          <a:p>
            <a:pPr marL="342900" indent="-342900">
              <a:buFont typeface="+mj-lt"/>
              <a:buAutoNum type="arabicPeriod"/>
            </a:pPr>
            <a:r>
              <a:rPr lang="en-MY" dirty="0"/>
              <a:t>A</a:t>
            </a:r>
            <a:r>
              <a:rPr lang="en-MY" dirty="0" smtClean="0"/>
              <a:t>llows </a:t>
            </a:r>
            <a:r>
              <a:rPr lang="en-MY" dirty="0"/>
              <a:t>for high-technology maintenance companies to be able to support OEM products beyond its useful life and better manage obsolescence management</a:t>
            </a:r>
          </a:p>
          <a:p>
            <a:pPr marL="342900" indent="-342900">
              <a:buFont typeface="+mj-lt"/>
              <a:buAutoNum type="arabicPeriod"/>
            </a:pPr>
            <a:endParaRPr lang="en-MY" dirty="0"/>
          </a:p>
          <a:p>
            <a:pPr marL="342900" indent="-342900">
              <a:buFont typeface="+mj-lt"/>
              <a:buAutoNum type="arabicPeriod"/>
            </a:pPr>
            <a:r>
              <a:rPr lang="en-MY" dirty="0"/>
              <a:t>W</a:t>
            </a:r>
            <a:r>
              <a:rPr lang="en-MY" dirty="0" smtClean="0"/>
              <a:t>ill </a:t>
            </a:r>
            <a:r>
              <a:rPr lang="en-MY" dirty="0"/>
              <a:t>create jobs for the vocational communities both in mechanical and electrical </a:t>
            </a:r>
            <a:r>
              <a:rPr lang="en-MY" dirty="0" smtClean="0"/>
              <a:t>engineering, enhance skill to expertise level  </a:t>
            </a:r>
            <a:r>
              <a:rPr lang="en-MY" dirty="0"/>
              <a:t>and hence creating a multiplier effect in the economy</a:t>
            </a:r>
          </a:p>
        </p:txBody>
      </p:sp>
    </p:spTree>
    <p:extLst>
      <p:ext uri="{BB962C8B-B14F-4D97-AF65-F5344CB8AC3E}">
        <p14:creationId xmlns:p14="http://schemas.microsoft.com/office/powerpoint/2010/main" val="22721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1752600"/>
            <a:ext cx="8077200" cy="2514600"/>
          </a:xfrm>
        </p:spPr>
        <p:txBody>
          <a:bodyPr/>
          <a:lstStyle/>
          <a:p>
            <a:pPr algn="ctr" eaLnBrk="1" hangingPunct="1"/>
            <a:r>
              <a:rPr lang="en-US" sz="4800" dirty="0" smtClean="0"/>
              <a:t>S4000 Cylinder Head &amp; Crankcase Remanufacturing Project</a:t>
            </a:r>
          </a:p>
        </p:txBody>
      </p:sp>
      <p:grpSp>
        <p:nvGrpSpPr>
          <p:cNvPr id="4" name="Group 3"/>
          <p:cNvGrpSpPr/>
          <p:nvPr/>
        </p:nvGrpSpPr>
        <p:grpSpPr>
          <a:xfrm>
            <a:off x="76200" y="152400"/>
            <a:ext cx="1219200" cy="431305"/>
            <a:chOff x="76200" y="152400"/>
            <a:chExt cx="1219200" cy="431305"/>
          </a:xfrm>
        </p:grpSpPr>
        <p:sp>
          <p:nvSpPr>
            <p:cNvPr id="5" name="Rectangle 4"/>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Tree>
    <p:extLst>
      <p:ext uri="{BB962C8B-B14F-4D97-AF65-F5344CB8AC3E}">
        <p14:creationId xmlns:p14="http://schemas.microsoft.com/office/powerpoint/2010/main" val="397989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3Q BERHAD BUSINESS AREAS</a:t>
            </a:r>
            <a:endParaRPr lang="en-MY" dirty="0"/>
          </a:p>
        </p:txBody>
      </p:sp>
      <p:sp>
        <p:nvSpPr>
          <p:cNvPr id="5" name="Slide Number Placeholder 4"/>
          <p:cNvSpPr>
            <a:spLocks noGrp="1"/>
          </p:cNvSpPr>
          <p:nvPr>
            <p:ph type="sldNum" sz="quarter" idx="12"/>
          </p:nvPr>
        </p:nvSpPr>
        <p:spPr>
          <a:xfrm>
            <a:off x="6629400" y="6479020"/>
            <a:ext cx="2133600" cy="365125"/>
          </a:xfrm>
        </p:spPr>
        <p:txBody>
          <a:bodyPr/>
          <a:lstStyle/>
          <a:p>
            <a:fld id="{EB2E6ABC-944A-4446-AB12-014637CFD1AD}" type="slidenum">
              <a:rPr lang="en-MY" smtClean="0"/>
              <a:pPr/>
              <a:t>2</a:t>
            </a:fld>
            <a:endParaRPr lang="en-MY"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9990858"/>
              </p:ext>
            </p:extLst>
          </p:nvPr>
        </p:nvGraphicFramePr>
        <p:xfrm>
          <a:off x="228600" y="762000"/>
          <a:ext cx="8619700" cy="5185147"/>
        </p:xfrm>
        <a:graphic>
          <a:graphicData uri="http://schemas.openxmlformats.org/drawingml/2006/table">
            <a:tbl>
              <a:tblPr firstRow="1" bandRow="1">
                <a:tableStyleId>{5C22544A-7EE6-4342-B048-85BDC9FD1C3A}</a:tableStyleId>
              </a:tblPr>
              <a:tblGrid>
                <a:gridCol w="2154925"/>
                <a:gridCol w="2154925"/>
                <a:gridCol w="2154925"/>
                <a:gridCol w="2154925"/>
              </a:tblGrid>
              <a:tr h="613111">
                <a:tc>
                  <a:txBody>
                    <a:bodyPr/>
                    <a:lstStyle/>
                    <a:p>
                      <a:pPr algn="ctr"/>
                      <a:r>
                        <a:rPr lang="en-US" sz="1700" b="1" dirty="0" smtClean="0">
                          <a:solidFill>
                            <a:schemeClr val="tx1"/>
                          </a:solidFill>
                        </a:rPr>
                        <a:t>ENERGY</a:t>
                      </a:r>
                      <a:endParaRPr lang="en-MY" sz="1700" b="1" dirty="0">
                        <a:solidFill>
                          <a:schemeClr val="tx1"/>
                        </a:solidFill>
                      </a:endParaRPr>
                    </a:p>
                  </a:txBody>
                  <a:tcPr anchor="ctr">
                    <a:lnR w="12700" cap="flat" cmpd="sng" algn="ctr">
                      <a:solidFill>
                        <a:schemeClr val="tx1"/>
                      </a:solidFill>
                      <a:prstDash val="solid"/>
                      <a:round/>
                      <a:headEnd type="none" w="med" len="med"/>
                      <a:tailEnd type="none" w="med" len="med"/>
                    </a:lnR>
                    <a:lnB w="38100" cmpd="sng">
                      <a:noFill/>
                    </a:lnB>
                    <a:solidFill>
                      <a:schemeClr val="bg1"/>
                    </a:solidFill>
                  </a:tcPr>
                </a:tc>
                <a:tc>
                  <a:txBody>
                    <a:bodyPr/>
                    <a:lstStyle/>
                    <a:p>
                      <a:pPr algn="ctr"/>
                      <a:r>
                        <a:rPr lang="en-US" sz="1700" b="1" dirty="0" smtClean="0">
                          <a:solidFill>
                            <a:schemeClr val="tx1"/>
                          </a:solidFill>
                        </a:rPr>
                        <a:t>MRO</a:t>
                      </a:r>
                      <a:endParaRPr lang="en-MY" sz="17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mpd="sng">
                      <a:noFill/>
                    </a:lnB>
                    <a:solidFill>
                      <a:schemeClr val="bg1"/>
                    </a:solidFill>
                  </a:tcPr>
                </a:tc>
                <a:tc>
                  <a:txBody>
                    <a:bodyPr/>
                    <a:lstStyle/>
                    <a:p>
                      <a:pPr algn="ctr"/>
                      <a:r>
                        <a:rPr lang="en-US" sz="1700" b="1" dirty="0" smtClean="0">
                          <a:solidFill>
                            <a:schemeClr val="tx1"/>
                          </a:solidFill>
                        </a:rPr>
                        <a:t>ASSET </a:t>
                      </a:r>
                    </a:p>
                    <a:p>
                      <a:pPr algn="ctr"/>
                      <a:r>
                        <a:rPr lang="en-US" sz="1700" b="1" dirty="0" smtClean="0">
                          <a:solidFill>
                            <a:schemeClr val="tx1"/>
                          </a:solidFill>
                        </a:rPr>
                        <a:t>MANAGEMENT</a:t>
                      </a:r>
                      <a:endParaRPr lang="en-MY" sz="17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mpd="sng">
                      <a:noFill/>
                    </a:lnB>
                    <a:solidFill>
                      <a:schemeClr val="bg1"/>
                    </a:solidFill>
                  </a:tcPr>
                </a:tc>
                <a:tc>
                  <a:txBody>
                    <a:bodyPr/>
                    <a:lstStyle/>
                    <a:p>
                      <a:pPr algn="ctr"/>
                      <a:r>
                        <a:rPr lang="en-US" sz="1700" b="1" dirty="0" smtClean="0">
                          <a:solidFill>
                            <a:schemeClr val="tx1"/>
                          </a:solidFill>
                        </a:rPr>
                        <a:t>REMANUFACTURING</a:t>
                      </a:r>
                      <a:endParaRPr lang="en-MY" sz="1700" b="1" dirty="0">
                        <a:solidFill>
                          <a:schemeClr val="tx1"/>
                        </a:solidFill>
                      </a:endParaRPr>
                    </a:p>
                  </a:txBody>
                  <a:tcPr anchor="ctr">
                    <a:lnL w="12700" cap="flat" cmpd="sng" algn="ctr">
                      <a:solidFill>
                        <a:schemeClr val="tx1"/>
                      </a:solidFill>
                      <a:prstDash val="solid"/>
                      <a:round/>
                      <a:headEnd type="none" w="med" len="med"/>
                      <a:tailEnd type="none" w="med" len="med"/>
                    </a:lnL>
                    <a:lnB w="38100" cmpd="sng">
                      <a:noFill/>
                    </a:lnB>
                    <a:solidFill>
                      <a:schemeClr val="bg1"/>
                    </a:solidFill>
                  </a:tcPr>
                </a:tc>
              </a:tr>
              <a:tr h="214589">
                <a:tc>
                  <a:txBody>
                    <a:bodyPr/>
                    <a:lstStyle/>
                    <a:p>
                      <a:pPr algn="ctr"/>
                      <a:endParaRPr lang="en-MY" sz="800" dirty="0"/>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MY"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MY"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MY"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r h="1471468">
                <a:tc>
                  <a:txBody>
                    <a:bodyPr/>
                    <a:lstStyle/>
                    <a:p>
                      <a:pPr algn="ctr"/>
                      <a:r>
                        <a:rPr lang="en-US" sz="1700" dirty="0" smtClean="0"/>
                        <a:t>Energy solutions provider</a:t>
                      </a:r>
                    </a:p>
                    <a:p>
                      <a:pPr algn="ctr"/>
                      <a:endParaRPr lang="en-MY" sz="1700" dirty="0"/>
                    </a:p>
                  </a:txBody>
                  <a:tcPr>
                    <a:lnT w="12700" cmpd="sng">
                      <a:noFill/>
                    </a:lnT>
                    <a:solidFill>
                      <a:schemeClr val="accent1">
                        <a:lumMod val="60000"/>
                        <a:lumOff val="40000"/>
                      </a:schemeClr>
                    </a:solidFill>
                  </a:tcPr>
                </a:tc>
                <a:tc>
                  <a:txBody>
                    <a:bodyPr/>
                    <a:lstStyle/>
                    <a:p>
                      <a:pPr algn="ctr"/>
                      <a:r>
                        <a:rPr lang="en-US" sz="1700" dirty="0" smtClean="0"/>
                        <a:t>Provision</a:t>
                      </a:r>
                      <a:r>
                        <a:rPr lang="en-US" sz="1700" baseline="0" dirty="0" smtClean="0"/>
                        <a:t> of maintenance, repair and overhaul of marine,  land &amp; industrial application</a:t>
                      </a:r>
                    </a:p>
                  </a:txBody>
                  <a:tcPr>
                    <a:lnT w="12700" cmpd="sng">
                      <a:noFill/>
                    </a:lnT>
                    <a:solidFill>
                      <a:schemeClr val="accent1">
                        <a:lumMod val="60000"/>
                        <a:lumOff val="40000"/>
                      </a:schemeClr>
                    </a:solidFill>
                  </a:tcPr>
                </a:tc>
                <a:tc>
                  <a:txBody>
                    <a:bodyPr/>
                    <a:lstStyle/>
                    <a:p>
                      <a:pPr algn="ctr"/>
                      <a:r>
                        <a:rPr lang="en-US" sz="1700" dirty="0" smtClean="0"/>
                        <a:t>Managing</a:t>
                      </a:r>
                      <a:r>
                        <a:rPr lang="en-US" sz="1700" baseline="0" dirty="0" smtClean="0"/>
                        <a:t> of assets to ensure availability for operations </a:t>
                      </a:r>
                      <a:endParaRPr lang="en-MY" sz="1700" dirty="0"/>
                    </a:p>
                  </a:txBody>
                  <a:tcPr>
                    <a:lnT w="12700" cmpd="sng">
                      <a:noFill/>
                    </a:lnT>
                    <a:solidFill>
                      <a:schemeClr val="accent1">
                        <a:lumMod val="60000"/>
                        <a:lumOff val="40000"/>
                      </a:schemeClr>
                    </a:solidFill>
                  </a:tcPr>
                </a:tc>
                <a:tc>
                  <a:txBody>
                    <a:bodyPr/>
                    <a:lstStyle/>
                    <a:p>
                      <a:pPr algn="ctr"/>
                      <a:r>
                        <a:rPr lang="en-US" sz="1700" dirty="0" smtClean="0"/>
                        <a:t>Remanufacturing of engine</a:t>
                      </a:r>
                      <a:r>
                        <a:rPr lang="en-US" sz="1700" baseline="0" dirty="0" smtClean="0"/>
                        <a:t> components, engines, land transport and equipment</a:t>
                      </a:r>
                      <a:endParaRPr lang="en-MY" sz="1700" dirty="0"/>
                    </a:p>
                  </a:txBody>
                  <a:tcPr>
                    <a:lnT w="12700" cmpd="sng">
                      <a:noFill/>
                    </a:lnT>
                    <a:solidFill>
                      <a:schemeClr val="accent1">
                        <a:lumMod val="60000"/>
                        <a:lumOff val="40000"/>
                      </a:schemeClr>
                    </a:solidFill>
                  </a:tcPr>
                </a:tc>
              </a:tr>
              <a:tr h="245245">
                <a:tc>
                  <a:txBody>
                    <a:bodyPr/>
                    <a:lstStyle/>
                    <a:p>
                      <a:pPr algn="ctr"/>
                      <a:endParaRPr lang="en-MY" sz="800" dirty="0"/>
                    </a:p>
                  </a:txBody>
                  <a:tcPr>
                    <a:solidFill>
                      <a:schemeClr val="bg1"/>
                    </a:solidFill>
                  </a:tcPr>
                </a:tc>
                <a:tc>
                  <a:txBody>
                    <a:bodyPr/>
                    <a:lstStyle/>
                    <a:p>
                      <a:pPr algn="ctr"/>
                      <a:endParaRPr lang="en-MY" sz="800" dirty="0"/>
                    </a:p>
                  </a:txBody>
                  <a:tcPr>
                    <a:solidFill>
                      <a:schemeClr val="bg1"/>
                    </a:solidFill>
                  </a:tcPr>
                </a:tc>
                <a:tc>
                  <a:txBody>
                    <a:bodyPr/>
                    <a:lstStyle/>
                    <a:p>
                      <a:pPr algn="ctr"/>
                      <a:endParaRPr lang="en-MY" sz="800" dirty="0"/>
                    </a:p>
                  </a:txBody>
                  <a:tcPr>
                    <a:solidFill>
                      <a:schemeClr val="bg1"/>
                    </a:solidFill>
                  </a:tcPr>
                </a:tc>
                <a:tc>
                  <a:txBody>
                    <a:bodyPr/>
                    <a:lstStyle/>
                    <a:p>
                      <a:pPr algn="ctr"/>
                      <a:endParaRPr lang="en-MY" sz="800" dirty="0"/>
                    </a:p>
                  </a:txBody>
                  <a:tcPr>
                    <a:solidFill>
                      <a:schemeClr val="bg1"/>
                    </a:solidFill>
                  </a:tcPr>
                </a:tc>
              </a:tr>
              <a:tr h="521145">
                <a:tc gridSpan="4">
                  <a:txBody>
                    <a:bodyPr/>
                    <a:lstStyle/>
                    <a:p>
                      <a:pPr algn="ctr"/>
                      <a:r>
                        <a:rPr lang="en-US" sz="2800" b="0" cap="none" spc="0" dirty="0" smtClean="0">
                          <a:ln>
                            <a:noFill/>
                          </a:ln>
                          <a:solidFill>
                            <a:schemeClr val="bg1"/>
                          </a:solidFill>
                          <a:effectLst/>
                        </a:rPr>
                        <a:t>B U S I N E S </a:t>
                      </a:r>
                      <a:r>
                        <a:rPr lang="en-US" sz="2800" b="0" cap="none" spc="0" dirty="0" err="1" smtClean="0">
                          <a:ln>
                            <a:noFill/>
                          </a:ln>
                          <a:solidFill>
                            <a:schemeClr val="bg1"/>
                          </a:solidFill>
                          <a:effectLst/>
                        </a:rPr>
                        <a:t>S</a:t>
                      </a:r>
                      <a:r>
                        <a:rPr lang="en-US" sz="2800" b="0" cap="none" spc="0" baseline="0" dirty="0" smtClean="0">
                          <a:ln>
                            <a:noFill/>
                          </a:ln>
                          <a:solidFill>
                            <a:schemeClr val="bg1"/>
                          </a:solidFill>
                          <a:effectLst/>
                        </a:rPr>
                        <a:t>  U N I T </a:t>
                      </a:r>
                      <a:endParaRPr lang="en-MY" sz="2800" b="0" cap="none" spc="0" dirty="0">
                        <a:ln>
                          <a:noFill/>
                        </a:ln>
                        <a:solidFill>
                          <a:schemeClr val="bg1"/>
                        </a:solidFill>
                        <a:effectLst/>
                      </a:endParaRPr>
                    </a:p>
                  </a:txBody>
                  <a:tcPr>
                    <a:solidFill>
                      <a:schemeClr val="accent1">
                        <a:lumMod val="75000"/>
                      </a:schemeClr>
                    </a:solidFill>
                  </a:tcPr>
                </a:tc>
                <a:tc hMerge="1">
                  <a:txBody>
                    <a:bodyPr/>
                    <a:lstStyle/>
                    <a:p>
                      <a:pPr algn="ctr"/>
                      <a:endParaRPr lang="en-MY" sz="1700" dirty="0"/>
                    </a:p>
                  </a:txBody>
                  <a:tcPr/>
                </a:tc>
                <a:tc hMerge="1">
                  <a:txBody>
                    <a:bodyPr/>
                    <a:lstStyle/>
                    <a:p>
                      <a:pPr algn="ctr"/>
                      <a:endParaRPr lang="en-MY" sz="1700" dirty="0"/>
                    </a:p>
                  </a:txBody>
                  <a:tcPr/>
                </a:tc>
                <a:tc hMerge="1">
                  <a:txBody>
                    <a:bodyPr/>
                    <a:lstStyle/>
                    <a:p>
                      <a:pPr algn="ctr"/>
                      <a:endParaRPr lang="en-MY" sz="1700" dirty="0"/>
                    </a:p>
                  </a:txBody>
                  <a:tcPr/>
                </a:tc>
              </a:tr>
              <a:tr h="214589">
                <a:tc>
                  <a:txBody>
                    <a:bodyPr/>
                    <a:lstStyle/>
                    <a:p>
                      <a:pPr algn="ctr"/>
                      <a:endParaRPr lang="en-MY" sz="800" dirty="0"/>
                    </a:p>
                  </a:txBody>
                  <a:tcPr>
                    <a:solidFill>
                      <a:schemeClr val="bg1"/>
                    </a:solidFill>
                  </a:tcPr>
                </a:tc>
                <a:tc>
                  <a:txBody>
                    <a:bodyPr/>
                    <a:lstStyle/>
                    <a:p>
                      <a:pPr algn="ctr"/>
                      <a:endParaRPr lang="en-MY" sz="800" dirty="0"/>
                    </a:p>
                  </a:txBody>
                  <a:tcPr>
                    <a:solidFill>
                      <a:schemeClr val="bg1"/>
                    </a:solidFill>
                  </a:tcPr>
                </a:tc>
                <a:tc>
                  <a:txBody>
                    <a:bodyPr/>
                    <a:lstStyle/>
                    <a:p>
                      <a:pPr algn="ctr"/>
                      <a:endParaRPr lang="en-MY" sz="800" dirty="0"/>
                    </a:p>
                  </a:txBody>
                  <a:tcPr>
                    <a:solidFill>
                      <a:schemeClr val="bg1"/>
                    </a:solidFill>
                  </a:tcPr>
                </a:tc>
                <a:tc>
                  <a:txBody>
                    <a:bodyPr/>
                    <a:lstStyle/>
                    <a:p>
                      <a:pPr algn="ctr"/>
                      <a:endParaRPr lang="en-MY" sz="800" dirty="0"/>
                    </a:p>
                  </a:txBody>
                  <a:tcPr>
                    <a:solidFill>
                      <a:schemeClr val="bg1"/>
                    </a:solidFill>
                  </a:tcPr>
                </a:tc>
              </a:tr>
              <a:tr h="1134257">
                <a:tc>
                  <a:txBody>
                    <a:bodyPr/>
                    <a:lstStyle/>
                    <a:p>
                      <a:pPr algn="ctr"/>
                      <a:endParaRPr lang="en-US" sz="1700" dirty="0" smtClean="0"/>
                    </a:p>
                    <a:p>
                      <a:pPr algn="ctr"/>
                      <a:endParaRPr lang="en-MY" sz="1700"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700" dirty="0" smtClean="0"/>
                    </a:p>
                    <a:p>
                      <a:pPr algn="ctr"/>
                      <a:endParaRPr lang="en-US" sz="1700" dirty="0" smtClean="0"/>
                    </a:p>
                    <a:p>
                      <a:pPr algn="ctr"/>
                      <a:endParaRPr lang="en-US" sz="1700" dirty="0" smtClean="0"/>
                    </a:p>
                    <a:p>
                      <a:pPr algn="ctr"/>
                      <a:endParaRPr lang="en-US" sz="1700" dirty="0" smtClean="0"/>
                    </a:p>
                    <a:p>
                      <a:pPr algn="ctr"/>
                      <a:endParaRPr lang="en-US" sz="1700" dirty="0" smtClean="0"/>
                    </a:p>
                    <a:p>
                      <a:pPr algn="ctr"/>
                      <a:endParaRPr lang="en-US" sz="1700" dirty="0" smtClean="0"/>
                    </a:p>
                    <a:p>
                      <a:pPr algn="ctr"/>
                      <a:endParaRPr lang="en-US" sz="17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MY" sz="17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US" sz="1700" dirty="0" smtClean="0"/>
                    </a:p>
                  </a:txBody>
                  <a:tcPr>
                    <a:lnL w="12700" cap="flat" cmpd="sng" algn="ctr">
                      <a:solidFill>
                        <a:schemeClr val="tx1"/>
                      </a:solidFill>
                      <a:prstDash val="solid"/>
                      <a:round/>
                      <a:headEnd type="none" w="med" len="med"/>
                      <a:tailEnd type="none" w="med" len="med"/>
                    </a:lnL>
                    <a:solidFill>
                      <a:schemeClr val="bg1"/>
                    </a:solidFill>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114800"/>
            <a:ext cx="805186" cy="71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114800"/>
            <a:ext cx="8048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175918"/>
            <a:ext cx="9509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52400"/>
            <a:ext cx="12192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826" y="4115595"/>
            <a:ext cx="8048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176405"/>
            <a:ext cx="9509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76200" y="152400"/>
            <a:ext cx="1219200" cy="431305"/>
            <a:chOff x="76200" y="152400"/>
            <a:chExt cx="1219200" cy="431305"/>
          </a:xfrm>
        </p:grpSpPr>
        <p:sp>
          <p:nvSpPr>
            <p:cNvPr id="15" name="Rectangle 14"/>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MTI logo for letter"/>
            <p:cNvPicPr>
              <a:picLocks noChangeAspect="1" noChangeArrowheads="1"/>
            </p:cNvPicPr>
            <p:nvPr/>
          </p:nvPicPr>
          <p:blipFill>
            <a:blip r:embed="rId7" cstate="email"/>
            <a:srcRect/>
            <a:stretch>
              <a:fillRect/>
            </a:stretch>
          </p:blipFill>
          <p:spPr bwMode="auto">
            <a:xfrm>
              <a:off x="304800" y="152401"/>
              <a:ext cx="685800" cy="431304"/>
            </a:xfrm>
            <a:prstGeom prst="rect">
              <a:avLst/>
            </a:prstGeom>
            <a:noFill/>
            <a:ln w="9525">
              <a:noFill/>
              <a:miter lim="800000"/>
              <a:headEnd/>
              <a:tailEnd/>
            </a:ln>
          </p:spPr>
        </p:pic>
      </p:grpSp>
    </p:spTree>
    <p:extLst>
      <p:ext uri="{BB962C8B-B14F-4D97-AF65-F5344CB8AC3E}">
        <p14:creationId xmlns:p14="http://schemas.microsoft.com/office/powerpoint/2010/main" val="2596817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On Remanufacturing Scope Of Work</a:t>
            </a:r>
            <a:endParaRPr lang="en-MY" dirty="0"/>
          </a:p>
        </p:txBody>
      </p:sp>
      <p:sp>
        <p:nvSpPr>
          <p:cNvPr id="3" name="Content Placeholder 2"/>
          <p:cNvSpPr>
            <a:spLocks noGrp="1"/>
          </p:cNvSpPr>
          <p:nvPr>
            <p:ph idx="1"/>
          </p:nvPr>
        </p:nvSpPr>
        <p:spPr>
          <a:xfrm>
            <a:off x="457200" y="1124745"/>
            <a:ext cx="8229600" cy="1313655"/>
          </a:xfrm>
        </p:spPr>
        <p:txBody>
          <a:bodyPr/>
          <a:lstStyle/>
          <a:p>
            <a:r>
              <a:rPr lang="en-US" dirty="0" smtClean="0"/>
              <a:t>A 26 step </a:t>
            </a:r>
            <a:r>
              <a:rPr lang="en-US" dirty="0"/>
              <a:t>R</a:t>
            </a:r>
            <a:r>
              <a:rPr lang="en-US" dirty="0" smtClean="0"/>
              <a:t>emanufacturing process (compared to 4 steps in overhaul)</a:t>
            </a:r>
          </a:p>
          <a:p>
            <a:r>
              <a:rPr lang="en-US" dirty="0" smtClean="0"/>
              <a:t>Return a used cylinder head to zero hours with a warranty to match</a:t>
            </a:r>
          </a:p>
          <a:p>
            <a:r>
              <a:rPr lang="en-US" dirty="0" smtClean="0"/>
              <a:t>Over 3,000 units produced with zero defects in the field</a:t>
            </a:r>
          </a:p>
          <a:p>
            <a:pPr marL="0" indent="0">
              <a:buNone/>
            </a:pPr>
            <a:endParaRPr lang="en-MY" dirty="0"/>
          </a:p>
        </p:txBody>
      </p:sp>
      <p:sp>
        <p:nvSpPr>
          <p:cNvPr id="5" name="Slide Number Placeholder 4"/>
          <p:cNvSpPr>
            <a:spLocks noGrp="1"/>
          </p:cNvSpPr>
          <p:nvPr>
            <p:ph type="sldNum" sz="quarter" idx="12"/>
          </p:nvPr>
        </p:nvSpPr>
        <p:spPr/>
        <p:txBody>
          <a:bodyPr/>
          <a:lstStyle/>
          <a:p>
            <a:fld id="{EB2E6ABC-944A-4446-AB12-014637CFD1AD}" type="slidenum">
              <a:rPr lang="en-MY" smtClean="0"/>
              <a:pPr/>
              <a:t>20</a:t>
            </a:fld>
            <a:endParaRPr lang="en-MY" dirty="0"/>
          </a:p>
        </p:txBody>
      </p:sp>
      <p:grpSp>
        <p:nvGrpSpPr>
          <p:cNvPr id="6" name="Group 5"/>
          <p:cNvGrpSpPr/>
          <p:nvPr/>
        </p:nvGrpSpPr>
        <p:grpSpPr>
          <a:xfrm>
            <a:off x="76200" y="152400"/>
            <a:ext cx="1219200" cy="431305"/>
            <a:chOff x="76200" y="152400"/>
            <a:chExt cx="1219200" cy="431305"/>
          </a:xfrm>
        </p:grpSpPr>
        <p:sp>
          <p:nvSpPr>
            <p:cNvPr id="7" name="Rectangle 6"/>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MTI logo for letter"/>
            <p:cNvPicPr>
              <a:picLocks noChangeAspect="1" noChangeArrowheads="1"/>
            </p:cNvPicPr>
            <p:nvPr/>
          </p:nvPicPr>
          <p:blipFill>
            <a:blip r:embed="rId2" cstate="email"/>
            <a:srcRect/>
            <a:stretch>
              <a:fillRect/>
            </a:stretch>
          </p:blipFill>
          <p:spPr bwMode="auto">
            <a:xfrm>
              <a:off x="304800" y="152401"/>
              <a:ext cx="685800" cy="431304"/>
            </a:xfrm>
            <a:prstGeom prst="rect">
              <a:avLst/>
            </a:prstGeom>
            <a:noFill/>
            <a:ln w="9525">
              <a:noFill/>
              <a:miter lim="800000"/>
              <a:headEnd/>
              <a:tailEnd/>
            </a:ln>
          </p:spPr>
        </p:pic>
      </p:gr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424" t="23698" r="39094" b="27604"/>
          <a:stretch/>
        </p:blipFill>
        <p:spPr bwMode="auto">
          <a:xfrm>
            <a:off x="2209800" y="4276725"/>
            <a:ext cx="243840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817" t="24219" r="40776" b="21875"/>
          <a:stretch/>
        </p:blipFill>
        <p:spPr bwMode="auto">
          <a:xfrm>
            <a:off x="990600" y="2466975"/>
            <a:ext cx="198966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474" t="22916" r="39165" b="22397"/>
          <a:stretch/>
        </p:blipFill>
        <p:spPr bwMode="auto">
          <a:xfrm>
            <a:off x="3429000" y="2466975"/>
            <a:ext cx="218657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49157" t="16667" r="29356" b="20833"/>
          <a:stretch/>
        </p:blipFill>
        <p:spPr bwMode="auto">
          <a:xfrm>
            <a:off x="6145480" y="2609852"/>
            <a:ext cx="1992012" cy="325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371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S4000 Cylinder Head Valve Seat</a:t>
            </a:r>
            <a:endParaRPr lang="en-MY" dirty="0"/>
          </a:p>
        </p:txBody>
      </p:sp>
      <p:sp>
        <p:nvSpPr>
          <p:cNvPr id="4" name="Date Placeholder 3"/>
          <p:cNvSpPr>
            <a:spLocks noGrp="1"/>
          </p:cNvSpPr>
          <p:nvPr>
            <p:ph type="dt" sz="half" idx="10"/>
          </p:nvPr>
        </p:nvSpPr>
        <p:spPr/>
        <p:txBody>
          <a:bodyPr/>
          <a:lstStyle/>
          <a:p>
            <a:fld id="{B2E8522D-7C02-4A2A-B6AA-7035D0315EEA}" type="datetime3">
              <a:rPr lang="en-US" smtClean="0"/>
              <a:pPr/>
              <a:t>22 October 2012</a:t>
            </a:fld>
            <a:endParaRPr lang="en-MY" dirty="0"/>
          </a:p>
        </p:txBody>
      </p:sp>
      <p:sp>
        <p:nvSpPr>
          <p:cNvPr id="5" name="Slide Number Placeholder 4"/>
          <p:cNvSpPr>
            <a:spLocks noGrp="1"/>
          </p:cNvSpPr>
          <p:nvPr>
            <p:ph type="sldNum" sz="quarter" idx="12"/>
          </p:nvPr>
        </p:nvSpPr>
        <p:spPr/>
        <p:txBody>
          <a:bodyPr/>
          <a:lstStyle/>
          <a:p>
            <a:fld id="{EB2E6ABC-944A-4446-AB12-014637CFD1AD}" type="slidenum">
              <a:rPr lang="en-MY" smtClean="0"/>
              <a:pPr/>
              <a:t>21</a:t>
            </a:fld>
            <a:endParaRPr lang="en-MY" dirty="0"/>
          </a:p>
        </p:txBody>
      </p:sp>
      <p:pic>
        <p:nvPicPr>
          <p:cNvPr id="6" name="Picture 19" descr="43.jpg"/>
          <p:cNvPicPr>
            <a:picLocks noChangeAspect="1"/>
          </p:cNvPicPr>
          <p:nvPr/>
        </p:nvPicPr>
        <p:blipFill>
          <a:blip r:embed="rId2"/>
          <a:stretch>
            <a:fillRect/>
          </a:stretch>
        </p:blipFill>
        <p:spPr>
          <a:xfrm>
            <a:off x="335668" y="1083228"/>
            <a:ext cx="3881031" cy="1964772"/>
          </a:xfrm>
          <a:prstGeom prst="rect">
            <a:avLst/>
          </a:prstGeom>
          <a:ln>
            <a:noFill/>
          </a:ln>
          <a:effectLst>
            <a:outerShdw blurRad="292100" dist="139700" dir="2700000" algn="tl" rotWithShape="0">
              <a:srgbClr val="333333">
                <a:alpha val="65000"/>
              </a:srgbClr>
            </a:outerShdw>
          </a:effectLst>
        </p:spPr>
      </p:pic>
      <p:pic>
        <p:nvPicPr>
          <p:cNvPr id="7" name="Picture 7" descr="6.jpg"/>
          <p:cNvPicPr>
            <a:picLocks noChangeAspect="1"/>
          </p:cNvPicPr>
          <p:nvPr/>
        </p:nvPicPr>
        <p:blipFill>
          <a:blip r:embed="rId3" cstate="print"/>
          <a:srcRect/>
          <a:stretch>
            <a:fillRect/>
          </a:stretch>
        </p:blipFill>
        <p:spPr bwMode="auto">
          <a:xfrm>
            <a:off x="4419600" y="1098994"/>
            <a:ext cx="2124104" cy="1949006"/>
          </a:xfrm>
          <a:prstGeom prst="rect">
            <a:avLst/>
          </a:prstGeom>
          <a:ln>
            <a:noFill/>
          </a:ln>
          <a:effectLst>
            <a:outerShdw blurRad="292100" dist="139700" dir="2700000" algn="tl" rotWithShape="0">
              <a:srgbClr val="333333">
                <a:alpha val="65000"/>
              </a:srgbClr>
            </a:outerShdw>
          </a:effectLst>
        </p:spPr>
      </p:pic>
      <p:pic>
        <p:nvPicPr>
          <p:cNvPr id="9" name="Picture 6" descr="8.jpg"/>
          <p:cNvPicPr>
            <a:picLocks noChangeAspect="1"/>
          </p:cNvPicPr>
          <p:nvPr/>
        </p:nvPicPr>
        <p:blipFill>
          <a:blip r:embed="rId4"/>
          <a:srcRect/>
          <a:stretch>
            <a:fillRect/>
          </a:stretch>
        </p:blipFill>
        <p:spPr bwMode="auto">
          <a:xfrm>
            <a:off x="6705600" y="1098994"/>
            <a:ext cx="1975266" cy="1949006"/>
          </a:xfrm>
          <a:prstGeom prst="rect">
            <a:avLst/>
          </a:prstGeom>
          <a:ln>
            <a:noFill/>
          </a:ln>
          <a:effectLst>
            <a:outerShdw blurRad="292100" dist="139700" dir="2700000" algn="tl" rotWithShape="0">
              <a:srgbClr val="333333">
                <a:alpha val="65000"/>
              </a:srgbClr>
            </a:outerShdw>
          </a:effectLst>
        </p:spPr>
      </p:pic>
      <p:pic>
        <p:nvPicPr>
          <p:cNvPr id="10" name="Picture 3" descr="44.jpg"/>
          <p:cNvPicPr>
            <a:picLocks noChangeAspect="1"/>
          </p:cNvPicPr>
          <p:nvPr/>
        </p:nvPicPr>
        <p:blipFill rotWithShape="1">
          <a:blip r:embed="rId5"/>
          <a:srcRect t="50000" r="46426"/>
          <a:stretch/>
        </p:blipFill>
        <p:spPr>
          <a:xfrm>
            <a:off x="335647" y="3606755"/>
            <a:ext cx="2712353" cy="1898545"/>
          </a:xfrm>
          <a:prstGeom prst="rect">
            <a:avLst/>
          </a:prstGeom>
          <a:ln>
            <a:noFill/>
          </a:ln>
          <a:effectLst>
            <a:outerShdw blurRad="292100" dist="139700" dir="2700000" algn="tl" rotWithShape="0">
              <a:srgbClr val="333333">
                <a:alpha val="65000"/>
              </a:srgbClr>
            </a:outerShdw>
          </a:effectLst>
        </p:spPr>
      </p:pic>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5015" y="3615091"/>
            <a:ext cx="2520280" cy="1890210"/>
          </a:xfrm>
          <a:prstGeom prst="rect">
            <a:avLst/>
          </a:prstGeom>
          <a:ln>
            <a:noFill/>
          </a:ln>
          <a:effectLst>
            <a:outerShdw blurRad="292100" dist="139700" dir="2700000" algn="tl" rotWithShape="0">
              <a:srgbClr val="333333">
                <a:alpha val="65000"/>
              </a:srgbClr>
            </a:outerShdw>
          </a:effectLst>
        </p:spPr>
      </p:pic>
      <p:pic>
        <p:nvPicPr>
          <p:cNvPr id="12" name="Grafik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8736" y="3615091"/>
            <a:ext cx="2608064" cy="1890210"/>
          </a:xfrm>
          <a:prstGeom prst="rect">
            <a:avLst/>
          </a:prstGeom>
          <a:ln>
            <a:noFill/>
          </a:ln>
          <a:effectLst>
            <a:outerShdw blurRad="292100" dist="139700" dir="2700000" algn="tl" rotWithShape="0">
              <a:srgbClr val="333333">
                <a:alpha val="65000"/>
              </a:srgbClr>
            </a:outerShdw>
          </a:effectLst>
        </p:spPr>
      </p:pic>
      <p:grpSp>
        <p:nvGrpSpPr>
          <p:cNvPr id="13" name="Group 12"/>
          <p:cNvGrpSpPr/>
          <p:nvPr/>
        </p:nvGrpSpPr>
        <p:grpSpPr>
          <a:xfrm>
            <a:off x="76200" y="152400"/>
            <a:ext cx="1219200" cy="431305"/>
            <a:chOff x="76200" y="152400"/>
            <a:chExt cx="1219200" cy="431305"/>
          </a:xfrm>
        </p:grpSpPr>
        <p:sp>
          <p:nvSpPr>
            <p:cNvPr id="14" name="Rectangle 13"/>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MTI logo for letter"/>
            <p:cNvPicPr>
              <a:picLocks noChangeAspect="1" noChangeArrowheads="1"/>
            </p:cNvPicPr>
            <p:nvPr/>
          </p:nvPicPr>
          <p:blipFill>
            <a:blip r:embed="rId8" cstate="email"/>
            <a:srcRect/>
            <a:stretch>
              <a:fillRect/>
            </a:stretch>
          </p:blipFill>
          <p:spPr bwMode="auto">
            <a:xfrm>
              <a:off x="304800" y="152401"/>
              <a:ext cx="685800" cy="431304"/>
            </a:xfrm>
            <a:prstGeom prst="rect">
              <a:avLst/>
            </a:prstGeom>
            <a:noFill/>
            <a:ln w="9525">
              <a:noFill/>
              <a:miter lim="800000"/>
              <a:headEnd/>
              <a:tailEnd/>
            </a:ln>
          </p:spPr>
        </p:pic>
      </p:grpSp>
    </p:spTree>
    <p:extLst>
      <p:ext uri="{BB962C8B-B14F-4D97-AF65-F5344CB8AC3E}">
        <p14:creationId xmlns:p14="http://schemas.microsoft.com/office/powerpoint/2010/main" val="1135550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S4000 Crankcase Remanufacturing </a:t>
            </a:r>
            <a:endParaRPr lang="en-MY" dirty="0"/>
          </a:p>
        </p:txBody>
      </p:sp>
      <p:sp>
        <p:nvSpPr>
          <p:cNvPr id="4" name="Date Placeholder 3"/>
          <p:cNvSpPr>
            <a:spLocks noGrp="1"/>
          </p:cNvSpPr>
          <p:nvPr>
            <p:ph type="dt" sz="half" idx="10"/>
          </p:nvPr>
        </p:nvSpPr>
        <p:spPr>
          <a:xfrm>
            <a:off x="405042" y="6356350"/>
            <a:ext cx="2133600" cy="365125"/>
          </a:xfrm>
        </p:spPr>
        <p:txBody>
          <a:bodyPr/>
          <a:lstStyle/>
          <a:p>
            <a:fld id="{B2E8522D-7C02-4A2A-B6AA-7035D0315EEA}" type="datetime3">
              <a:rPr lang="en-US" smtClean="0"/>
              <a:pPr/>
              <a:t>22 October 2012</a:t>
            </a:fld>
            <a:endParaRPr lang="en-MY" dirty="0"/>
          </a:p>
        </p:txBody>
      </p:sp>
      <p:sp>
        <p:nvSpPr>
          <p:cNvPr id="5" name="Slide Number Placeholder 4"/>
          <p:cNvSpPr>
            <a:spLocks noGrp="1"/>
          </p:cNvSpPr>
          <p:nvPr>
            <p:ph type="sldNum" sz="quarter" idx="12"/>
          </p:nvPr>
        </p:nvSpPr>
        <p:spPr>
          <a:xfrm>
            <a:off x="6501042" y="6356350"/>
            <a:ext cx="2133600" cy="365125"/>
          </a:xfrm>
        </p:spPr>
        <p:txBody>
          <a:bodyPr/>
          <a:lstStyle/>
          <a:p>
            <a:fld id="{EB2E6ABC-944A-4446-AB12-014637CFD1AD}" type="slidenum">
              <a:rPr lang="en-MY" smtClean="0"/>
              <a:pPr/>
              <a:t>22</a:t>
            </a:fld>
            <a:endParaRPr lang="en-MY" dirty="0"/>
          </a:p>
        </p:txBody>
      </p:sp>
      <p:grpSp>
        <p:nvGrpSpPr>
          <p:cNvPr id="6" name="Group 5"/>
          <p:cNvGrpSpPr/>
          <p:nvPr/>
        </p:nvGrpSpPr>
        <p:grpSpPr>
          <a:xfrm>
            <a:off x="76200" y="152400"/>
            <a:ext cx="1219200" cy="431305"/>
            <a:chOff x="76200" y="152400"/>
            <a:chExt cx="1219200" cy="431305"/>
          </a:xfrm>
        </p:grpSpPr>
        <p:sp>
          <p:nvSpPr>
            <p:cNvPr id="7" name="Rectangle 6"/>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MTI logo for letter"/>
            <p:cNvPicPr>
              <a:picLocks noChangeAspect="1" noChangeArrowheads="1"/>
            </p:cNvPicPr>
            <p:nvPr/>
          </p:nvPicPr>
          <p:blipFill>
            <a:blip r:embed="rId2" cstate="email"/>
            <a:srcRect/>
            <a:stretch>
              <a:fillRect/>
            </a:stretch>
          </p:blipFill>
          <p:spPr bwMode="auto">
            <a:xfrm>
              <a:off x="304800" y="152401"/>
              <a:ext cx="685800" cy="431304"/>
            </a:xfrm>
            <a:prstGeom prst="rect">
              <a:avLst/>
            </a:prstGeom>
            <a:noFill/>
            <a:ln w="9525">
              <a:noFill/>
              <a:miter lim="800000"/>
              <a:headEnd/>
              <a:tailEnd/>
            </a:ln>
          </p:spPr>
        </p:pic>
      </p:grpSp>
      <p:pic>
        <p:nvPicPr>
          <p:cNvPr id="9"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94" y="1219200"/>
            <a:ext cx="2220310" cy="2568159"/>
          </a:xfrm>
          <a:prstGeom prst="rect">
            <a:avLst/>
          </a:prstGeom>
          <a:ln>
            <a:noFill/>
          </a:ln>
          <a:effectLst>
            <a:outerShdw blurRad="292100" dist="139700" dir="2700000" algn="tl" rotWithShape="0">
              <a:srgbClr val="333333">
                <a:alpha val="65000"/>
              </a:srgbClr>
            </a:outerShdw>
          </a:effectLst>
        </p:spPr>
      </p:pic>
      <p:pic>
        <p:nvPicPr>
          <p:cNvPr id="10" name="Picture 11" descr="f"/>
          <p:cNvPicPr>
            <a:picLocks noChangeAspect="1" noChangeArrowheads="1"/>
          </p:cNvPicPr>
          <p:nvPr/>
        </p:nvPicPr>
        <p:blipFill>
          <a:blip r:embed="rId4" cstate="print"/>
          <a:srcRect/>
          <a:stretch>
            <a:fillRect/>
          </a:stretch>
        </p:blipFill>
        <p:spPr bwMode="auto">
          <a:xfrm>
            <a:off x="3039622" y="1219201"/>
            <a:ext cx="2699420" cy="2566636"/>
          </a:xfrm>
          <a:prstGeom prst="rect">
            <a:avLst/>
          </a:prstGeom>
          <a:ln>
            <a:noFill/>
          </a:ln>
          <a:effectLst>
            <a:outerShdw blurRad="292100" dist="139700" dir="2700000" algn="tl" rotWithShape="0">
              <a:srgbClr val="333333">
                <a:alpha val="65000"/>
              </a:srgbClr>
            </a:outerShdw>
          </a:effectLst>
        </p:spPr>
      </p:pic>
      <p:pic>
        <p:nvPicPr>
          <p:cNvPr id="11"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342" y="4134348"/>
            <a:ext cx="2520280" cy="1890210"/>
          </a:xfrm>
          <a:prstGeom prst="rect">
            <a:avLst/>
          </a:prstGeom>
          <a:ln>
            <a:noFill/>
          </a:ln>
          <a:effectLst>
            <a:outerShdw blurRad="292100" dist="139700" dir="2700000" algn="tl" rotWithShape="0">
              <a:srgbClr val="333333">
                <a:alpha val="65000"/>
              </a:srgbClr>
            </a:outerShdw>
          </a:effectLst>
        </p:spPr>
      </p:pic>
      <p:pic>
        <p:nvPicPr>
          <p:cNvPr id="12" name="Picture 16" descr="3"/>
          <p:cNvPicPr>
            <a:picLocks noChangeAspect="1" noChangeArrowheads="1"/>
          </p:cNvPicPr>
          <p:nvPr/>
        </p:nvPicPr>
        <p:blipFill rotWithShape="1">
          <a:blip r:embed="rId6" cstate="print"/>
          <a:srcRect l="4800"/>
          <a:stretch/>
        </p:blipFill>
        <p:spPr bwMode="auto">
          <a:xfrm>
            <a:off x="5888737" y="1219201"/>
            <a:ext cx="2798063" cy="2566636"/>
          </a:xfrm>
          <a:prstGeom prst="rect">
            <a:avLst/>
          </a:prstGeom>
          <a:ln>
            <a:noFill/>
          </a:ln>
          <a:effectLst>
            <a:outerShdw blurRad="292100" dist="139700" dir="2700000" algn="tl" rotWithShape="0">
              <a:srgbClr val="333333">
                <a:alpha val="65000"/>
              </a:srgbClr>
            </a:outerShdw>
          </a:effectLst>
        </p:spPr>
      </p:pic>
      <p:pic>
        <p:nvPicPr>
          <p:cNvPr id="13" name="Picture 8" descr="P1010559"/>
          <p:cNvPicPr>
            <a:picLocks noChangeAspect="1" noChangeArrowheads="1"/>
          </p:cNvPicPr>
          <p:nvPr/>
        </p:nvPicPr>
        <p:blipFill>
          <a:blip r:embed="rId7" cstate="print"/>
          <a:srcRect/>
          <a:stretch>
            <a:fillRect/>
          </a:stretch>
        </p:blipFill>
        <p:spPr bwMode="auto">
          <a:xfrm>
            <a:off x="3305897" y="4134348"/>
            <a:ext cx="2664296" cy="1894352"/>
          </a:xfrm>
          <a:prstGeom prst="rect">
            <a:avLst/>
          </a:prstGeom>
          <a:ln>
            <a:noFill/>
          </a:ln>
          <a:effectLst>
            <a:outerShdw blurRad="292100" dist="139700" dir="2700000" algn="tl" rotWithShape="0">
              <a:srgbClr val="333333">
                <a:alpha val="65000"/>
              </a:srgbClr>
            </a:outerShdw>
          </a:effectLst>
        </p:spPr>
      </p:pic>
      <p:pic>
        <p:nvPicPr>
          <p:cNvPr id="14" name="Picture 9" descr="P1010600"/>
          <p:cNvPicPr>
            <a:picLocks noChangeAspect="1" noChangeArrowheads="1"/>
          </p:cNvPicPr>
          <p:nvPr/>
        </p:nvPicPr>
        <p:blipFill>
          <a:blip r:embed="rId8" cstate="print"/>
          <a:srcRect/>
          <a:stretch>
            <a:fillRect/>
          </a:stretch>
        </p:blipFill>
        <p:spPr bwMode="auto">
          <a:xfrm>
            <a:off x="6230987" y="4134348"/>
            <a:ext cx="2455813" cy="19280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6185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825995"/>
            <a:ext cx="7391400" cy="393205"/>
          </a:xfrm>
        </p:spPr>
        <p:txBody>
          <a:bodyPr/>
          <a:lstStyle/>
          <a:p>
            <a:pPr algn="ctr"/>
            <a:r>
              <a:rPr lang="en-US" dirty="0" smtClean="0"/>
              <a:t>Evolution of the </a:t>
            </a:r>
            <a:r>
              <a:rPr lang="en-US" dirty="0"/>
              <a:t>S</a:t>
            </a:r>
            <a:r>
              <a:rPr lang="en-US" dirty="0" smtClean="0"/>
              <a:t>4000 Cylinder Head Remanufacturing Machining Process</a:t>
            </a:r>
          </a:p>
        </p:txBody>
      </p:sp>
      <p:sp>
        <p:nvSpPr>
          <p:cNvPr id="23555" name="Rectangle 3"/>
          <p:cNvSpPr>
            <a:spLocks noChangeArrowheads="1"/>
          </p:cNvSpPr>
          <p:nvPr/>
        </p:nvSpPr>
        <p:spPr bwMode="auto">
          <a:xfrm>
            <a:off x="609600" y="1985962"/>
            <a:ext cx="1371600" cy="914400"/>
          </a:xfrm>
          <a:prstGeom prst="rect">
            <a:avLst/>
          </a:prstGeom>
          <a:solidFill>
            <a:schemeClr val="accent1"/>
          </a:solidFill>
          <a:ln w="9525" algn="ctr">
            <a:solidFill>
              <a:schemeClr val="tx1"/>
            </a:solidFill>
            <a:round/>
            <a:headEnd/>
            <a:tailEnd/>
          </a:ln>
        </p:spPr>
        <p:txBody>
          <a:bodyPr anchor="ctr"/>
          <a:lstStyle/>
          <a:p>
            <a:pPr algn="ctr"/>
            <a:r>
              <a:rPr lang="en-US" dirty="0" smtClean="0"/>
              <a:t>Valve seat </a:t>
            </a:r>
            <a:r>
              <a:rPr lang="en-US" dirty="0"/>
              <a:t>machine</a:t>
            </a:r>
          </a:p>
        </p:txBody>
      </p:sp>
      <p:sp>
        <p:nvSpPr>
          <p:cNvPr id="23556" name="Rectangle 4"/>
          <p:cNvSpPr>
            <a:spLocks noChangeArrowheads="1"/>
          </p:cNvSpPr>
          <p:nvPr/>
        </p:nvSpPr>
        <p:spPr bwMode="auto">
          <a:xfrm>
            <a:off x="2667000" y="1985962"/>
            <a:ext cx="1371600" cy="914400"/>
          </a:xfrm>
          <a:prstGeom prst="rect">
            <a:avLst/>
          </a:prstGeom>
          <a:solidFill>
            <a:schemeClr val="accent1"/>
          </a:solidFill>
          <a:ln w="9525" algn="ctr">
            <a:solidFill>
              <a:schemeClr val="tx1"/>
            </a:solidFill>
            <a:round/>
            <a:headEnd/>
            <a:tailEnd/>
          </a:ln>
        </p:spPr>
        <p:txBody>
          <a:bodyPr anchor="ctr"/>
          <a:lstStyle/>
          <a:p>
            <a:pPr algn="ctr"/>
            <a:r>
              <a:rPr lang="en-US" dirty="0"/>
              <a:t>Hand </a:t>
            </a:r>
            <a:r>
              <a:rPr lang="en-US" dirty="0" smtClean="0"/>
              <a:t>tool</a:t>
            </a:r>
            <a:endParaRPr lang="en-US" dirty="0"/>
          </a:p>
        </p:txBody>
      </p:sp>
      <p:sp>
        <p:nvSpPr>
          <p:cNvPr id="23557" name="Rectangle 5"/>
          <p:cNvSpPr>
            <a:spLocks noChangeArrowheads="1"/>
          </p:cNvSpPr>
          <p:nvPr/>
        </p:nvSpPr>
        <p:spPr bwMode="auto">
          <a:xfrm>
            <a:off x="6934200" y="1985962"/>
            <a:ext cx="1371600" cy="914400"/>
          </a:xfrm>
          <a:prstGeom prst="rect">
            <a:avLst/>
          </a:prstGeom>
          <a:solidFill>
            <a:schemeClr val="accent1"/>
          </a:solidFill>
          <a:ln w="9525" algn="ctr">
            <a:solidFill>
              <a:schemeClr val="tx1"/>
            </a:solidFill>
            <a:round/>
            <a:headEnd/>
            <a:tailEnd/>
          </a:ln>
        </p:spPr>
        <p:txBody>
          <a:bodyPr anchor="ctr"/>
          <a:lstStyle/>
          <a:p>
            <a:pPr algn="ctr"/>
            <a:r>
              <a:rPr lang="en-US"/>
              <a:t>Factory tools</a:t>
            </a:r>
          </a:p>
        </p:txBody>
      </p:sp>
      <p:sp>
        <p:nvSpPr>
          <p:cNvPr id="23558" name="Rectangle 6"/>
          <p:cNvSpPr>
            <a:spLocks noChangeArrowheads="1"/>
          </p:cNvSpPr>
          <p:nvPr/>
        </p:nvSpPr>
        <p:spPr bwMode="auto">
          <a:xfrm>
            <a:off x="4800600" y="1985962"/>
            <a:ext cx="1371600" cy="914400"/>
          </a:xfrm>
          <a:prstGeom prst="rect">
            <a:avLst/>
          </a:prstGeom>
          <a:solidFill>
            <a:schemeClr val="accent1"/>
          </a:solidFill>
          <a:ln w="9525" algn="ctr">
            <a:solidFill>
              <a:schemeClr val="tx1"/>
            </a:solidFill>
            <a:round/>
            <a:headEnd/>
            <a:tailEnd/>
          </a:ln>
        </p:spPr>
        <p:txBody>
          <a:bodyPr anchor="ctr"/>
          <a:lstStyle/>
          <a:p>
            <a:pPr algn="ctr"/>
            <a:r>
              <a:rPr lang="en-US" dirty="0" smtClean="0"/>
              <a:t>Special </a:t>
            </a:r>
            <a:r>
              <a:rPr lang="en-US" dirty="0"/>
              <a:t>tools</a:t>
            </a:r>
          </a:p>
        </p:txBody>
      </p:sp>
      <p:sp>
        <p:nvSpPr>
          <p:cNvPr id="23559" name="Right Arrow 7"/>
          <p:cNvSpPr>
            <a:spLocks noChangeArrowheads="1"/>
          </p:cNvSpPr>
          <p:nvPr/>
        </p:nvSpPr>
        <p:spPr bwMode="auto">
          <a:xfrm>
            <a:off x="2133600" y="2214562"/>
            <a:ext cx="381000" cy="3810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3560" name="Right Arrow 8"/>
          <p:cNvSpPr>
            <a:spLocks noChangeArrowheads="1"/>
          </p:cNvSpPr>
          <p:nvPr/>
        </p:nvSpPr>
        <p:spPr bwMode="auto">
          <a:xfrm>
            <a:off x="6400800" y="2214562"/>
            <a:ext cx="381000" cy="3810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3561" name="Right Arrow 9"/>
          <p:cNvSpPr>
            <a:spLocks noChangeArrowheads="1"/>
          </p:cNvSpPr>
          <p:nvPr/>
        </p:nvSpPr>
        <p:spPr bwMode="auto">
          <a:xfrm>
            <a:off x="4267200" y="2214562"/>
            <a:ext cx="381000" cy="381000"/>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n-US"/>
          </a:p>
        </p:txBody>
      </p:sp>
      <p:sp>
        <p:nvSpPr>
          <p:cNvPr id="23562" name="TextBox 10"/>
          <p:cNvSpPr txBox="1">
            <a:spLocks noChangeArrowheads="1"/>
          </p:cNvSpPr>
          <p:nvPr/>
        </p:nvSpPr>
        <p:spPr bwMode="auto">
          <a:xfrm>
            <a:off x="533400" y="3205162"/>
            <a:ext cx="152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smtClean="0"/>
              <a:t>Limited capability in cutting valve </a:t>
            </a:r>
            <a:r>
              <a:rPr lang="en-US" dirty="0"/>
              <a:t>seat</a:t>
            </a:r>
          </a:p>
        </p:txBody>
      </p:sp>
      <p:sp>
        <p:nvSpPr>
          <p:cNvPr id="23563" name="TextBox 11"/>
          <p:cNvSpPr txBox="1">
            <a:spLocks noChangeArrowheads="1"/>
          </p:cNvSpPr>
          <p:nvPr/>
        </p:nvSpPr>
        <p:spPr bwMode="auto">
          <a:xfrm>
            <a:off x="2438400" y="3205162"/>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t>Factory standard machine for </a:t>
            </a:r>
            <a:r>
              <a:rPr lang="en-US" dirty="0" smtClean="0"/>
              <a:t>repair</a:t>
            </a:r>
            <a:endParaRPr lang="en-US" dirty="0"/>
          </a:p>
        </p:txBody>
      </p:sp>
      <p:sp>
        <p:nvSpPr>
          <p:cNvPr id="23564" name="TextBox 13"/>
          <p:cNvSpPr txBox="1">
            <a:spLocks noChangeArrowheads="1"/>
          </p:cNvSpPr>
          <p:nvPr/>
        </p:nvSpPr>
        <p:spPr bwMode="auto">
          <a:xfrm>
            <a:off x="4572000" y="3205162"/>
            <a:ext cx="1752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t>Cutting of valve seat and guide simultaneously by using conventional reamer</a:t>
            </a:r>
          </a:p>
        </p:txBody>
      </p:sp>
      <p:sp>
        <p:nvSpPr>
          <p:cNvPr id="23565" name="TextBox 14"/>
          <p:cNvSpPr txBox="1">
            <a:spLocks noChangeArrowheads="1"/>
          </p:cNvSpPr>
          <p:nvPr/>
        </p:nvSpPr>
        <p:spPr bwMode="auto">
          <a:xfrm>
            <a:off x="609600" y="1528762"/>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2009</a:t>
            </a:r>
          </a:p>
        </p:txBody>
      </p:sp>
      <p:sp>
        <p:nvSpPr>
          <p:cNvPr id="23566" name="TextBox 15"/>
          <p:cNvSpPr txBox="1">
            <a:spLocks noChangeArrowheads="1"/>
          </p:cNvSpPr>
          <p:nvPr/>
        </p:nvSpPr>
        <p:spPr bwMode="auto">
          <a:xfrm>
            <a:off x="2667000" y="1528762"/>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2009</a:t>
            </a:r>
          </a:p>
        </p:txBody>
      </p:sp>
      <p:sp>
        <p:nvSpPr>
          <p:cNvPr id="23567" name="TextBox 16"/>
          <p:cNvSpPr txBox="1">
            <a:spLocks noChangeArrowheads="1"/>
          </p:cNvSpPr>
          <p:nvPr/>
        </p:nvSpPr>
        <p:spPr bwMode="auto">
          <a:xfrm>
            <a:off x="4800600" y="1528762"/>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2010</a:t>
            </a:r>
          </a:p>
        </p:txBody>
      </p:sp>
      <p:sp>
        <p:nvSpPr>
          <p:cNvPr id="23568" name="TextBox 17"/>
          <p:cNvSpPr txBox="1">
            <a:spLocks noChangeArrowheads="1"/>
          </p:cNvSpPr>
          <p:nvPr/>
        </p:nvSpPr>
        <p:spPr bwMode="auto">
          <a:xfrm>
            <a:off x="6934200" y="1528762"/>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2011</a:t>
            </a:r>
          </a:p>
        </p:txBody>
      </p:sp>
      <p:sp>
        <p:nvSpPr>
          <p:cNvPr id="23569" name="TextBox 18"/>
          <p:cNvSpPr txBox="1">
            <a:spLocks noChangeArrowheads="1"/>
          </p:cNvSpPr>
          <p:nvPr/>
        </p:nvSpPr>
        <p:spPr bwMode="auto">
          <a:xfrm>
            <a:off x="6781800" y="3205162"/>
            <a:ext cx="1752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t>State of the art tool in accordance to factory standard.</a:t>
            </a:r>
          </a:p>
          <a:p>
            <a:pPr algn="ctr"/>
            <a:r>
              <a:rPr lang="en-US"/>
              <a:t>Utilizing different holder and cooling system</a:t>
            </a:r>
          </a:p>
        </p:txBody>
      </p:sp>
      <p:sp>
        <p:nvSpPr>
          <p:cNvPr id="21" name="TextBox 20"/>
          <p:cNvSpPr txBox="1"/>
          <p:nvPr/>
        </p:nvSpPr>
        <p:spPr>
          <a:xfrm>
            <a:off x="457200" y="5791200"/>
            <a:ext cx="8305800" cy="646113"/>
          </a:xfrm>
          <a:prstGeom prst="rect">
            <a:avLst/>
          </a:prstGeom>
          <a:solidFill>
            <a:schemeClr val="bg1">
              <a:lumMod val="85000"/>
            </a:schemeClr>
          </a:solidFill>
        </p:spPr>
        <p:txBody>
          <a:bodyPr>
            <a:spAutoFit/>
          </a:bodyPr>
          <a:lstStyle/>
          <a:p>
            <a:pPr>
              <a:defRPr/>
            </a:pPr>
            <a:r>
              <a:rPr lang="en-US" dirty="0"/>
              <a:t>Critical tolerance:  </a:t>
            </a:r>
            <a:r>
              <a:rPr lang="en-US" dirty="0" err="1"/>
              <a:t>i</a:t>
            </a:r>
            <a:r>
              <a:rPr lang="en-US" dirty="0"/>
              <a:t>.  Valve seat angle 0-30min tolerance</a:t>
            </a:r>
          </a:p>
          <a:p>
            <a:pPr>
              <a:defRPr/>
            </a:pPr>
            <a:r>
              <a:rPr lang="en-US" dirty="0"/>
              <a:t>		  ii. Valve seat round out max 0.04mm</a:t>
            </a:r>
          </a:p>
        </p:txBody>
      </p:sp>
      <p:grpSp>
        <p:nvGrpSpPr>
          <p:cNvPr id="20" name="Group 19"/>
          <p:cNvGrpSpPr/>
          <p:nvPr/>
        </p:nvGrpSpPr>
        <p:grpSpPr>
          <a:xfrm>
            <a:off x="76200" y="152400"/>
            <a:ext cx="1219200" cy="431305"/>
            <a:chOff x="76200" y="152400"/>
            <a:chExt cx="1219200" cy="431305"/>
          </a:xfrm>
        </p:grpSpPr>
        <p:sp>
          <p:nvSpPr>
            <p:cNvPr id="22" name="Rectangle 21"/>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Tree>
    <p:extLst>
      <p:ext uri="{BB962C8B-B14F-4D97-AF65-F5344CB8AC3E}">
        <p14:creationId xmlns:p14="http://schemas.microsoft.com/office/powerpoint/2010/main" val="20749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6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5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6" grpId="0" animBg="1"/>
      <p:bldP spid="23557" grpId="0" animBg="1"/>
      <p:bldP spid="23558" grpId="0" animBg="1"/>
      <p:bldP spid="23559" grpId="0" animBg="1"/>
      <p:bldP spid="23560" grpId="0" animBg="1"/>
      <p:bldP spid="23561" grpId="0" animBg="1"/>
      <p:bldP spid="23562" grpId="0"/>
      <p:bldP spid="23563" grpId="0"/>
      <p:bldP spid="23564" grpId="0"/>
      <p:bldP spid="23565" grpId="0"/>
      <p:bldP spid="23566" grpId="0"/>
      <p:bldP spid="23567" grpId="0"/>
      <p:bldP spid="23568" grpId="0"/>
      <p:bldP spid="23569"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MY" dirty="0"/>
          </a:p>
        </p:txBody>
      </p:sp>
      <p:sp>
        <p:nvSpPr>
          <p:cNvPr id="3" name="Content Placeholder 2"/>
          <p:cNvSpPr>
            <a:spLocks noGrp="1"/>
          </p:cNvSpPr>
          <p:nvPr>
            <p:ph idx="1"/>
          </p:nvPr>
        </p:nvSpPr>
        <p:spPr>
          <a:xfrm>
            <a:off x="692727" y="1219200"/>
            <a:ext cx="7924800" cy="4525963"/>
          </a:xfrm>
        </p:spPr>
        <p:txBody>
          <a:bodyPr>
            <a:normAutofit/>
          </a:bodyPr>
          <a:lstStyle/>
          <a:p>
            <a:pPr marL="514350" indent="-514350">
              <a:lnSpc>
                <a:spcPct val="150000"/>
              </a:lnSpc>
              <a:buFont typeface="+mj-lt"/>
              <a:buAutoNum type="arabicParenR"/>
            </a:pPr>
            <a:r>
              <a:rPr lang="en-US" sz="2400" dirty="0" smtClean="0"/>
              <a:t>Local technical skill </a:t>
            </a:r>
          </a:p>
          <a:p>
            <a:pPr marL="514350" indent="-514350">
              <a:lnSpc>
                <a:spcPct val="150000"/>
              </a:lnSpc>
              <a:buFont typeface="+mj-lt"/>
              <a:buAutoNum type="arabicParenR"/>
            </a:pPr>
            <a:r>
              <a:rPr lang="en-US" sz="2400" dirty="0" smtClean="0"/>
              <a:t>Certification by independent body</a:t>
            </a:r>
          </a:p>
          <a:p>
            <a:pPr marL="514350" indent="-514350">
              <a:lnSpc>
                <a:spcPct val="150000"/>
              </a:lnSpc>
              <a:buFont typeface="+mj-lt"/>
              <a:buAutoNum type="arabicParenR"/>
            </a:pPr>
            <a:r>
              <a:rPr lang="en-US" sz="2400" dirty="0" smtClean="0"/>
              <a:t>Market acceptance for remanufactured goods</a:t>
            </a:r>
          </a:p>
          <a:p>
            <a:pPr marL="514350" indent="-514350">
              <a:lnSpc>
                <a:spcPct val="150000"/>
              </a:lnSpc>
              <a:buFont typeface="+mj-lt"/>
              <a:buAutoNum type="arabicParenR"/>
            </a:pPr>
            <a:r>
              <a:rPr lang="en-US" sz="2400" dirty="0" smtClean="0"/>
              <a:t>Design for remanufacturing products</a:t>
            </a:r>
          </a:p>
          <a:p>
            <a:pPr marL="514350" indent="-514350">
              <a:lnSpc>
                <a:spcPct val="150000"/>
              </a:lnSpc>
              <a:buFont typeface="+mj-lt"/>
              <a:buAutoNum type="arabicParenR"/>
            </a:pPr>
            <a:r>
              <a:rPr lang="en-US" sz="2400" dirty="0" smtClean="0"/>
              <a:t>Reverse logistics – core collection</a:t>
            </a:r>
          </a:p>
          <a:p>
            <a:pPr marL="514350" indent="-514350">
              <a:lnSpc>
                <a:spcPct val="150000"/>
              </a:lnSpc>
              <a:buFont typeface="+mj-lt"/>
              <a:buAutoNum type="arabicParenR"/>
            </a:pPr>
            <a:r>
              <a:rPr lang="en-US" sz="2400" dirty="0" smtClean="0"/>
              <a:t>Core usability for remanufacturing</a:t>
            </a:r>
            <a:endParaRPr lang="en-MY" sz="2400" dirty="0"/>
          </a:p>
        </p:txBody>
      </p:sp>
      <p:sp>
        <p:nvSpPr>
          <p:cNvPr id="4" name="Date Placeholder 3"/>
          <p:cNvSpPr>
            <a:spLocks noGrp="1"/>
          </p:cNvSpPr>
          <p:nvPr>
            <p:ph type="dt" sz="half" idx="10"/>
          </p:nvPr>
        </p:nvSpPr>
        <p:spPr/>
        <p:txBody>
          <a:bodyPr/>
          <a:lstStyle/>
          <a:p>
            <a:fld id="{B2E8522D-7C02-4A2A-B6AA-7035D0315EEA}" type="datetime3">
              <a:rPr lang="en-US" smtClean="0"/>
              <a:pPr/>
              <a:t>22 October 2012</a:t>
            </a:fld>
            <a:endParaRPr lang="en-MY" dirty="0"/>
          </a:p>
        </p:txBody>
      </p:sp>
      <p:sp>
        <p:nvSpPr>
          <p:cNvPr id="5" name="Slide Number Placeholder 4"/>
          <p:cNvSpPr>
            <a:spLocks noGrp="1"/>
          </p:cNvSpPr>
          <p:nvPr>
            <p:ph type="sldNum" sz="quarter" idx="12"/>
          </p:nvPr>
        </p:nvSpPr>
        <p:spPr/>
        <p:txBody>
          <a:bodyPr/>
          <a:lstStyle/>
          <a:p>
            <a:fld id="{EB2E6ABC-944A-4446-AB12-014637CFD1AD}" type="slidenum">
              <a:rPr lang="en-MY" smtClean="0"/>
              <a:pPr/>
              <a:t>24</a:t>
            </a:fld>
            <a:endParaRPr lang="en-MY" dirty="0"/>
          </a:p>
        </p:txBody>
      </p:sp>
      <p:grpSp>
        <p:nvGrpSpPr>
          <p:cNvPr id="6" name="Group 5"/>
          <p:cNvGrpSpPr/>
          <p:nvPr/>
        </p:nvGrpSpPr>
        <p:grpSpPr>
          <a:xfrm>
            <a:off x="76200" y="152400"/>
            <a:ext cx="1219200" cy="431305"/>
            <a:chOff x="76200" y="152400"/>
            <a:chExt cx="1219200" cy="431305"/>
          </a:xfrm>
        </p:grpSpPr>
        <p:sp>
          <p:nvSpPr>
            <p:cNvPr id="7" name="Rectangle 6"/>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Tree>
    <p:extLst>
      <p:ext uri="{BB962C8B-B14F-4D97-AF65-F5344CB8AC3E}">
        <p14:creationId xmlns:p14="http://schemas.microsoft.com/office/powerpoint/2010/main" val="119259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AE17DD-2FF5-4221-8207-7088EC06C738}" type="slidenum">
              <a:rPr lang="en-MY" smtClean="0"/>
              <a:pPr/>
              <a:t>25</a:t>
            </a:fld>
            <a:endParaRPr lang="en-MY"/>
          </a:p>
        </p:txBody>
      </p:sp>
      <p:sp>
        <p:nvSpPr>
          <p:cNvPr id="4" name="TextBox 3"/>
          <p:cNvSpPr txBox="1"/>
          <p:nvPr/>
        </p:nvSpPr>
        <p:spPr>
          <a:xfrm>
            <a:off x="2133600" y="2450068"/>
            <a:ext cx="4876800" cy="1569660"/>
          </a:xfrm>
          <a:prstGeom prst="rect">
            <a:avLst/>
          </a:prstGeom>
          <a:noFill/>
        </p:spPr>
        <p:txBody>
          <a:bodyPr wrap="square" rtlCol="0">
            <a:spAutoFit/>
          </a:bodyPr>
          <a:lstStyle/>
          <a:p>
            <a:pPr algn="ctr"/>
            <a:r>
              <a:rPr lang="en-US" sz="9600" b="1" dirty="0" smtClean="0">
                <a:effectLst>
                  <a:outerShdw blurRad="50800" dist="38100" dir="16200000" rotWithShape="0">
                    <a:prstClr val="black">
                      <a:alpha val="40000"/>
                    </a:prstClr>
                  </a:outerShdw>
                </a:effectLst>
                <a:latin typeface="Baskerville Old Face" pitchFamily="18" charset="0"/>
              </a:rPr>
              <a:t>Q &amp; A</a:t>
            </a:r>
            <a:endParaRPr lang="en-US" sz="9600" b="1" dirty="0">
              <a:effectLst>
                <a:outerShdw blurRad="50800" dist="38100" dir="16200000" rotWithShape="0">
                  <a:prstClr val="black">
                    <a:alpha val="40000"/>
                  </a:prstClr>
                </a:outerShdw>
              </a:effectLst>
              <a:latin typeface="Baskerville Old Face" pitchFamily="18" charset="0"/>
            </a:endParaRPr>
          </a:p>
        </p:txBody>
      </p:sp>
      <p:grpSp>
        <p:nvGrpSpPr>
          <p:cNvPr id="5" name="Group 4"/>
          <p:cNvGrpSpPr/>
          <p:nvPr/>
        </p:nvGrpSpPr>
        <p:grpSpPr>
          <a:xfrm>
            <a:off x="76200" y="152400"/>
            <a:ext cx="1219200" cy="431305"/>
            <a:chOff x="76200" y="152400"/>
            <a:chExt cx="1219200" cy="431305"/>
          </a:xfrm>
        </p:grpSpPr>
        <p:sp>
          <p:nvSpPr>
            <p:cNvPr id="6" name="Rectangle 5"/>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MTI logo for letter"/>
            <p:cNvPicPr>
              <a:picLocks noChangeAspect="1" noChangeArrowheads="1"/>
            </p:cNvPicPr>
            <p:nvPr/>
          </p:nvPicPr>
          <p:blipFill>
            <a:blip r:embed="rId2" cstate="email"/>
            <a:srcRect/>
            <a:stretch>
              <a:fillRect/>
            </a:stretch>
          </p:blipFill>
          <p:spPr bwMode="auto">
            <a:xfrm>
              <a:off x="304800" y="152401"/>
              <a:ext cx="685800" cy="4313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MOTOR TEKNOLOGI &amp; INDUSTRI SDN BHD</a:t>
            </a:r>
            <a:endParaRPr lang="en-US" dirty="0"/>
          </a:p>
        </p:txBody>
      </p:sp>
      <p:sp>
        <p:nvSpPr>
          <p:cNvPr id="5" name="Slide Number Placeholder 4"/>
          <p:cNvSpPr>
            <a:spLocks noGrp="1"/>
          </p:cNvSpPr>
          <p:nvPr>
            <p:ph type="sldNum" sz="quarter" idx="12"/>
          </p:nvPr>
        </p:nvSpPr>
        <p:spPr>
          <a:xfrm>
            <a:off x="6553200" y="6340475"/>
            <a:ext cx="2133600" cy="365125"/>
          </a:xfrm>
        </p:spPr>
        <p:txBody>
          <a:bodyPr/>
          <a:lstStyle/>
          <a:p>
            <a:fld id="{EB2E6ABC-944A-4446-AB12-014637CFD1AD}" type="slidenum">
              <a:rPr lang="en-MY" smtClean="0"/>
              <a:pPr/>
              <a:t>3</a:t>
            </a:fld>
            <a:endParaRPr lang="en-MY" dirty="0"/>
          </a:p>
        </p:txBody>
      </p:sp>
      <p:grpSp>
        <p:nvGrpSpPr>
          <p:cNvPr id="3" name="Group 2"/>
          <p:cNvGrpSpPr/>
          <p:nvPr/>
        </p:nvGrpSpPr>
        <p:grpSpPr>
          <a:xfrm>
            <a:off x="76200" y="152400"/>
            <a:ext cx="1219200" cy="431305"/>
            <a:chOff x="76200" y="152400"/>
            <a:chExt cx="1219200" cy="431305"/>
          </a:xfrm>
        </p:grpSpPr>
        <p:sp>
          <p:nvSpPr>
            <p:cNvPr id="6" name="Rectangle 5"/>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MTI logo for letter"/>
            <p:cNvPicPr>
              <a:picLocks noChangeAspect="1" noChangeArrowheads="1"/>
            </p:cNvPicPr>
            <p:nvPr/>
          </p:nvPicPr>
          <p:blipFill>
            <a:blip r:embed="rId4" cstate="email"/>
            <a:srcRect/>
            <a:stretch>
              <a:fillRect/>
            </a:stretch>
          </p:blipFill>
          <p:spPr bwMode="auto">
            <a:xfrm>
              <a:off x="304800" y="152401"/>
              <a:ext cx="685800" cy="431304"/>
            </a:xfrm>
            <a:prstGeom prst="rect">
              <a:avLst/>
            </a:prstGeom>
            <a:noFill/>
            <a:ln w="9525">
              <a:noFill/>
              <a:miter lim="800000"/>
              <a:headEnd/>
              <a:tailEnd/>
            </a:ln>
          </p:spPr>
        </p:pic>
      </p:grpSp>
      <p:graphicFrame>
        <p:nvGraphicFramePr>
          <p:cNvPr id="11" name="Object 5"/>
          <p:cNvGraphicFramePr>
            <a:graphicFrameLocks noChangeAspect="1"/>
          </p:cNvGraphicFramePr>
          <p:nvPr>
            <p:extLst>
              <p:ext uri="{D42A27DB-BD31-4B8C-83A1-F6EECF244321}">
                <p14:modId xmlns:p14="http://schemas.microsoft.com/office/powerpoint/2010/main" val="2344373066"/>
              </p:ext>
            </p:extLst>
          </p:nvPr>
        </p:nvGraphicFramePr>
        <p:xfrm>
          <a:off x="533400" y="965896"/>
          <a:ext cx="3657600" cy="1396303"/>
        </p:xfrm>
        <a:graphic>
          <a:graphicData uri="http://schemas.openxmlformats.org/presentationml/2006/ole">
            <mc:AlternateContent xmlns:mc="http://schemas.openxmlformats.org/markup-compatibility/2006">
              <mc:Choice xmlns:v="urn:schemas-microsoft-com:vml" Requires="v">
                <p:oleObj spid="_x0000_s1063" name="Bitmap Image" r:id="rId5" imgW="5649114" imgH="3685714" progId="Paint.Picture">
                  <p:embed/>
                </p:oleObj>
              </mc:Choice>
              <mc:Fallback>
                <p:oleObj name="Bitmap Image" r:id="rId5" imgW="5649114" imgH="3685714" progId="Paint.Picture">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t="23056" b="10811"/>
                      <a:stretch>
                        <a:fillRect/>
                      </a:stretch>
                    </p:blipFill>
                    <p:spPr bwMode="auto">
                      <a:xfrm>
                        <a:off x="533400" y="965896"/>
                        <a:ext cx="3657600" cy="1396303"/>
                      </a:xfrm>
                      <a:prstGeom prst="rect">
                        <a:avLst/>
                      </a:prstGeom>
                      <a:noFill/>
                      <a:extLst/>
                    </p:spPr>
                  </p:pic>
                </p:oleObj>
              </mc:Fallback>
            </mc:AlternateContent>
          </a:graphicData>
        </a:graphic>
      </p:graphicFrame>
      <p:graphicFrame>
        <p:nvGraphicFramePr>
          <p:cNvPr id="12" name="Group 4"/>
          <p:cNvGraphicFramePr>
            <a:graphicFrameLocks/>
          </p:cNvGraphicFramePr>
          <p:nvPr>
            <p:extLst>
              <p:ext uri="{D42A27DB-BD31-4B8C-83A1-F6EECF244321}">
                <p14:modId xmlns:p14="http://schemas.microsoft.com/office/powerpoint/2010/main" val="326492085"/>
              </p:ext>
            </p:extLst>
          </p:nvPr>
        </p:nvGraphicFramePr>
        <p:xfrm>
          <a:off x="4495800" y="1030287"/>
          <a:ext cx="4419600" cy="1179513"/>
        </p:xfrm>
        <a:graphic>
          <a:graphicData uri="http://schemas.openxmlformats.org/drawingml/2006/table">
            <a:tbl>
              <a:tblPr/>
              <a:tblGrid>
                <a:gridCol w="2486025"/>
                <a:gridCol w="1933575"/>
              </a:tblGrid>
              <a:tr h="409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Date incorporated:</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a:t>
                      </a:r>
                      <a:r>
                        <a:rPr kumimoji="0" lang="en-US" sz="1600" b="0" i="0" u="none" strike="noStrike" cap="none" normalizeH="0" baseline="30000" dirty="0" smtClean="0">
                          <a:ln>
                            <a:noFill/>
                          </a:ln>
                          <a:solidFill>
                            <a:schemeClr val="tx1"/>
                          </a:solidFill>
                          <a:effectLst/>
                          <a:latin typeface="Arial" charset="0"/>
                        </a:rPr>
                        <a:t>th</a:t>
                      </a:r>
                      <a:r>
                        <a:rPr kumimoji="0" lang="en-US" sz="1600" b="0" i="0" u="none" strike="noStrike" cap="none" normalizeH="0" baseline="0" dirty="0" smtClean="0">
                          <a:ln>
                            <a:noFill/>
                          </a:ln>
                          <a:solidFill>
                            <a:schemeClr val="tx1"/>
                          </a:solidFill>
                          <a:effectLst/>
                          <a:latin typeface="Arial" charset="0"/>
                        </a:rPr>
                        <a:t> Aug 2003</a:t>
                      </a:r>
                    </a:p>
                  </a:txBody>
                  <a:tcPr horzOverflow="overflow">
                    <a:lnL>
                      <a:noFill/>
                    </a:lnL>
                    <a:lnR cap="flat">
                      <a:noFill/>
                    </a:lnR>
                    <a:lnT cap="flat">
                      <a:noFill/>
                    </a:lnT>
                    <a:lnB>
                      <a:noFill/>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Commenced operations: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a:t>
                      </a:r>
                      <a:r>
                        <a:rPr kumimoji="0" lang="en-US" sz="1600" b="0" i="0" u="none" strike="noStrike" cap="none" normalizeH="0" baseline="30000" dirty="0" smtClean="0">
                          <a:ln>
                            <a:noFill/>
                          </a:ln>
                          <a:solidFill>
                            <a:schemeClr val="tx1"/>
                          </a:solidFill>
                          <a:effectLst/>
                          <a:latin typeface="Arial" charset="0"/>
                        </a:rPr>
                        <a:t>st</a:t>
                      </a:r>
                      <a:r>
                        <a:rPr kumimoji="0" lang="en-US" sz="1600" b="0" i="0" u="none" strike="noStrike" cap="none" normalizeH="0" baseline="0" dirty="0" smtClean="0">
                          <a:ln>
                            <a:noFill/>
                          </a:ln>
                          <a:solidFill>
                            <a:schemeClr val="tx1"/>
                          </a:solidFill>
                          <a:effectLst/>
                          <a:latin typeface="Arial" charset="0"/>
                        </a:rPr>
                        <a:t> April 2005</a:t>
                      </a:r>
                    </a:p>
                  </a:txBody>
                  <a:tcPr horzOverflow="overflow">
                    <a:lnL>
                      <a:noFill/>
                    </a:lnL>
                    <a:lnR cap="flat">
                      <a:noFill/>
                    </a:lnR>
                    <a:lnT>
                      <a:noFill/>
                    </a:lnT>
                    <a:lnB>
                      <a:noFill/>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Staff strength:</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56</a:t>
                      </a:r>
                    </a:p>
                  </a:txBody>
                  <a:tcPr horzOverflow="overflow">
                    <a:lnL>
                      <a:noFill/>
                    </a:lnL>
                    <a:lnR cap="flat">
                      <a:noFill/>
                    </a:lnR>
                    <a:lnT>
                      <a:noFill/>
                    </a:lnT>
                    <a:lnB cap="flat">
                      <a:noFill/>
                    </a:lnB>
                    <a:lnTlToBr>
                      <a:noFill/>
                    </a:lnTlToBr>
                    <a:lnBlToTr>
                      <a:noFill/>
                    </a:lnBlToTr>
                    <a:noFill/>
                  </a:tcPr>
                </a:tc>
              </a:tr>
            </a:tbl>
          </a:graphicData>
        </a:graphic>
      </p:graphicFrame>
      <p:sp>
        <p:nvSpPr>
          <p:cNvPr id="13" name="Rectangle 3"/>
          <p:cNvSpPr txBox="1">
            <a:spLocks noChangeArrowheads="1"/>
          </p:cNvSpPr>
          <p:nvPr/>
        </p:nvSpPr>
        <p:spPr>
          <a:xfrm>
            <a:off x="457200" y="3022848"/>
            <a:ext cx="8305800"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120000"/>
              </a:lnSpc>
              <a:buSzPct val="100000"/>
              <a:buFontTx/>
              <a:buAutoNum type="arabicPeriod"/>
            </a:pPr>
            <a:r>
              <a:rPr lang="en-US" sz="2000" dirty="0" smtClean="0"/>
              <a:t>Remanufacturing of engines for various applications</a:t>
            </a:r>
          </a:p>
          <a:p>
            <a:pPr marL="609600" indent="-609600">
              <a:lnSpc>
                <a:spcPct val="120000"/>
              </a:lnSpc>
              <a:buSzPct val="100000"/>
              <a:buFontTx/>
              <a:buAutoNum type="arabicPeriod"/>
            </a:pPr>
            <a:r>
              <a:rPr lang="en-US" sz="2000" dirty="0" smtClean="0"/>
              <a:t>Precision machining and remanufacturing of engine component</a:t>
            </a:r>
          </a:p>
          <a:p>
            <a:pPr marL="609600" indent="-609600">
              <a:lnSpc>
                <a:spcPct val="120000"/>
              </a:lnSpc>
              <a:buSzPct val="100000"/>
              <a:buFontTx/>
              <a:buAutoNum type="arabicPeriod"/>
            </a:pPr>
            <a:r>
              <a:rPr lang="en-US" sz="2000" dirty="0" smtClean="0"/>
              <a:t>Vehicle refurbishment with remanufacturing elements</a:t>
            </a:r>
          </a:p>
          <a:p>
            <a:pPr marL="609600" indent="-609600">
              <a:lnSpc>
                <a:spcPct val="120000"/>
              </a:lnSpc>
              <a:buSzPct val="100000"/>
              <a:buFontTx/>
              <a:buAutoNum type="arabicPeriod"/>
            </a:pPr>
            <a:r>
              <a:rPr lang="en-US" sz="2000" dirty="0" smtClean="0"/>
              <a:t>Commercial &amp; industrial equipment refurbishment</a:t>
            </a:r>
          </a:p>
          <a:p>
            <a:pPr marL="609600" indent="-609600">
              <a:lnSpc>
                <a:spcPct val="120000"/>
              </a:lnSpc>
              <a:buSzPct val="100000"/>
              <a:buFontTx/>
              <a:buAutoNum type="arabicPeriod"/>
            </a:pPr>
            <a:r>
              <a:rPr lang="en-US" sz="2000" dirty="0" smtClean="0"/>
              <a:t>Asset Maintenance</a:t>
            </a:r>
          </a:p>
        </p:txBody>
      </p:sp>
      <p:sp>
        <p:nvSpPr>
          <p:cNvPr id="14" name="Rectangle 2"/>
          <p:cNvSpPr txBox="1">
            <a:spLocks noChangeArrowheads="1"/>
          </p:cNvSpPr>
          <p:nvPr/>
        </p:nvSpPr>
        <p:spPr>
          <a:xfrm>
            <a:off x="533400" y="2590800"/>
            <a:ext cx="7195456" cy="4320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000" b="1" kern="1200">
                <a:solidFill>
                  <a:schemeClr val="tx1"/>
                </a:solidFill>
                <a:latin typeface="Arial" pitchFamily="34" charset="0"/>
                <a:ea typeface="+mj-ea"/>
                <a:cs typeface="Arial" pitchFamily="34" charset="0"/>
              </a:defRPr>
            </a:lvl1pPr>
          </a:lstStyle>
          <a:p>
            <a:r>
              <a:rPr lang="en-US" dirty="0" smtClean="0"/>
              <a:t>MTI BUSINESS AREAS</a:t>
            </a:r>
          </a:p>
        </p:txBody>
      </p:sp>
      <p:pic>
        <p:nvPicPr>
          <p:cNvPr id="1048"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8400" y="5308026"/>
            <a:ext cx="5730875" cy="12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ACCREDITATION AND CERTIFICATION</a:t>
            </a:r>
          </a:p>
        </p:txBody>
      </p:sp>
      <p:grpSp>
        <p:nvGrpSpPr>
          <p:cNvPr id="2" name="Group 4"/>
          <p:cNvGrpSpPr>
            <a:grpSpLocks/>
          </p:cNvGrpSpPr>
          <p:nvPr/>
        </p:nvGrpSpPr>
        <p:grpSpPr bwMode="auto">
          <a:xfrm>
            <a:off x="381000" y="5334000"/>
            <a:ext cx="1371600" cy="733425"/>
            <a:chOff x="864" y="1318"/>
            <a:chExt cx="1632" cy="889"/>
          </a:xfrm>
        </p:grpSpPr>
        <p:pic>
          <p:nvPicPr>
            <p:cNvPr id="9234" name="Picture 5"/>
            <p:cNvPicPr>
              <a:picLocks noChangeAspect="1" noChangeArrowheads="1"/>
            </p:cNvPicPr>
            <p:nvPr/>
          </p:nvPicPr>
          <p:blipFill>
            <a:blip r:embed="rId3" cstate="email"/>
            <a:srcRect/>
            <a:stretch>
              <a:fillRect/>
            </a:stretch>
          </p:blipFill>
          <p:spPr bwMode="auto">
            <a:xfrm>
              <a:off x="1104" y="1318"/>
              <a:ext cx="1152" cy="509"/>
            </a:xfrm>
            <a:prstGeom prst="rect">
              <a:avLst/>
            </a:prstGeom>
            <a:noFill/>
            <a:ln w="9525">
              <a:noFill/>
              <a:miter lim="800000"/>
              <a:headEnd/>
              <a:tailEnd/>
            </a:ln>
          </p:spPr>
        </p:pic>
        <p:sp>
          <p:nvSpPr>
            <p:cNvPr id="9235" name="Text Box 6"/>
            <p:cNvSpPr txBox="1">
              <a:spLocks noChangeArrowheads="1"/>
            </p:cNvSpPr>
            <p:nvPr/>
          </p:nvSpPr>
          <p:spPr bwMode="auto">
            <a:xfrm>
              <a:off x="864" y="1894"/>
              <a:ext cx="1632" cy="313"/>
            </a:xfrm>
            <a:prstGeom prst="rect">
              <a:avLst/>
            </a:prstGeom>
            <a:noFill/>
            <a:ln w="9525">
              <a:noFill/>
              <a:miter lim="800000"/>
              <a:headEnd/>
              <a:tailEnd/>
            </a:ln>
          </p:spPr>
          <p:txBody>
            <a:bodyPr>
              <a:spAutoFit/>
            </a:bodyPr>
            <a:lstStyle/>
            <a:p>
              <a:pPr algn="ctr" eaLnBrk="1" hangingPunct="1">
                <a:lnSpc>
                  <a:spcPct val="120000"/>
                </a:lnSpc>
                <a:spcBef>
                  <a:spcPct val="20000"/>
                </a:spcBef>
                <a:buClr>
                  <a:schemeClr val="tx1"/>
                </a:buClr>
                <a:buSzPct val="70000"/>
                <a:buFont typeface="Wingdings" pitchFamily="2" charset="2"/>
                <a:buNone/>
              </a:pPr>
              <a:r>
                <a:rPr lang="en-US" sz="900" b="1">
                  <a:solidFill>
                    <a:schemeClr val="tx2"/>
                  </a:solidFill>
                </a:rPr>
                <a:t>Tognum Asia Ptd Ltd</a:t>
              </a:r>
              <a:endParaRPr lang="en-US" sz="900" b="1"/>
            </a:p>
          </p:txBody>
        </p:sp>
      </p:grpSp>
      <p:grpSp>
        <p:nvGrpSpPr>
          <p:cNvPr id="3" name="Group 7"/>
          <p:cNvGrpSpPr>
            <a:grpSpLocks/>
          </p:cNvGrpSpPr>
          <p:nvPr/>
        </p:nvGrpSpPr>
        <p:grpSpPr bwMode="auto">
          <a:xfrm>
            <a:off x="2133600" y="5257800"/>
            <a:ext cx="1447800" cy="758825"/>
            <a:chOff x="3024" y="1296"/>
            <a:chExt cx="1728" cy="850"/>
          </a:xfrm>
        </p:grpSpPr>
        <p:pic>
          <p:nvPicPr>
            <p:cNvPr id="9232" name="Picture 8" descr="Tognum Brand">
              <a:hlinkClick r:id="rId4"/>
            </p:cNvPr>
            <p:cNvPicPr>
              <a:picLocks noChangeAspect="1" noChangeArrowheads="1"/>
            </p:cNvPicPr>
            <p:nvPr/>
          </p:nvPicPr>
          <p:blipFill>
            <a:blip r:embed="rId5" cstate="print"/>
            <a:srcRect t="32750"/>
            <a:stretch>
              <a:fillRect/>
            </a:stretch>
          </p:blipFill>
          <p:spPr bwMode="auto">
            <a:xfrm>
              <a:off x="3024" y="1296"/>
              <a:ext cx="1632" cy="532"/>
            </a:xfrm>
            <a:prstGeom prst="rect">
              <a:avLst/>
            </a:prstGeom>
            <a:noFill/>
            <a:ln w="9525">
              <a:noFill/>
              <a:miter lim="800000"/>
              <a:headEnd/>
              <a:tailEnd/>
            </a:ln>
          </p:spPr>
        </p:pic>
        <p:sp>
          <p:nvSpPr>
            <p:cNvPr id="9233" name="Text Box 9"/>
            <p:cNvSpPr txBox="1">
              <a:spLocks noChangeArrowheads="1"/>
            </p:cNvSpPr>
            <p:nvPr/>
          </p:nvSpPr>
          <p:spPr bwMode="auto">
            <a:xfrm>
              <a:off x="3024" y="1856"/>
              <a:ext cx="1728" cy="290"/>
            </a:xfrm>
            <a:prstGeom prst="rect">
              <a:avLst/>
            </a:prstGeom>
            <a:noFill/>
            <a:ln w="9525">
              <a:noFill/>
              <a:miter lim="800000"/>
              <a:headEnd/>
              <a:tailEnd/>
            </a:ln>
          </p:spPr>
          <p:txBody>
            <a:bodyPr>
              <a:spAutoFit/>
            </a:bodyPr>
            <a:lstStyle/>
            <a:p>
              <a:pPr algn="ctr" eaLnBrk="1" hangingPunct="1">
                <a:lnSpc>
                  <a:spcPct val="120000"/>
                </a:lnSpc>
                <a:spcBef>
                  <a:spcPct val="20000"/>
                </a:spcBef>
                <a:buClr>
                  <a:schemeClr val="tx1"/>
                </a:buClr>
                <a:buSzPct val="70000"/>
                <a:buFont typeface="Wingdings" pitchFamily="2" charset="2"/>
                <a:buNone/>
              </a:pPr>
              <a:r>
                <a:rPr lang="en-US" sz="900" b="1">
                  <a:solidFill>
                    <a:schemeClr val="tx2"/>
                  </a:solidFill>
                </a:rPr>
                <a:t>Tognum AG, Germany</a:t>
              </a:r>
              <a:endParaRPr lang="en-US" sz="900" b="1"/>
            </a:p>
          </p:txBody>
        </p:sp>
      </p:grpSp>
      <p:grpSp>
        <p:nvGrpSpPr>
          <p:cNvPr id="4" name="Group 10"/>
          <p:cNvGrpSpPr>
            <a:grpSpLocks/>
          </p:cNvGrpSpPr>
          <p:nvPr/>
        </p:nvGrpSpPr>
        <p:grpSpPr bwMode="auto">
          <a:xfrm>
            <a:off x="3733800" y="5334000"/>
            <a:ext cx="1752600" cy="838200"/>
            <a:chOff x="720" y="2374"/>
            <a:chExt cx="1920" cy="1003"/>
          </a:xfrm>
        </p:grpSpPr>
        <p:pic>
          <p:nvPicPr>
            <p:cNvPr id="9230" name="Picture 11" descr="MercedesBenz_Logo">
              <a:hlinkClick r:id="rId6"/>
            </p:cNvPr>
            <p:cNvPicPr>
              <a:picLocks noChangeAspect="1" noChangeArrowheads="1"/>
            </p:cNvPicPr>
            <p:nvPr/>
          </p:nvPicPr>
          <p:blipFill>
            <a:blip r:embed="rId7" cstate="email"/>
            <a:srcRect/>
            <a:stretch>
              <a:fillRect/>
            </a:stretch>
          </p:blipFill>
          <p:spPr bwMode="auto">
            <a:xfrm>
              <a:off x="1318" y="2374"/>
              <a:ext cx="738" cy="726"/>
            </a:xfrm>
            <a:prstGeom prst="rect">
              <a:avLst/>
            </a:prstGeom>
            <a:noFill/>
            <a:ln w="9525">
              <a:noFill/>
              <a:miter lim="800000"/>
              <a:headEnd/>
              <a:tailEnd/>
            </a:ln>
          </p:spPr>
        </p:pic>
        <p:sp>
          <p:nvSpPr>
            <p:cNvPr id="9231" name="Text Box 12"/>
            <p:cNvSpPr txBox="1">
              <a:spLocks noChangeArrowheads="1"/>
            </p:cNvSpPr>
            <p:nvPr/>
          </p:nvSpPr>
          <p:spPr bwMode="auto">
            <a:xfrm>
              <a:off x="720" y="3142"/>
              <a:ext cx="1920" cy="235"/>
            </a:xfrm>
            <a:prstGeom prst="rect">
              <a:avLst/>
            </a:prstGeom>
            <a:noFill/>
            <a:ln w="9525">
              <a:noFill/>
              <a:miter lim="800000"/>
              <a:headEnd/>
              <a:tailEnd/>
            </a:ln>
          </p:spPr>
          <p:txBody>
            <a:bodyPr>
              <a:spAutoFit/>
            </a:bodyPr>
            <a:lstStyle/>
            <a:p>
              <a:pPr algn="ctr" eaLnBrk="1" hangingPunct="1">
                <a:lnSpc>
                  <a:spcPct val="120000"/>
                </a:lnSpc>
                <a:spcBef>
                  <a:spcPct val="20000"/>
                </a:spcBef>
                <a:buClr>
                  <a:schemeClr val="tx1"/>
                </a:buClr>
                <a:buSzPct val="70000"/>
                <a:buFont typeface="Wingdings" pitchFamily="2" charset="2"/>
                <a:buNone/>
              </a:pPr>
              <a:r>
                <a:rPr lang="en-US" sz="800" b="1">
                  <a:solidFill>
                    <a:schemeClr val="tx2"/>
                  </a:solidFill>
                </a:rPr>
                <a:t>Mercedes Benz Malaysia</a:t>
              </a:r>
              <a:endParaRPr lang="en-US" sz="800" b="1"/>
            </a:p>
          </p:txBody>
        </p:sp>
      </p:grpSp>
      <p:grpSp>
        <p:nvGrpSpPr>
          <p:cNvPr id="5" name="Group 14"/>
          <p:cNvGrpSpPr>
            <a:grpSpLocks/>
          </p:cNvGrpSpPr>
          <p:nvPr/>
        </p:nvGrpSpPr>
        <p:grpSpPr bwMode="auto">
          <a:xfrm>
            <a:off x="7467600" y="5334000"/>
            <a:ext cx="1143000" cy="904875"/>
            <a:chOff x="2016" y="1642"/>
            <a:chExt cx="1728" cy="1485"/>
          </a:xfrm>
        </p:grpSpPr>
        <p:pic>
          <p:nvPicPr>
            <p:cNvPr id="9228" name="Picture 15"/>
            <p:cNvPicPr>
              <a:picLocks noChangeAspect="1" noChangeArrowheads="1"/>
            </p:cNvPicPr>
            <p:nvPr/>
          </p:nvPicPr>
          <p:blipFill>
            <a:blip r:embed="rId8" cstate="email"/>
            <a:srcRect/>
            <a:stretch>
              <a:fillRect/>
            </a:stretch>
          </p:blipFill>
          <p:spPr bwMode="auto">
            <a:xfrm>
              <a:off x="2064" y="1642"/>
              <a:ext cx="1605" cy="1019"/>
            </a:xfrm>
            <a:prstGeom prst="rect">
              <a:avLst/>
            </a:prstGeom>
            <a:noFill/>
            <a:ln w="9525">
              <a:noFill/>
              <a:miter lim="800000"/>
              <a:headEnd/>
              <a:tailEnd/>
            </a:ln>
          </p:spPr>
        </p:pic>
        <p:sp>
          <p:nvSpPr>
            <p:cNvPr id="9229" name="Text Box 16"/>
            <p:cNvSpPr txBox="1">
              <a:spLocks noChangeArrowheads="1"/>
            </p:cNvSpPr>
            <p:nvPr/>
          </p:nvSpPr>
          <p:spPr bwMode="auto">
            <a:xfrm>
              <a:off x="2016" y="2571"/>
              <a:ext cx="1728" cy="556"/>
            </a:xfrm>
            <a:prstGeom prst="rect">
              <a:avLst/>
            </a:prstGeom>
            <a:solidFill>
              <a:schemeClr val="bg1"/>
            </a:solidFill>
            <a:ln w="9525">
              <a:noFill/>
              <a:miter lim="800000"/>
              <a:headEnd/>
              <a:tailEnd/>
            </a:ln>
          </p:spPr>
          <p:txBody>
            <a:bodyPr>
              <a:spAutoFit/>
            </a:bodyPr>
            <a:lstStyle/>
            <a:p>
              <a:pPr algn="ctr" eaLnBrk="1" hangingPunct="1">
                <a:spcBef>
                  <a:spcPct val="50000"/>
                </a:spcBef>
              </a:pPr>
              <a:r>
                <a:rPr lang="en-US" sz="800"/>
                <a:t>MS ISO 9001 : 2008 REG. NO. AR3734</a:t>
              </a:r>
            </a:p>
          </p:txBody>
        </p:sp>
      </p:grpSp>
      <p:grpSp>
        <p:nvGrpSpPr>
          <p:cNvPr id="6" name="Group 19"/>
          <p:cNvGrpSpPr>
            <a:grpSpLocks/>
          </p:cNvGrpSpPr>
          <p:nvPr/>
        </p:nvGrpSpPr>
        <p:grpSpPr bwMode="auto">
          <a:xfrm>
            <a:off x="5638800" y="5334000"/>
            <a:ext cx="1295400" cy="1128713"/>
            <a:chOff x="5181600" y="3581400"/>
            <a:chExt cx="2057400" cy="2054591"/>
          </a:xfrm>
        </p:grpSpPr>
        <p:sp>
          <p:nvSpPr>
            <p:cNvPr id="9226" name="TextBox 17"/>
            <p:cNvSpPr txBox="1">
              <a:spLocks noChangeArrowheads="1"/>
            </p:cNvSpPr>
            <p:nvPr/>
          </p:nvSpPr>
          <p:spPr bwMode="auto">
            <a:xfrm>
              <a:off x="5181600" y="4572001"/>
              <a:ext cx="2057400" cy="1063990"/>
            </a:xfrm>
            <a:prstGeom prst="rect">
              <a:avLst/>
            </a:prstGeom>
            <a:noFill/>
            <a:ln w="9525">
              <a:noFill/>
              <a:miter lim="800000"/>
              <a:headEnd/>
              <a:tailEnd/>
            </a:ln>
          </p:spPr>
          <p:txBody>
            <a:bodyPr>
              <a:spAutoFit/>
            </a:bodyPr>
            <a:lstStyle/>
            <a:p>
              <a:pPr algn="ctr"/>
              <a:r>
                <a:rPr lang="en-US" sz="800" b="1">
                  <a:solidFill>
                    <a:schemeClr val="tx2"/>
                  </a:solidFill>
                </a:rPr>
                <a:t>Malaysian State Technical Airworthiness Authority</a:t>
              </a:r>
            </a:p>
          </p:txBody>
        </p:sp>
        <p:pic>
          <p:nvPicPr>
            <p:cNvPr id="9227" name="Picture 19" descr="Coat of arms of Malaysia.png">
              <a:hlinkClick r:id="rId9"/>
            </p:cNvPr>
            <p:cNvPicPr>
              <a:picLocks noChangeAspect="1" noChangeArrowheads="1"/>
            </p:cNvPicPr>
            <p:nvPr/>
          </p:nvPicPr>
          <p:blipFill>
            <a:blip r:embed="rId10" cstate="email"/>
            <a:srcRect/>
            <a:stretch>
              <a:fillRect/>
            </a:stretch>
          </p:blipFill>
          <p:spPr bwMode="auto">
            <a:xfrm>
              <a:off x="5562600" y="3581400"/>
              <a:ext cx="1225510" cy="962026"/>
            </a:xfrm>
            <a:prstGeom prst="rect">
              <a:avLst/>
            </a:prstGeom>
            <a:noFill/>
            <a:ln w="9525">
              <a:noFill/>
              <a:miter lim="800000"/>
              <a:headEnd/>
              <a:tailEnd/>
            </a:ln>
          </p:spPr>
        </p:pic>
      </p:grpSp>
      <p:sp>
        <p:nvSpPr>
          <p:cNvPr id="9225" name="TextBox 20"/>
          <p:cNvSpPr txBox="1">
            <a:spLocks noChangeArrowheads="1"/>
          </p:cNvSpPr>
          <p:nvPr/>
        </p:nvSpPr>
        <p:spPr bwMode="auto">
          <a:xfrm>
            <a:off x="228600" y="914400"/>
            <a:ext cx="8610600" cy="3970318"/>
          </a:xfrm>
          <a:prstGeom prst="rect">
            <a:avLst/>
          </a:prstGeom>
          <a:noFill/>
          <a:ln w="9525">
            <a:noFill/>
            <a:miter lim="800000"/>
            <a:headEnd/>
            <a:tailEnd/>
          </a:ln>
        </p:spPr>
        <p:txBody>
          <a:bodyPr wrap="square">
            <a:spAutoFit/>
          </a:bodyPr>
          <a:lstStyle/>
          <a:p>
            <a:pPr marL="342900" indent="-342900">
              <a:lnSpc>
                <a:spcPct val="200000"/>
              </a:lnSpc>
              <a:buFont typeface="Arial" charset="0"/>
              <a:buAutoNum type="arabicPeriod"/>
            </a:pPr>
            <a:r>
              <a:rPr lang="en-US" dirty="0"/>
              <a:t>Certified Service Dealer for DDC, OM and MTU engines from Tognum Asia </a:t>
            </a:r>
            <a:r>
              <a:rPr lang="en-US" dirty="0" err="1"/>
              <a:t>Ptd</a:t>
            </a:r>
            <a:r>
              <a:rPr lang="en-US" dirty="0"/>
              <a:t> Ltd</a:t>
            </a:r>
          </a:p>
          <a:p>
            <a:pPr marL="342900" indent="-342900">
              <a:lnSpc>
                <a:spcPct val="200000"/>
              </a:lnSpc>
              <a:buFont typeface="Arial" charset="0"/>
              <a:buAutoNum type="arabicPeriod"/>
            </a:pPr>
            <a:r>
              <a:rPr lang="en-US" dirty="0"/>
              <a:t>Certified engine component remanufacturing center for MTU engines from Tognum AG, Germany</a:t>
            </a:r>
          </a:p>
          <a:p>
            <a:pPr marL="342900" indent="-342900">
              <a:lnSpc>
                <a:spcPct val="200000"/>
              </a:lnSpc>
              <a:buFont typeface="Arial" charset="0"/>
              <a:buAutoNum type="arabicPeriod"/>
            </a:pPr>
            <a:r>
              <a:rPr lang="en-US" dirty="0"/>
              <a:t>Certified Engine Refurbishing Plant from Mercedes-Benz Malaysia</a:t>
            </a:r>
          </a:p>
          <a:p>
            <a:pPr marL="342900" indent="-342900">
              <a:lnSpc>
                <a:spcPct val="200000"/>
              </a:lnSpc>
              <a:buFont typeface="Arial" charset="0"/>
              <a:buAutoNum type="arabicPeriod"/>
            </a:pPr>
            <a:r>
              <a:rPr lang="en-US" dirty="0" smtClean="0"/>
              <a:t>Approved Maintenance </a:t>
            </a:r>
            <a:r>
              <a:rPr lang="en-US" dirty="0"/>
              <a:t>Organization from the Directorate General Technical Airworthiness</a:t>
            </a:r>
          </a:p>
          <a:p>
            <a:pPr marL="342900" indent="-342900">
              <a:lnSpc>
                <a:spcPct val="200000"/>
              </a:lnSpc>
              <a:buFont typeface="Arial" charset="0"/>
              <a:buAutoNum type="arabicPeriod"/>
            </a:pPr>
            <a:r>
              <a:rPr lang="en-US" dirty="0"/>
              <a:t>Certified ISO 9001:2008 Quality Systems from SIRIM QAS  </a:t>
            </a:r>
          </a:p>
        </p:txBody>
      </p:sp>
      <p:sp>
        <p:nvSpPr>
          <p:cNvPr id="20" name="Rectangle 19"/>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descr="MTI logo for letter"/>
          <p:cNvPicPr>
            <a:picLocks noChangeAspect="1" noChangeArrowheads="1"/>
          </p:cNvPicPr>
          <p:nvPr/>
        </p:nvPicPr>
        <p:blipFill>
          <a:blip r:embed="rId11" cstate="email"/>
          <a:srcRect/>
          <a:stretch>
            <a:fillRect/>
          </a:stretch>
        </p:blipFill>
        <p:spPr bwMode="auto">
          <a:xfrm>
            <a:off x="304800" y="152401"/>
            <a:ext cx="685800" cy="431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2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400800"/>
            <a:ext cx="2133600" cy="365125"/>
          </a:xfrm>
        </p:spPr>
        <p:txBody>
          <a:bodyPr/>
          <a:lstStyle/>
          <a:p>
            <a:fld id="{EB2E6ABC-944A-4446-AB12-014637CFD1AD}" type="slidenum">
              <a:rPr lang="en-MY" smtClean="0"/>
              <a:pPr/>
              <a:t>5</a:t>
            </a:fld>
            <a:endParaRPr lang="en-MY" dirty="0"/>
          </a:p>
        </p:txBody>
      </p:sp>
      <p:sp>
        <p:nvSpPr>
          <p:cNvPr id="6" name="Title 1"/>
          <p:cNvSpPr>
            <a:spLocks noGrp="1"/>
          </p:cNvSpPr>
          <p:nvPr>
            <p:ph type="title"/>
          </p:nvPr>
        </p:nvSpPr>
        <p:spPr/>
        <p:txBody>
          <a:bodyPr/>
          <a:lstStyle/>
          <a:p>
            <a:r>
              <a:rPr lang="en-US" dirty="0" smtClean="0"/>
              <a:t>3Q BERHAD BUSINESS FOCUS – THE “PRODUCT”</a:t>
            </a:r>
            <a:endParaRPr lang="en-MY" dirty="0"/>
          </a:p>
        </p:txBody>
      </p:sp>
      <p:grpSp>
        <p:nvGrpSpPr>
          <p:cNvPr id="32" name="Group 31"/>
          <p:cNvGrpSpPr/>
          <p:nvPr/>
        </p:nvGrpSpPr>
        <p:grpSpPr>
          <a:xfrm>
            <a:off x="76200" y="152400"/>
            <a:ext cx="1219200" cy="431305"/>
            <a:chOff x="76200" y="152400"/>
            <a:chExt cx="1219200" cy="431305"/>
          </a:xfrm>
        </p:grpSpPr>
        <p:sp>
          <p:nvSpPr>
            <p:cNvPr id="33" name="Rectangle 32"/>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grpSp>
        <p:nvGrpSpPr>
          <p:cNvPr id="38" name="Group 37"/>
          <p:cNvGrpSpPr/>
          <p:nvPr/>
        </p:nvGrpSpPr>
        <p:grpSpPr>
          <a:xfrm>
            <a:off x="152400" y="838200"/>
            <a:ext cx="2097173" cy="3447256"/>
            <a:chOff x="121568" y="838200"/>
            <a:chExt cx="2097173" cy="3447256"/>
          </a:xfrm>
        </p:grpSpPr>
        <p:grpSp>
          <p:nvGrpSpPr>
            <p:cNvPr id="29" name="Group 28"/>
            <p:cNvGrpSpPr/>
            <p:nvPr/>
          </p:nvGrpSpPr>
          <p:grpSpPr>
            <a:xfrm>
              <a:off x="121568" y="1836791"/>
              <a:ext cx="2088232" cy="2448665"/>
              <a:chOff x="126232" y="1556399"/>
              <a:chExt cx="2088232" cy="2448665"/>
            </a:xfrm>
          </p:grpSpPr>
          <p:grpSp>
            <p:nvGrpSpPr>
              <p:cNvPr id="7" name="Group 6"/>
              <p:cNvGrpSpPr/>
              <p:nvPr/>
            </p:nvGrpSpPr>
            <p:grpSpPr>
              <a:xfrm>
                <a:off x="126232" y="3284984"/>
                <a:ext cx="2088232" cy="720080"/>
                <a:chOff x="179512" y="3284984"/>
                <a:chExt cx="2088232" cy="720080"/>
              </a:xfrm>
            </p:grpSpPr>
            <p:sp>
              <p:nvSpPr>
                <p:cNvPr id="8" name="Right Brace 7"/>
                <p:cNvSpPr/>
                <p:nvPr/>
              </p:nvSpPr>
              <p:spPr>
                <a:xfrm rot="5400000">
                  <a:off x="1019757" y="2636912"/>
                  <a:ext cx="360040" cy="1656184"/>
                </a:xfrm>
                <a:prstGeom prst="rightBrace">
                  <a:avLst>
                    <a:gd name="adj1" fmla="val 4253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prstClr val="black"/>
                    </a:solidFill>
                  </a:endParaRPr>
                </a:p>
              </p:txBody>
            </p:sp>
            <p:sp>
              <p:nvSpPr>
                <p:cNvPr id="9" name="TextBox 8"/>
                <p:cNvSpPr txBox="1"/>
                <p:nvPr/>
              </p:nvSpPr>
              <p:spPr>
                <a:xfrm>
                  <a:off x="179512" y="3635732"/>
                  <a:ext cx="2088232" cy="369332"/>
                </a:xfrm>
                <a:prstGeom prst="rect">
                  <a:avLst/>
                </a:prstGeom>
                <a:noFill/>
              </p:spPr>
              <p:txBody>
                <a:bodyPr wrap="square" rtlCol="0">
                  <a:spAutoFit/>
                </a:bodyPr>
                <a:lstStyle/>
                <a:p>
                  <a:pPr algn="ctr"/>
                  <a:r>
                    <a:rPr lang="en-AU" dirty="0" smtClean="0">
                      <a:solidFill>
                        <a:prstClr val="black"/>
                      </a:solidFill>
                    </a:rPr>
                    <a:t>Mechanical Power</a:t>
                  </a:r>
                  <a:endParaRPr lang="en-AU" dirty="0">
                    <a:solidFill>
                      <a:prstClr val="black"/>
                    </a:solidFill>
                  </a:endParaRPr>
                </a:p>
              </p:txBody>
            </p:sp>
          </p:grpSp>
          <p:grpSp>
            <p:nvGrpSpPr>
              <p:cNvPr id="16" name="Group 15"/>
              <p:cNvGrpSpPr/>
              <p:nvPr/>
            </p:nvGrpSpPr>
            <p:grpSpPr>
              <a:xfrm>
                <a:off x="435138" y="1556399"/>
                <a:ext cx="1656000" cy="1779107"/>
                <a:chOff x="488418" y="1556399"/>
                <a:chExt cx="1656000" cy="1779107"/>
              </a:xfrm>
            </p:grpSpPr>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18" y="1556399"/>
                  <a:ext cx="1656000" cy="113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04596" y="2996952"/>
                  <a:ext cx="982080" cy="338554"/>
                </a:xfrm>
                <a:prstGeom prst="rect">
                  <a:avLst/>
                </a:prstGeom>
                <a:noFill/>
              </p:spPr>
              <p:txBody>
                <a:bodyPr wrap="square" rtlCol="0">
                  <a:spAutoFit/>
                </a:bodyPr>
                <a:lstStyle/>
                <a:p>
                  <a:pPr algn="ctr"/>
                  <a:r>
                    <a:rPr lang="en-AU" sz="1600" dirty="0" smtClean="0"/>
                    <a:t>Engine</a:t>
                  </a:r>
                  <a:endParaRPr lang="en-AU" sz="1600" dirty="0"/>
                </a:p>
              </p:txBody>
            </p:sp>
          </p:grpSp>
        </p:grpSp>
        <p:sp>
          <p:nvSpPr>
            <p:cNvPr id="37" name="TextBox 36"/>
            <p:cNvSpPr txBox="1"/>
            <p:nvPr/>
          </p:nvSpPr>
          <p:spPr>
            <a:xfrm>
              <a:off x="313741" y="838200"/>
              <a:ext cx="1905000" cy="461665"/>
            </a:xfrm>
            <a:prstGeom prst="rect">
              <a:avLst/>
            </a:prstGeom>
            <a:noFill/>
          </p:spPr>
          <p:txBody>
            <a:bodyPr wrap="square" rtlCol="0">
              <a:spAutoFit/>
            </a:bodyPr>
            <a:lstStyle/>
            <a:p>
              <a:pPr algn="ctr"/>
              <a:r>
                <a:rPr lang="en-US" sz="2400" b="1" dirty="0" smtClean="0"/>
                <a:t>DRIVING</a:t>
              </a:r>
              <a:endParaRPr lang="en-MY" sz="2400" b="1" dirty="0"/>
            </a:p>
          </p:txBody>
        </p:sp>
      </p:grpSp>
      <p:grpSp>
        <p:nvGrpSpPr>
          <p:cNvPr id="42" name="Group 41"/>
          <p:cNvGrpSpPr/>
          <p:nvPr/>
        </p:nvGrpSpPr>
        <p:grpSpPr>
          <a:xfrm>
            <a:off x="318405" y="838200"/>
            <a:ext cx="8520795" cy="5633719"/>
            <a:chOff x="318405" y="838200"/>
            <a:chExt cx="8520795" cy="5633719"/>
          </a:xfrm>
        </p:grpSpPr>
        <p:grpSp>
          <p:nvGrpSpPr>
            <p:cNvPr id="35" name="Group 34"/>
            <p:cNvGrpSpPr/>
            <p:nvPr/>
          </p:nvGrpSpPr>
          <p:grpSpPr>
            <a:xfrm>
              <a:off x="318405" y="1702226"/>
              <a:ext cx="8520795" cy="4769693"/>
              <a:chOff x="318405" y="1455370"/>
              <a:chExt cx="8520795" cy="4769693"/>
            </a:xfrm>
          </p:grpSpPr>
          <p:grpSp>
            <p:nvGrpSpPr>
              <p:cNvPr id="13" name="Group 12"/>
              <p:cNvGrpSpPr/>
              <p:nvPr/>
            </p:nvGrpSpPr>
            <p:grpSpPr>
              <a:xfrm>
                <a:off x="318405" y="5486400"/>
                <a:ext cx="8505113" cy="738663"/>
                <a:chOff x="371685" y="5291917"/>
                <a:chExt cx="8505113" cy="738663"/>
              </a:xfrm>
            </p:grpSpPr>
            <p:sp>
              <p:nvSpPr>
                <p:cNvPr id="14" name="Right Brace 13"/>
                <p:cNvSpPr/>
                <p:nvPr/>
              </p:nvSpPr>
              <p:spPr>
                <a:xfrm rot="5400000">
                  <a:off x="4444222" y="1219380"/>
                  <a:ext cx="360040" cy="8505113"/>
                </a:xfrm>
                <a:prstGeom prst="rightBrace">
                  <a:avLst>
                    <a:gd name="adj1" fmla="val 4253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prstClr val="black"/>
                    </a:solidFill>
                  </a:endParaRPr>
                </a:p>
              </p:txBody>
            </p:sp>
            <p:sp>
              <p:nvSpPr>
                <p:cNvPr id="15" name="TextBox 14"/>
                <p:cNvSpPr txBox="1"/>
                <p:nvPr/>
              </p:nvSpPr>
              <p:spPr>
                <a:xfrm>
                  <a:off x="3275856" y="5661248"/>
                  <a:ext cx="2664296" cy="369332"/>
                </a:xfrm>
                <a:prstGeom prst="rect">
                  <a:avLst/>
                </a:prstGeom>
                <a:noFill/>
              </p:spPr>
              <p:txBody>
                <a:bodyPr wrap="square" rtlCol="0">
                  <a:spAutoFit/>
                </a:bodyPr>
                <a:lstStyle/>
                <a:p>
                  <a:pPr algn="ctr"/>
                  <a:r>
                    <a:rPr lang="en-AU" dirty="0" smtClean="0">
                      <a:solidFill>
                        <a:prstClr val="black"/>
                      </a:solidFill>
                    </a:rPr>
                    <a:t>Power Equipment</a:t>
                  </a:r>
                  <a:endParaRPr lang="en-AU" dirty="0">
                    <a:solidFill>
                      <a:prstClr val="black"/>
                    </a:solidFill>
                  </a:endParaRPr>
                </a:p>
              </p:txBody>
            </p:sp>
          </p:grpSp>
          <p:sp>
            <p:nvSpPr>
              <p:cNvPr id="23" name="TextBox 22"/>
              <p:cNvSpPr txBox="1"/>
              <p:nvPr/>
            </p:nvSpPr>
            <p:spPr>
              <a:xfrm>
                <a:off x="4910561" y="2996952"/>
                <a:ext cx="3928639" cy="338554"/>
              </a:xfrm>
              <a:prstGeom prst="rect">
                <a:avLst/>
              </a:prstGeom>
              <a:noFill/>
            </p:spPr>
            <p:txBody>
              <a:bodyPr wrap="square" rtlCol="0">
                <a:spAutoFit/>
              </a:bodyPr>
              <a:lstStyle/>
              <a:p>
                <a:pPr algn="ctr"/>
                <a:r>
                  <a:rPr lang="en-AU" sz="1600" dirty="0" smtClean="0"/>
                  <a:t>Propulsion Equipment</a:t>
                </a:r>
                <a:endParaRPr lang="en-AU" sz="1600" dirty="0"/>
              </a:p>
            </p:txBody>
          </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561" y="1455370"/>
                <a:ext cx="3928639" cy="134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650744" y="3871792"/>
                <a:ext cx="2448272" cy="338554"/>
              </a:xfrm>
              <a:prstGeom prst="rect">
                <a:avLst/>
              </a:prstGeom>
              <a:noFill/>
            </p:spPr>
            <p:txBody>
              <a:bodyPr wrap="square" rtlCol="0">
                <a:spAutoFit/>
              </a:bodyPr>
              <a:lstStyle/>
              <a:p>
                <a:pPr algn="ctr"/>
                <a:r>
                  <a:rPr lang="en-US" sz="1600" dirty="0" smtClean="0"/>
                  <a:t>Rotating Equipment</a:t>
                </a:r>
                <a:endParaRPr lang="en-GB" sz="1600" dirty="0"/>
              </a:p>
            </p:txBody>
          </p:sp>
          <p:sp>
            <p:nvSpPr>
              <p:cNvPr id="26" name="TextBox 25"/>
              <p:cNvSpPr txBox="1"/>
              <p:nvPr/>
            </p:nvSpPr>
            <p:spPr>
              <a:xfrm>
                <a:off x="5650744" y="4309212"/>
                <a:ext cx="2448272" cy="338554"/>
              </a:xfrm>
              <a:prstGeom prst="rect">
                <a:avLst/>
              </a:prstGeom>
              <a:noFill/>
            </p:spPr>
            <p:txBody>
              <a:bodyPr wrap="square" rtlCol="0">
                <a:spAutoFit/>
              </a:bodyPr>
              <a:lstStyle/>
              <a:p>
                <a:pPr algn="ctr"/>
                <a:r>
                  <a:rPr lang="en-US" sz="1600" dirty="0" smtClean="0"/>
                  <a:t>Construction Equipment</a:t>
                </a:r>
                <a:endParaRPr lang="en-GB" sz="1600" dirty="0"/>
              </a:p>
            </p:txBody>
          </p:sp>
          <p:sp>
            <p:nvSpPr>
              <p:cNvPr id="27" name="TextBox 26"/>
              <p:cNvSpPr txBox="1"/>
              <p:nvPr/>
            </p:nvSpPr>
            <p:spPr>
              <a:xfrm>
                <a:off x="5650744" y="4746630"/>
                <a:ext cx="2448272" cy="338554"/>
              </a:xfrm>
              <a:prstGeom prst="rect">
                <a:avLst/>
              </a:prstGeom>
              <a:noFill/>
            </p:spPr>
            <p:txBody>
              <a:bodyPr wrap="square" rtlCol="0">
                <a:spAutoFit/>
              </a:bodyPr>
              <a:lstStyle/>
              <a:p>
                <a:pPr algn="ctr"/>
                <a:r>
                  <a:rPr lang="en-US" sz="1600" dirty="0" smtClean="0"/>
                  <a:t>Mining Equipment</a:t>
                </a:r>
                <a:endParaRPr lang="en-GB" sz="1600" dirty="0"/>
              </a:p>
            </p:txBody>
          </p:sp>
          <p:sp>
            <p:nvSpPr>
              <p:cNvPr id="28" name="TextBox 27"/>
              <p:cNvSpPr txBox="1"/>
              <p:nvPr/>
            </p:nvSpPr>
            <p:spPr>
              <a:xfrm>
                <a:off x="5460672" y="3434372"/>
                <a:ext cx="2828416" cy="338554"/>
              </a:xfrm>
              <a:prstGeom prst="rect">
                <a:avLst/>
              </a:prstGeom>
              <a:noFill/>
            </p:spPr>
            <p:txBody>
              <a:bodyPr wrap="square" rtlCol="0">
                <a:spAutoFit/>
              </a:bodyPr>
              <a:lstStyle/>
              <a:p>
                <a:pPr algn="ctr"/>
                <a:r>
                  <a:rPr lang="en-US" sz="1600" dirty="0" smtClean="0"/>
                  <a:t>Marine Power Equipment</a:t>
                </a:r>
                <a:endParaRPr lang="en-GB" sz="1600" dirty="0"/>
              </a:p>
            </p:txBody>
          </p:sp>
          <p:sp>
            <p:nvSpPr>
              <p:cNvPr id="36" name="TextBox 35"/>
              <p:cNvSpPr txBox="1"/>
              <p:nvPr/>
            </p:nvSpPr>
            <p:spPr>
              <a:xfrm>
                <a:off x="5460672" y="5147846"/>
                <a:ext cx="2828416" cy="338554"/>
              </a:xfrm>
              <a:prstGeom prst="rect">
                <a:avLst/>
              </a:prstGeom>
              <a:noFill/>
            </p:spPr>
            <p:txBody>
              <a:bodyPr wrap="square" rtlCol="0">
                <a:spAutoFit/>
              </a:bodyPr>
              <a:lstStyle/>
              <a:p>
                <a:pPr algn="ctr"/>
                <a:r>
                  <a:rPr lang="en-US" sz="1600" dirty="0" smtClean="0"/>
                  <a:t>Power Generation Equipment</a:t>
                </a:r>
                <a:endParaRPr lang="en-GB" sz="1600" dirty="0"/>
              </a:p>
            </p:txBody>
          </p:sp>
        </p:grpSp>
        <p:sp>
          <p:nvSpPr>
            <p:cNvPr id="40" name="TextBox 39"/>
            <p:cNvSpPr txBox="1"/>
            <p:nvPr/>
          </p:nvSpPr>
          <p:spPr>
            <a:xfrm>
              <a:off x="5943600" y="838200"/>
              <a:ext cx="1905000" cy="461665"/>
            </a:xfrm>
            <a:prstGeom prst="rect">
              <a:avLst/>
            </a:prstGeom>
            <a:noFill/>
          </p:spPr>
          <p:txBody>
            <a:bodyPr wrap="square" rtlCol="0">
              <a:spAutoFit/>
            </a:bodyPr>
            <a:lstStyle/>
            <a:p>
              <a:pPr algn="ctr"/>
              <a:r>
                <a:rPr lang="en-US" sz="2400" b="1" dirty="0" smtClean="0"/>
                <a:t>DRIVEN</a:t>
              </a:r>
              <a:endParaRPr lang="en-MY" sz="2400" b="1" dirty="0"/>
            </a:p>
          </p:txBody>
        </p:sp>
      </p:grpSp>
      <p:grpSp>
        <p:nvGrpSpPr>
          <p:cNvPr id="44" name="Group 43"/>
          <p:cNvGrpSpPr/>
          <p:nvPr/>
        </p:nvGrpSpPr>
        <p:grpSpPr>
          <a:xfrm>
            <a:off x="304800" y="838200"/>
            <a:ext cx="4440190" cy="4493840"/>
            <a:chOff x="304800" y="838200"/>
            <a:chExt cx="4440190" cy="4493840"/>
          </a:xfrm>
        </p:grpSpPr>
        <p:grpSp>
          <p:nvGrpSpPr>
            <p:cNvPr id="41" name="Group 40"/>
            <p:cNvGrpSpPr/>
            <p:nvPr/>
          </p:nvGrpSpPr>
          <p:grpSpPr>
            <a:xfrm>
              <a:off x="304800" y="838200"/>
              <a:ext cx="4440190" cy="4493840"/>
              <a:chOff x="318405" y="838200"/>
              <a:chExt cx="4440190" cy="4493840"/>
            </a:xfrm>
          </p:grpSpPr>
          <p:grpSp>
            <p:nvGrpSpPr>
              <p:cNvPr id="30" name="Group 29"/>
              <p:cNvGrpSpPr/>
              <p:nvPr/>
            </p:nvGrpSpPr>
            <p:grpSpPr>
              <a:xfrm>
                <a:off x="318405" y="3243808"/>
                <a:ext cx="4440190" cy="2088232"/>
                <a:chOff x="318405" y="2996952"/>
                <a:chExt cx="4440190" cy="2088232"/>
              </a:xfrm>
            </p:grpSpPr>
            <p:grpSp>
              <p:nvGrpSpPr>
                <p:cNvPr id="10" name="Group 9"/>
                <p:cNvGrpSpPr/>
                <p:nvPr/>
              </p:nvGrpSpPr>
              <p:grpSpPr>
                <a:xfrm>
                  <a:off x="318405" y="4364352"/>
                  <a:ext cx="4440190" cy="720832"/>
                  <a:chOff x="371685" y="4364352"/>
                  <a:chExt cx="4440190" cy="720832"/>
                </a:xfrm>
              </p:grpSpPr>
              <p:sp>
                <p:nvSpPr>
                  <p:cNvPr id="11" name="Right Brace 10"/>
                  <p:cNvSpPr/>
                  <p:nvPr/>
                </p:nvSpPr>
                <p:spPr>
                  <a:xfrm rot="5400000">
                    <a:off x="2411760" y="2324277"/>
                    <a:ext cx="360040" cy="4440190"/>
                  </a:xfrm>
                  <a:prstGeom prst="rightBrace">
                    <a:avLst>
                      <a:gd name="adj1" fmla="val 42538"/>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prstClr val="black"/>
                      </a:solidFill>
                    </a:endParaRPr>
                  </a:p>
                </p:txBody>
              </p:sp>
              <p:sp>
                <p:nvSpPr>
                  <p:cNvPr id="12" name="TextBox 11"/>
                  <p:cNvSpPr txBox="1"/>
                  <p:nvPr/>
                </p:nvSpPr>
                <p:spPr>
                  <a:xfrm>
                    <a:off x="760179" y="4715852"/>
                    <a:ext cx="3663203" cy="369332"/>
                  </a:xfrm>
                  <a:prstGeom prst="rect">
                    <a:avLst/>
                  </a:prstGeom>
                  <a:noFill/>
                </p:spPr>
                <p:txBody>
                  <a:bodyPr wrap="square" rtlCol="0">
                    <a:spAutoFit/>
                  </a:bodyPr>
                  <a:lstStyle/>
                  <a:p>
                    <a:pPr algn="ctr"/>
                    <a:r>
                      <a:rPr lang="en-AU" dirty="0" smtClean="0">
                        <a:solidFill>
                          <a:prstClr val="black"/>
                        </a:solidFill>
                      </a:rPr>
                      <a:t>Mechanical Power System</a:t>
                    </a:r>
                    <a:endParaRPr lang="en-AU" dirty="0">
                      <a:solidFill>
                        <a:prstClr val="black"/>
                      </a:solidFill>
                    </a:endParaRPr>
                  </a:p>
                </p:txBody>
              </p:sp>
            </p:grpSp>
            <p:sp>
              <p:nvSpPr>
                <p:cNvPr id="21" name="TextBox 20"/>
                <p:cNvSpPr txBox="1"/>
                <p:nvPr/>
              </p:nvSpPr>
              <p:spPr>
                <a:xfrm>
                  <a:off x="2588157" y="2996952"/>
                  <a:ext cx="1480520" cy="584775"/>
                </a:xfrm>
                <a:prstGeom prst="rect">
                  <a:avLst/>
                </a:prstGeom>
                <a:noFill/>
              </p:spPr>
              <p:txBody>
                <a:bodyPr wrap="square" rtlCol="0">
                  <a:spAutoFit/>
                </a:bodyPr>
                <a:lstStyle/>
                <a:p>
                  <a:pPr algn="ctr"/>
                  <a:r>
                    <a:rPr lang="en-AU" sz="1600" dirty="0" smtClean="0"/>
                    <a:t>Transmission System</a:t>
                  </a:r>
                  <a:endParaRPr lang="en-AU" sz="1600" dirty="0"/>
                </a:p>
              </p:txBody>
            </p:sp>
          </p:grpSp>
          <p:sp>
            <p:nvSpPr>
              <p:cNvPr id="39" name="TextBox 38"/>
              <p:cNvSpPr txBox="1"/>
              <p:nvPr/>
            </p:nvSpPr>
            <p:spPr>
              <a:xfrm>
                <a:off x="2375917" y="838200"/>
                <a:ext cx="1905000" cy="461665"/>
              </a:xfrm>
              <a:prstGeom prst="rect">
                <a:avLst/>
              </a:prstGeom>
              <a:noFill/>
            </p:spPr>
            <p:txBody>
              <a:bodyPr wrap="square" rtlCol="0">
                <a:spAutoFit/>
              </a:bodyPr>
              <a:lstStyle/>
              <a:p>
                <a:pPr algn="ctr"/>
                <a:r>
                  <a:rPr lang="en-US" sz="2400" b="1" dirty="0" smtClean="0"/>
                  <a:t>DRIVEN</a:t>
                </a:r>
                <a:endParaRPr lang="en-MY" sz="2400" b="1" dirty="0"/>
              </a:p>
            </p:txBody>
          </p:sp>
        </p:grpSp>
        <p:pic>
          <p:nvPicPr>
            <p:cNvPr id="3076" name="Picture 4" descr="http://www.renkzanini.com/upload/produtos/aw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312" y="1422174"/>
              <a:ext cx="2200313" cy="18471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244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40475"/>
            <a:ext cx="2133600" cy="365125"/>
          </a:xfrm>
        </p:spPr>
        <p:txBody>
          <a:bodyPr/>
          <a:lstStyle/>
          <a:p>
            <a:fld id="{CAAE17DD-2FF5-4221-8207-7088EC06C738}" type="slidenum">
              <a:rPr lang="en-MY" smtClean="0"/>
              <a:pPr/>
              <a:t>6</a:t>
            </a:fld>
            <a:endParaRPr lang="en-MY"/>
          </a:p>
        </p:txBody>
      </p:sp>
      <p:grpSp>
        <p:nvGrpSpPr>
          <p:cNvPr id="4" name="Group 3"/>
          <p:cNvGrpSpPr/>
          <p:nvPr/>
        </p:nvGrpSpPr>
        <p:grpSpPr>
          <a:xfrm>
            <a:off x="76200" y="152400"/>
            <a:ext cx="1219200" cy="431305"/>
            <a:chOff x="76200" y="152400"/>
            <a:chExt cx="1219200" cy="431305"/>
          </a:xfrm>
        </p:grpSpPr>
        <p:sp>
          <p:nvSpPr>
            <p:cNvPr id="5" name="Rectangle 4"/>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
        <p:nvSpPr>
          <p:cNvPr id="7"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WHAT</a:t>
            </a:r>
            <a:r>
              <a:rPr kumimoji="0" lang="en-US"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IS REMANUFACTURING?</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Rectangle 2"/>
          <p:cNvSpPr txBox="1">
            <a:spLocks noChangeArrowheads="1"/>
          </p:cNvSpPr>
          <p:nvPr/>
        </p:nvSpPr>
        <p:spPr>
          <a:xfrm>
            <a:off x="533400" y="914400"/>
            <a:ext cx="8001000" cy="5334000"/>
          </a:xfrm>
          <a:prstGeom prst="rect">
            <a:avLst/>
          </a:prstGeom>
          <a:noFill/>
          <a:ln/>
        </p:spPr>
        <p:txBody>
          <a:bodyPr/>
          <a:lstStyle/>
          <a:p>
            <a:pPr marR="0" lvl="0" algn="l" defTabSz="914400" rtl="0" eaLnBrk="1" fontAlgn="auto" latinLnBrk="0" hangingPunct="1">
              <a:lnSpc>
                <a:spcPct val="150000"/>
              </a:lnSpc>
              <a:spcBef>
                <a:spcPct val="20000"/>
              </a:spcBef>
              <a:spcAft>
                <a:spcPts val="0"/>
              </a:spcAft>
              <a:buClrTx/>
              <a:buSzTx/>
              <a:tabLst/>
              <a:defRPr/>
            </a:pPr>
            <a:r>
              <a:rPr kumimoji="0" lang="en-US" sz="2100" b="1" i="0" u="none" strike="noStrike" kern="1200" cap="none" spc="0" normalizeH="0" baseline="0" noProof="0" dirty="0" smtClean="0">
                <a:ln>
                  <a:noFill/>
                </a:ln>
                <a:solidFill>
                  <a:schemeClr val="tx1"/>
                </a:solidFill>
                <a:effectLst/>
                <a:uLnTx/>
                <a:uFillTx/>
                <a:latin typeface="Arial" pitchFamily="34" charset="0"/>
                <a:cs typeface="Arial" pitchFamily="34" charset="0"/>
              </a:rPr>
              <a:t>REMANUFACTURING</a:t>
            </a:r>
            <a:r>
              <a:rPr kumimoji="0" lang="en-US" sz="2100" b="0" i="0" u="none" strike="noStrike" kern="1200" cap="none" spc="0" normalizeH="0" baseline="0" noProof="0" dirty="0" smtClean="0">
                <a:ln>
                  <a:noFill/>
                </a:ln>
                <a:solidFill>
                  <a:schemeClr val="tx1"/>
                </a:solidFill>
                <a:effectLst/>
                <a:uLnTx/>
                <a:uFillTx/>
                <a:latin typeface="Arial" pitchFamily="34" charset="0"/>
                <a:cs typeface="Arial" pitchFamily="34" charset="0"/>
              </a:rPr>
              <a:t> is a process of restoring old, used or worn out asset</a:t>
            </a:r>
            <a:r>
              <a:rPr kumimoji="0" lang="en-US" sz="2100" b="0"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US" sz="2100" b="0" i="0" u="none" strike="noStrike" kern="1200" cap="none" spc="0" normalizeH="0" baseline="0" noProof="0" dirty="0" smtClean="0">
                <a:ln>
                  <a:noFill/>
                </a:ln>
                <a:solidFill>
                  <a:schemeClr val="tx1"/>
                </a:solidFill>
                <a:effectLst/>
                <a:uLnTx/>
                <a:uFillTx/>
                <a:latin typeface="Arial" pitchFamily="34" charset="0"/>
                <a:cs typeface="Arial" pitchFamily="34" charset="0"/>
              </a:rPr>
              <a:t>to </a:t>
            </a:r>
            <a:r>
              <a:rPr kumimoji="0" lang="en-US" sz="2100" b="0" i="0" u="sng" strike="noStrike" kern="1200" cap="none" spc="0" normalizeH="0" baseline="0" noProof="0" dirty="0" smtClean="0">
                <a:ln>
                  <a:noFill/>
                </a:ln>
                <a:solidFill>
                  <a:schemeClr val="tx1"/>
                </a:solidFill>
                <a:effectLst/>
                <a:uLnTx/>
                <a:uFillTx/>
                <a:latin typeface="Arial" pitchFamily="34" charset="0"/>
                <a:cs typeface="Arial" pitchFamily="34" charset="0"/>
              </a:rPr>
              <a:t>As-Good-As-New</a:t>
            </a:r>
            <a:r>
              <a:rPr kumimoji="0" lang="en-US" sz="2100" b="0" i="0" u="none" strike="noStrike" kern="1200" cap="none" spc="0" normalizeH="0" baseline="0" noProof="0" dirty="0" smtClean="0">
                <a:ln>
                  <a:noFill/>
                </a:ln>
                <a:solidFill>
                  <a:schemeClr val="tx1"/>
                </a:solidFill>
                <a:effectLst/>
                <a:uLnTx/>
                <a:uFillTx/>
                <a:latin typeface="Arial" pitchFamily="34" charset="0"/>
                <a:cs typeface="Arial" pitchFamily="34" charset="0"/>
              </a:rPr>
              <a:t> condition.</a:t>
            </a:r>
          </a:p>
          <a:p>
            <a:pPr marR="0" lvl="0" algn="l" defTabSz="914400" rtl="0" eaLnBrk="1" fontAlgn="auto" latinLnBrk="0" hangingPunct="1">
              <a:lnSpc>
                <a:spcPct val="150000"/>
              </a:lnSpc>
              <a:spcBef>
                <a:spcPct val="20000"/>
              </a:spcBef>
              <a:spcAft>
                <a:spcPts val="0"/>
              </a:spcAft>
              <a:buClrTx/>
              <a:buSzTx/>
              <a:tabLst/>
              <a:defRPr/>
            </a:pPr>
            <a:endParaRPr kumimoji="0" lang="en-US" sz="9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R="0" lvl="0" algn="l" defTabSz="914400" rtl="0" eaLnBrk="1" fontAlgn="auto" latinLnBrk="0" hangingPunct="1">
              <a:lnSpc>
                <a:spcPct val="150000"/>
              </a:lnSpc>
              <a:spcBef>
                <a:spcPct val="20000"/>
              </a:spcBef>
              <a:spcAft>
                <a:spcPts val="0"/>
              </a:spcAft>
              <a:buClrTx/>
              <a:buSzTx/>
              <a:tabLst/>
              <a:defRPr/>
            </a:pPr>
            <a:r>
              <a:rPr kumimoji="0" lang="en-US" sz="2100" b="1" i="0" u="none" strike="noStrike" kern="1200" cap="none" spc="0" normalizeH="0" baseline="0" noProof="0" dirty="0" smtClean="0">
                <a:ln>
                  <a:noFill/>
                </a:ln>
                <a:solidFill>
                  <a:schemeClr val="tx1"/>
                </a:solidFill>
                <a:effectLst/>
                <a:uLnTx/>
                <a:uFillTx/>
                <a:latin typeface="Arial" pitchFamily="34" charset="0"/>
                <a:cs typeface="Arial" pitchFamily="34" charset="0"/>
              </a:rPr>
              <a:t>A REMANUFACTURED COMPONENT</a:t>
            </a:r>
            <a:r>
              <a:rPr kumimoji="0" lang="en-US" sz="2100" b="0" i="0" u="none" strike="noStrike" kern="1200" cap="none" spc="0" normalizeH="0" baseline="0" noProof="0" dirty="0" smtClean="0">
                <a:ln>
                  <a:noFill/>
                </a:ln>
                <a:solidFill>
                  <a:schemeClr val="tx1"/>
                </a:solidFill>
                <a:effectLst/>
                <a:uLnTx/>
                <a:uFillTx/>
                <a:latin typeface="Arial" pitchFamily="34" charset="0"/>
                <a:cs typeface="Arial" pitchFamily="34" charset="0"/>
              </a:rPr>
              <a:t>;</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2100" dirty="0">
                <a:latin typeface="Arial" pitchFamily="34" charset="0"/>
                <a:cs typeface="Arial" pitchFamily="34" charset="0"/>
              </a:rPr>
              <a:t>F</a:t>
            </a:r>
            <a:r>
              <a:rPr lang="en-US" sz="2100" dirty="0" smtClean="0">
                <a:latin typeface="Arial" pitchFamily="34" charset="0"/>
                <a:cs typeface="Arial" pitchFamily="34" charset="0"/>
              </a:rPr>
              <a:t>ulfills a similar function as the original part.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2100" dirty="0" smtClean="0">
                <a:latin typeface="Arial" pitchFamily="34" charset="0"/>
                <a:cs typeface="Arial" pitchFamily="34" charset="0"/>
              </a:rPr>
              <a:t>It is restored from an existing part (core) using standardized industrial processes in line with specific technical specifications.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lang="en-US" sz="2100" dirty="0" smtClean="0">
                <a:latin typeface="Arial" pitchFamily="34" charset="0"/>
                <a:cs typeface="Arial" pitchFamily="34" charset="0"/>
              </a:rPr>
              <a:t>Is given the same warranty as a new component and is clearly identified as a remanufactured component.</a:t>
            </a:r>
            <a:endParaRPr lang="en-US" sz="2100" dirty="0">
              <a:latin typeface="Arial" pitchFamily="34" charset="0"/>
              <a:cs typeface="Arial" pitchFamily="34" charset="0"/>
            </a:endParaRPr>
          </a:p>
          <a:p>
            <a:pPr marR="0" lvl="0" algn="l" defTabSz="914400" rtl="0" eaLnBrk="1" fontAlgn="auto" latinLnBrk="0" hangingPunct="1">
              <a:lnSpc>
                <a:spcPct val="150000"/>
              </a:lnSpc>
              <a:spcBef>
                <a:spcPct val="20000"/>
              </a:spcBef>
              <a:spcAft>
                <a:spcPts val="0"/>
              </a:spcAft>
              <a:buClrTx/>
              <a:buSzTx/>
              <a:tabLst/>
              <a:defRPr/>
            </a:pPr>
            <a:endParaRPr kumimoji="0" lang="en-US" sz="2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en-US" sz="21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AAE17DD-2FF5-4221-8207-7088EC06C738}" type="slidenum">
              <a:rPr lang="en-MY" smtClean="0"/>
              <a:pPr/>
              <a:t>7</a:t>
            </a:fld>
            <a:endParaRPr lang="en-MY"/>
          </a:p>
        </p:txBody>
      </p:sp>
      <p:grpSp>
        <p:nvGrpSpPr>
          <p:cNvPr id="4" name="Group 3"/>
          <p:cNvGrpSpPr/>
          <p:nvPr/>
        </p:nvGrpSpPr>
        <p:grpSpPr>
          <a:xfrm>
            <a:off x="76200" y="152400"/>
            <a:ext cx="1219200" cy="431305"/>
            <a:chOff x="76200" y="152400"/>
            <a:chExt cx="1219200" cy="431305"/>
          </a:xfrm>
        </p:grpSpPr>
        <p:sp>
          <p:nvSpPr>
            <p:cNvPr id="5" name="Rectangle 4"/>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sp>
        <p:nvSpPr>
          <p:cNvPr id="7"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REMANUFACTURING</a:t>
            </a:r>
            <a:r>
              <a:rPr kumimoji="0" lang="en-US"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a:t>
            </a:r>
            <a:r>
              <a:rPr kumimoji="0" lang="en-US" sz="2000" b="1" i="0" u="none" strike="noStrike" kern="1200" cap="none" spc="0" normalizeH="0" noProof="0" dirty="0" err="1" smtClean="0">
                <a:ln>
                  <a:noFill/>
                </a:ln>
                <a:solidFill>
                  <a:schemeClr val="tx1"/>
                </a:solidFill>
                <a:effectLst/>
                <a:uLnTx/>
                <a:uFillTx/>
                <a:latin typeface="Arial" pitchFamily="34" charset="0"/>
                <a:ea typeface="+mj-ea"/>
                <a:cs typeface="Arial" pitchFamily="34" charset="0"/>
              </a:rPr>
              <a:t>vs</a:t>
            </a:r>
            <a:r>
              <a:rPr lang="en-US" sz="2000" b="1" dirty="0" smtClean="0">
                <a:latin typeface="Arial" pitchFamily="34" charset="0"/>
                <a:ea typeface="+mj-ea"/>
                <a:cs typeface="Arial" pitchFamily="34" charset="0"/>
              </a:rPr>
              <a:t>.</a:t>
            </a:r>
            <a:r>
              <a:rPr kumimoji="0" lang="en-US"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OTHERS</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88301627"/>
              </p:ext>
            </p:extLst>
          </p:nvPr>
        </p:nvGraphicFramePr>
        <p:xfrm>
          <a:off x="304800" y="1066800"/>
          <a:ext cx="8382002" cy="5181600"/>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1737218"/>
                <a:gridCol w="1661196"/>
                <a:gridCol w="1661196"/>
                <a:gridCol w="1661196"/>
                <a:gridCol w="1661196"/>
              </a:tblGrid>
              <a:tr h="410470">
                <a:tc>
                  <a:txBody>
                    <a:bodyPr/>
                    <a:lstStyle/>
                    <a:p>
                      <a:r>
                        <a:rPr lang="en-US" sz="1600" dirty="0" smtClean="0"/>
                        <a:t>Type</a:t>
                      </a:r>
                      <a:r>
                        <a:rPr lang="en-US" sz="1600" baseline="0" dirty="0" smtClean="0"/>
                        <a:t> of Work</a:t>
                      </a:r>
                      <a:endParaRPr lang="en-US" sz="1600" dirty="0"/>
                    </a:p>
                  </a:txBody>
                  <a:tcPr/>
                </a:tc>
                <a:tc>
                  <a:txBody>
                    <a:bodyPr/>
                    <a:lstStyle/>
                    <a:p>
                      <a:pPr algn="ctr"/>
                      <a:r>
                        <a:rPr lang="en-US" sz="1600" dirty="0" smtClean="0"/>
                        <a:t>Purpose</a:t>
                      </a:r>
                      <a:endParaRPr lang="en-US" sz="1600" dirty="0"/>
                    </a:p>
                  </a:txBody>
                  <a:tcPr/>
                </a:tc>
                <a:tc>
                  <a:txBody>
                    <a:bodyPr/>
                    <a:lstStyle/>
                    <a:p>
                      <a:pPr algn="ctr"/>
                      <a:r>
                        <a:rPr lang="en-US" sz="1600" dirty="0" smtClean="0"/>
                        <a:t>Start point</a:t>
                      </a:r>
                      <a:endParaRPr lang="en-US" sz="1600" dirty="0"/>
                    </a:p>
                  </a:txBody>
                  <a:tcPr/>
                </a:tc>
                <a:tc>
                  <a:txBody>
                    <a:bodyPr/>
                    <a:lstStyle/>
                    <a:p>
                      <a:pPr algn="ctr"/>
                      <a:r>
                        <a:rPr lang="en-US" sz="1600" dirty="0" smtClean="0"/>
                        <a:t>Extend of work</a:t>
                      </a:r>
                      <a:endParaRPr lang="en-US" sz="1600" dirty="0"/>
                    </a:p>
                  </a:txBody>
                  <a:tcPr/>
                </a:tc>
                <a:tc>
                  <a:txBody>
                    <a:bodyPr/>
                    <a:lstStyle/>
                    <a:p>
                      <a:pPr algn="ctr"/>
                      <a:r>
                        <a:rPr lang="en-US" sz="1600" dirty="0" smtClean="0"/>
                        <a:t>Methodology</a:t>
                      </a:r>
                      <a:endParaRPr lang="en-US" sz="1600" dirty="0"/>
                    </a:p>
                  </a:txBody>
                  <a:tcPr/>
                </a:tc>
              </a:tr>
              <a:tr h="1162978">
                <a:tc>
                  <a:txBody>
                    <a:bodyPr/>
                    <a:lstStyle/>
                    <a:p>
                      <a:r>
                        <a:rPr lang="en-US" sz="1600" b="1" dirty="0" smtClean="0"/>
                        <a:t>Remanufacturing</a:t>
                      </a:r>
                      <a:endParaRPr lang="en-US" sz="1600" b="1" dirty="0"/>
                    </a:p>
                  </a:txBody>
                  <a:tcPr/>
                </a:tc>
                <a:tc>
                  <a:txBody>
                    <a:bodyPr/>
                    <a:lstStyle/>
                    <a:p>
                      <a:pPr algn="ctr"/>
                      <a:r>
                        <a:rPr lang="en-US" sz="1600" dirty="0" smtClean="0"/>
                        <a:t>Extend useful life</a:t>
                      </a:r>
                      <a:endParaRPr lang="en-US" sz="1600" dirty="0"/>
                    </a:p>
                  </a:txBody>
                  <a:tcPr/>
                </a:tc>
                <a:tc>
                  <a:txBody>
                    <a:bodyPr/>
                    <a:lstStyle/>
                    <a:p>
                      <a:pPr algn="ctr"/>
                      <a:r>
                        <a:rPr lang="en-US" sz="1600" dirty="0" smtClean="0"/>
                        <a:t>End of life</a:t>
                      </a:r>
                      <a:endParaRPr lang="en-US" sz="1600" dirty="0"/>
                    </a:p>
                  </a:txBody>
                  <a:tcPr/>
                </a:tc>
                <a:tc>
                  <a:txBody>
                    <a:bodyPr/>
                    <a:lstStyle/>
                    <a:p>
                      <a:pPr algn="ctr"/>
                      <a:r>
                        <a:rPr lang="en-US" sz="1600" dirty="0" smtClean="0"/>
                        <a:t>Component</a:t>
                      </a:r>
                      <a:r>
                        <a:rPr lang="en-US" sz="1600" baseline="0" dirty="0" smtClean="0"/>
                        <a:t>  or system level</a:t>
                      </a:r>
                      <a:endParaRPr lang="en-US" sz="1600" dirty="0"/>
                    </a:p>
                  </a:txBody>
                  <a:tcPr/>
                </a:tc>
                <a:tc>
                  <a:txBody>
                    <a:bodyPr/>
                    <a:lstStyle/>
                    <a:p>
                      <a:pPr algn="ctr"/>
                      <a:r>
                        <a:rPr lang="en-US" sz="1600" dirty="0" smtClean="0"/>
                        <a:t>Extensive product recovery</a:t>
                      </a:r>
                      <a:r>
                        <a:rPr lang="en-US" sz="1600" baseline="0" dirty="0" smtClean="0"/>
                        <a:t> process</a:t>
                      </a:r>
                      <a:endParaRPr lang="en-US" sz="1600" dirty="0"/>
                    </a:p>
                  </a:txBody>
                  <a:tcPr/>
                </a:tc>
              </a:tr>
              <a:tr h="12821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Refurbishment / Rebuilt</a:t>
                      </a:r>
                    </a:p>
                    <a:p>
                      <a:endParaRPr lang="en-US" sz="1600" b="1" dirty="0"/>
                    </a:p>
                  </a:txBody>
                  <a:tcPr/>
                </a:tc>
                <a:tc>
                  <a:txBody>
                    <a:bodyPr/>
                    <a:lstStyle/>
                    <a:p>
                      <a:pPr algn="ctr"/>
                      <a:r>
                        <a:rPr lang="en-US" sz="1600" dirty="0" smtClean="0"/>
                        <a:t>Extend useful life </a:t>
                      </a:r>
                      <a:endParaRPr lang="en-US" sz="1600" dirty="0"/>
                    </a:p>
                  </a:txBody>
                  <a:tcPr/>
                </a:tc>
                <a:tc>
                  <a:txBody>
                    <a:bodyPr/>
                    <a:lstStyle/>
                    <a:p>
                      <a:pPr algn="ctr"/>
                      <a:r>
                        <a:rPr lang="en-US" sz="1600" dirty="0" smtClean="0"/>
                        <a:t>Mid life</a:t>
                      </a:r>
                    </a:p>
                    <a:p>
                      <a:pPr algn="ctr"/>
                      <a:r>
                        <a:rPr lang="en-US" sz="1600" dirty="0" smtClean="0"/>
                        <a:t>or </a:t>
                      </a:r>
                    </a:p>
                    <a:p>
                      <a:pPr algn="ctr"/>
                      <a:r>
                        <a:rPr lang="en-US" sz="1600" dirty="0" smtClean="0"/>
                        <a:t>End of life</a:t>
                      </a:r>
                      <a:endParaRPr lang="en-US" sz="1600" dirty="0"/>
                    </a:p>
                  </a:txBody>
                  <a:tcPr/>
                </a:tc>
                <a:tc>
                  <a:txBody>
                    <a:bodyPr/>
                    <a:lstStyle/>
                    <a:p>
                      <a:pPr algn="ctr"/>
                      <a:r>
                        <a:rPr lang="en-US" sz="1600" dirty="0" smtClean="0"/>
                        <a:t>Equipment or vehicle</a:t>
                      </a:r>
                      <a:r>
                        <a:rPr lang="en-US" sz="1600" baseline="0" dirty="0" smtClean="0"/>
                        <a:t> </a:t>
                      </a:r>
                      <a:endParaRPr lang="en-US" sz="1600" dirty="0"/>
                    </a:p>
                  </a:txBody>
                  <a:tcPr/>
                </a:tc>
                <a:tc>
                  <a:txBody>
                    <a:bodyPr/>
                    <a:lstStyle/>
                    <a:p>
                      <a:pPr algn="ctr"/>
                      <a:r>
                        <a:rPr lang="en-US" sz="1600" dirty="0" smtClean="0"/>
                        <a:t>Complete revamp of systems (internal</a:t>
                      </a:r>
                      <a:r>
                        <a:rPr lang="en-US" sz="1600" baseline="0" dirty="0" smtClean="0"/>
                        <a:t>s &amp; externals)</a:t>
                      </a:r>
                      <a:endParaRPr lang="en-US" sz="1600" dirty="0"/>
                    </a:p>
                  </a:txBody>
                  <a:tcPr/>
                </a:tc>
              </a:tr>
              <a:tr h="1162978">
                <a:tc>
                  <a:txBody>
                    <a:bodyPr/>
                    <a:lstStyle/>
                    <a:p>
                      <a:r>
                        <a:rPr lang="en-US" sz="1600" b="1" dirty="0" smtClean="0"/>
                        <a:t>Overhaul</a:t>
                      </a:r>
                      <a:endParaRPr lang="en-US" sz="1600" b="1" dirty="0"/>
                    </a:p>
                  </a:txBody>
                  <a:tcPr/>
                </a:tc>
                <a:tc>
                  <a:txBody>
                    <a:bodyPr/>
                    <a:lstStyle/>
                    <a:p>
                      <a:pPr algn="ctr"/>
                      <a:r>
                        <a:rPr lang="en-US" sz="1600" dirty="0" smtClean="0"/>
                        <a:t>Part</a:t>
                      </a:r>
                      <a:r>
                        <a:rPr lang="en-US" sz="1600" baseline="0" dirty="0" smtClean="0"/>
                        <a:t> of maintenance cycle</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According</a:t>
                      </a:r>
                      <a:r>
                        <a:rPr lang="en-US" sz="1600" baseline="0" dirty="0" smtClean="0"/>
                        <a:t> to OEM service manuals</a:t>
                      </a:r>
                      <a:endParaRPr lang="en-US" sz="1600" dirty="0" smtClean="0"/>
                    </a:p>
                  </a:txBody>
                  <a:tcPr/>
                </a:tc>
                <a:tc>
                  <a:txBody>
                    <a:bodyPr/>
                    <a:lstStyle/>
                    <a:p>
                      <a:pPr algn="ctr"/>
                      <a:r>
                        <a:rPr lang="en-US" sz="1600" dirty="0" smtClean="0"/>
                        <a:t>Component or system level</a:t>
                      </a:r>
                      <a:endParaRPr lang="en-US" sz="1600" dirty="0"/>
                    </a:p>
                  </a:txBody>
                  <a:tcPr/>
                </a:tc>
                <a:tc>
                  <a:txBody>
                    <a:bodyPr/>
                    <a:lstStyle/>
                    <a:p>
                      <a:pPr algn="ctr"/>
                      <a:r>
                        <a:rPr lang="en-US" sz="1600" dirty="0" smtClean="0"/>
                        <a:t>According</a:t>
                      </a:r>
                      <a:r>
                        <a:rPr lang="en-US" sz="1600" baseline="0" dirty="0" smtClean="0"/>
                        <a:t> to OEM service manuals</a:t>
                      </a:r>
                      <a:endParaRPr lang="en-US" sz="1600" dirty="0"/>
                    </a:p>
                  </a:txBody>
                  <a:tcPr/>
                </a:tc>
              </a:tr>
              <a:tr h="1162978">
                <a:tc>
                  <a:txBody>
                    <a:bodyPr/>
                    <a:lstStyle/>
                    <a:p>
                      <a:r>
                        <a:rPr lang="en-US" sz="1600" b="1" dirty="0" smtClean="0"/>
                        <a:t>Recondition</a:t>
                      </a:r>
                      <a:endParaRPr lang="en-US" sz="1600" b="1" dirty="0"/>
                    </a:p>
                  </a:txBody>
                  <a:tcPr/>
                </a:tc>
                <a:tc>
                  <a:txBody>
                    <a:bodyPr/>
                    <a:lstStyle/>
                    <a:p>
                      <a:pPr algn="ctr"/>
                      <a:r>
                        <a:rPr lang="en-US" sz="1600" dirty="0" smtClean="0"/>
                        <a:t>Enhance resale value</a:t>
                      </a:r>
                      <a:endParaRPr lang="en-US" sz="1600" dirty="0"/>
                    </a:p>
                  </a:txBody>
                  <a:tcPr/>
                </a:tc>
                <a:tc>
                  <a:txBody>
                    <a:bodyPr/>
                    <a:lstStyle/>
                    <a:p>
                      <a:pPr algn="ctr"/>
                      <a:r>
                        <a:rPr lang="en-US" sz="1600" dirty="0" smtClean="0"/>
                        <a:t>Quarter of life</a:t>
                      </a:r>
                      <a:endParaRPr lang="en-US" sz="1600" dirty="0"/>
                    </a:p>
                  </a:txBody>
                  <a:tcPr/>
                </a:tc>
                <a:tc>
                  <a:txBody>
                    <a:bodyPr/>
                    <a:lstStyle/>
                    <a:p>
                      <a:pPr algn="ctr"/>
                      <a:r>
                        <a:rPr lang="en-US" sz="1600" dirty="0" smtClean="0"/>
                        <a:t>Equipment</a:t>
                      </a:r>
                      <a:r>
                        <a:rPr lang="en-US" sz="1600" baseline="0" dirty="0" smtClean="0"/>
                        <a:t> or vehicle</a:t>
                      </a:r>
                      <a:endParaRPr lang="en-US" sz="1600" dirty="0"/>
                    </a:p>
                  </a:txBody>
                  <a:tcPr/>
                </a:tc>
                <a:tc>
                  <a:txBody>
                    <a:bodyPr/>
                    <a:lstStyle/>
                    <a:p>
                      <a:pPr algn="ctr"/>
                      <a:r>
                        <a:rPr lang="en-US" sz="1600" dirty="0" smtClean="0"/>
                        <a:t>Brings to near-new</a:t>
                      </a:r>
                      <a:r>
                        <a:rPr lang="en-US" sz="1600" baseline="0" dirty="0" smtClean="0"/>
                        <a:t> look &amp; feel only</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E35F487-A5A9-4CD3-92DA-900E21A7BAB5}" type="slidenum">
              <a:rPr lang="en-US" smtClean="0"/>
              <a:pPr>
                <a:defRPr/>
              </a:pPr>
              <a:t>8</a:t>
            </a:fld>
            <a:endParaRPr lang="en-US" dirty="0"/>
          </a:p>
        </p:txBody>
      </p:sp>
      <p:grpSp>
        <p:nvGrpSpPr>
          <p:cNvPr id="7" name="Group 6"/>
          <p:cNvGrpSpPr/>
          <p:nvPr/>
        </p:nvGrpSpPr>
        <p:grpSpPr>
          <a:xfrm>
            <a:off x="76200" y="152400"/>
            <a:ext cx="1219200" cy="431305"/>
            <a:chOff x="76200" y="152400"/>
            <a:chExt cx="1219200" cy="431305"/>
          </a:xfrm>
        </p:grpSpPr>
        <p:sp>
          <p:nvSpPr>
            <p:cNvPr id="8" name="Rectangle 7"/>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grpSp>
      <p:grpSp>
        <p:nvGrpSpPr>
          <p:cNvPr id="10" name="Group 9"/>
          <p:cNvGrpSpPr/>
          <p:nvPr/>
        </p:nvGrpSpPr>
        <p:grpSpPr>
          <a:xfrm>
            <a:off x="228600" y="1295401"/>
            <a:ext cx="8610600" cy="4648200"/>
            <a:chOff x="0" y="1371600"/>
            <a:chExt cx="8305800" cy="4346377"/>
          </a:xfrm>
        </p:grpSpPr>
        <p:pic>
          <p:nvPicPr>
            <p:cNvPr id="4099" name="Picture 3" descr="C:\Users\Safwan\Desktop\engine_exploded_view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05" t="7468" r="9478" b="4085"/>
            <a:stretch/>
          </p:blipFill>
          <p:spPr bwMode="auto">
            <a:xfrm>
              <a:off x="685800" y="1524000"/>
              <a:ext cx="7200900" cy="41365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0" y="1371600"/>
              <a:ext cx="1752600" cy="307777"/>
            </a:xfrm>
            <a:prstGeom prst="rect">
              <a:avLst/>
            </a:prstGeom>
            <a:noFill/>
          </p:spPr>
          <p:txBody>
            <a:bodyPr wrap="square" rtlCol="0">
              <a:spAutoFit/>
            </a:bodyPr>
            <a:lstStyle/>
            <a:p>
              <a:pPr algn="ctr"/>
              <a:r>
                <a:rPr lang="en-US" sz="1400" dirty="0" smtClean="0"/>
                <a:t>Cylinder head</a:t>
              </a:r>
              <a:endParaRPr lang="en-MY" sz="1400" dirty="0"/>
            </a:p>
          </p:txBody>
        </p:sp>
        <p:sp>
          <p:nvSpPr>
            <p:cNvPr id="11" name="TextBox 10"/>
            <p:cNvSpPr txBox="1"/>
            <p:nvPr/>
          </p:nvSpPr>
          <p:spPr>
            <a:xfrm>
              <a:off x="838200" y="2054423"/>
              <a:ext cx="1752600" cy="307777"/>
            </a:xfrm>
            <a:prstGeom prst="rect">
              <a:avLst/>
            </a:prstGeom>
            <a:noFill/>
          </p:spPr>
          <p:txBody>
            <a:bodyPr wrap="square" rtlCol="0">
              <a:spAutoFit/>
            </a:bodyPr>
            <a:lstStyle/>
            <a:p>
              <a:pPr algn="ctr"/>
              <a:r>
                <a:rPr lang="en-US" sz="1400" dirty="0" smtClean="0"/>
                <a:t>Camshaft</a:t>
              </a:r>
              <a:endParaRPr lang="en-MY" sz="1400" dirty="0"/>
            </a:p>
          </p:txBody>
        </p:sp>
        <p:sp>
          <p:nvSpPr>
            <p:cNvPr id="12" name="TextBox 11"/>
            <p:cNvSpPr txBox="1"/>
            <p:nvPr/>
          </p:nvSpPr>
          <p:spPr>
            <a:xfrm>
              <a:off x="0" y="4035623"/>
              <a:ext cx="1752600" cy="307777"/>
            </a:xfrm>
            <a:prstGeom prst="rect">
              <a:avLst/>
            </a:prstGeom>
            <a:noFill/>
          </p:spPr>
          <p:txBody>
            <a:bodyPr wrap="square" rtlCol="0">
              <a:spAutoFit/>
            </a:bodyPr>
            <a:lstStyle/>
            <a:p>
              <a:pPr algn="ctr"/>
              <a:r>
                <a:rPr lang="en-US" sz="1400" dirty="0" smtClean="0"/>
                <a:t>Crankshaft</a:t>
              </a:r>
              <a:endParaRPr lang="en-MY" sz="1400" dirty="0"/>
            </a:p>
          </p:txBody>
        </p:sp>
        <p:sp>
          <p:nvSpPr>
            <p:cNvPr id="13" name="TextBox 12"/>
            <p:cNvSpPr txBox="1"/>
            <p:nvPr/>
          </p:nvSpPr>
          <p:spPr>
            <a:xfrm>
              <a:off x="3276600" y="5410200"/>
              <a:ext cx="1752600" cy="307777"/>
            </a:xfrm>
            <a:prstGeom prst="rect">
              <a:avLst/>
            </a:prstGeom>
            <a:noFill/>
          </p:spPr>
          <p:txBody>
            <a:bodyPr wrap="square" rtlCol="0">
              <a:spAutoFit/>
            </a:bodyPr>
            <a:lstStyle/>
            <a:p>
              <a:pPr algn="ctr"/>
              <a:r>
                <a:rPr lang="en-US" sz="1400" dirty="0" smtClean="0"/>
                <a:t>Crankcase</a:t>
              </a:r>
              <a:endParaRPr lang="en-MY" sz="1400" dirty="0"/>
            </a:p>
          </p:txBody>
        </p:sp>
        <p:sp>
          <p:nvSpPr>
            <p:cNvPr id="14" name="TextBox 13"/>
            <p:cNvSpPr txBox="1"/>
            <p:nvPr/>
          </p:nvSpPr>
          <p:spPr>
            <a:xfrm>
              <a:off x="4953000" y="1371600"/>
              <a:ext cx="1752600" cy="307777"/>
            </a:xfrm>
            <a:prstGeom prst="rect">
              <a:avLst/>
            </a:prstGeom>
            <a:noFill/>
          </p:spPr>
          <p:txBody>
            <a:bodyPr wrap="square" rtlCol="0">
              <a:spAutoFit/>
            </a:bodyPr>
            <a:lstStyle/>
            <a:p>
              <a:pPr algn="ctr"/>
              <a:r>
                <a:rPr lang="en-US" sz="1400" dirty="0" smtClean="0"/>
                <a:t>Cylinder head</a:t>
              </a:r>
              <a:endParaRPr lang="en-MY" sz="1400" dirty="0"/>
            </a:p>
          </p:txBody>
        </p:sp>
        <p:sp>
          <p:nvSpPr>
            <p:cNvPr id="15" name="TextBox 14"/>
            <p:cNvSpPr txBox="1"/>
            <p:nvPr/>
          </p:nvSpPr>
          <p:spPr>
            <a:xfrm>
              <a:off x="6400800" y="4645223"/>
              <a:ext cx="1752600" cy="307777"/>
            </a:xfrm>
            <a:prstGeom prst="rect">
              <a:avLst/>
            </a:prstGeom>
            <a:noFill/>
          </p:spPr>
          <p:txBody>
            <a:bodyPr wrap="square" rtlCol="0">
              <a:spAutoFit/>
            </a:bodyPr>
            <a:lstStyle/>
            <a:p>
              <a:pPr algn="ctr"/>
              <a:r>
                <a:rPr lang="en-US" sz="1400" dirty="0" smtClean="0"/>
                <a:t>Connecting Rod</a:t>
              </a:r>
              <a:endParaRPr lang="en-MY" sz="1400" dirty="0"/>
            </a:p>
          </p:txBody>
        </p:sp>
        <p:sp>
          <p:nvSpPr>
            <p:cNvPr id="16" name="TextBox 15"/>
            <p:cNvSpPr txBox="1"/>
            <p:nvPr/>
          </p:nvSpPr>
          <p:spPr>
            <a:xfrm>
              <a:off x="7162800" y="4035623"/>
              <a:ext cx="1143000" cy="307777"/>
            </a:xfrm>
            <a:prstGeom prst="rect">
              <a:avLst/>
            </a:prstGeom>
            <a:noFill/>
          </p:spPr>
          <p:txBody>
            <a:bodyPr wrap="square" rtlCol="0">
              <a:spAutoFit/>
            </a:bodyPr>
            <a:lstStyle/>
            <a:p>
              <a:pPr algn="ctr"/>
              <a:r>
                <a:rPr lang="en-US" sz="1400" dirty="0" smtClean="0"/>
                <a:t>Piston</a:t>
              </a:r>
              <a:endParaRPr lang="en-MY" sz="1400" dirty="0"/>
            </a:p>
          </p:txBody>
        </p:sp>
      </p:grpSp>
      <p:sp>
        <p:nvSpPr>
          <p:cNvPr id="19"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ENGINE SYSTEM</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4101" name="Picture 5" descr="http://www.tognum.com/typo3temp/pics/242477941a.jpg"/>
          <p:cNvPicPr>
            <a:picLocks noChangeAspect="1" noChangeArrowheads="1"/>
          </p:cNvPicPr>
          <p:nvPr/>
        </p:nvPicPr>
        <p:blipFill rotWithShape="1">
          <a:blip r:embed="rId5">
            <a:extLst>
              <a:ext uri="{28A0092B-C50C-407E-A947-70E740481C1C}">
                <a14:useLocalDpi xmlns:a14="http://schemas.microsoft.com/office/drawing/2010/main" val="0"/>
              </a:ext>
            </a:extLst>
          </a:blip>
          <a:srcRect b="5607"/>
          <a:stretch/>
        </p:blipFill>
        <p:spPr bwMode="auto">
          <a:xfrm>
            <a:off x="497794" y="786320"/>
            <a:ext cx="8036605" cy="5420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524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descr="MTI logo for letter"/>
          <p:cNvPicPr>
            <a:picLocks noChangeAspect="1" noChangeArrowheads="1"/>
          </p:cNvPicPr>
          <p:nvPr/>
        </p:nvPicPr>
        <p:blipFill>
          <a:blip r:embed="rId3" cstate="email"/>
          <a:srcRect/>
          <a:stretch>
            <a:fillRect/>
          </a:stretch>
        </p:blipFill>
        <p:spPr bwMode="auto">
          <a:xfrm>
            <a:off x="304800" y="152401"/>
            <a:ext cx="685800" cy="431304"/>
          </a:xfrm>
          <a:prstGeom prst="rect">
            <a:avLst/>
          </a:prstGeom>
          <a:noFill/>
          <a:ln w="9525">
            <a:noFill/>
            <a:miter lim="800000"/>
            <a:headEnd/>
            <a:tailEnd/>
          </a:ln>
        </p:spPr>
      </p:pic>
      <p:sp>
        <p:nvSpPr>
          <p:cNvPr id="8" name="Title 1"/>
          <p:cNvSpPr txBox="1">
            <a:spLocks/>
          </p:cNvSpPr>
          <p:nvPr/>
        </p:nvSpPr>
        <p:spPr>
          <a:xfrm>
            <a:off x="1475656" y="116632"/>
            <a:ext cx="7195456" cy="43204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MTI REMANUFACTURING PROCESS</a:t>
            </a:r>
            <a:endParaRPr kumimoji="0" lang="en-US" sz="20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4" name="Group 3"/>
          <p:cNvGrpSpPr/>
          <p:nvPr/>
        </p:nvGrpSpPr>
        <p:grpSpPr>
          <a:xfrm>
            <a:off x="685800" y="762000"/>
            <a:ext cx="7688036" cy="5715000"/>
            <a:chOff x="685800" y="762000"/>
            <a:chExt cx="7688036" cy="5715000"/>
          </a:xfrm>
        </p:grpSpPr>
        <p:pic>
          <p:nvPicPr>
            <p:cNvPr id="5" name="Picture 2"/>
            <p:cNvPicPr>
              <a:picLocks noChangeAspect="1" noChangeArrowheads="1"/>
            </p:cNvPicPr>
            <p:nvPr/>
          </p:nvPicPr>
          <p:blipFill>
            <a:blip r:embed="rId4" cstate="print"/>
            <a:srcRect/>
            <a:stretch>
              <a:fillRect/>
            </a:stretch>
          </p:blipFill>
          <p:spPr bwMode="auto">
            <a:xfrm>
              <a:off x="685800" y="762000"/>
              <a:ext cx="7688036" cy="5715000"/>
            </a:xfrm>
            <a:prstGeom prst="rect">
              <a:avLst/>
            </a:prstGeom>
            <a:noFill/>
            <a:ln w="9525">
              <a:noFill/>
              <a:miter lim="800000"/>
              <a:headEnd/>
              <a:tailEnd/>
            </a:ln>
            <a:effectLst/>
          </p:spPr>
        </p:pic>
        <p:sp>
          <p:nvSpPr>
            <p:cNvPr id="3" name="Rectangle 2"/>
            <p:cNvSpPr/>
            <p:nvPr/>
          </p:nvSpPr>
          <p:spPr>
            <a:xfrm>
              <a:off x="3048000" y="6019800"/>
              <a:ext cx="3352800" cy="30777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TESTING &amp; COMMISSIONING</a:t>
              </a:r>
              <a:endParaRPr lang="en-MY" sz="1200" b="1"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3542</TotalTime>
  <Words>1642</Words>
  <Application>Microsoft Office PowerPoint</Application>
  <PresentationFormat>On-screen Show (4:3)</PresentationFormat>
  <Paragraphs>344</Paragraphs>
  <Slides>25</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Bitmap Image</vt:lpstr>
      <vt:lpstr>PowerPoint Presentation</vt:lpstr>
      <vt:lpstr>3Q BERHAD BUSINESS AREAS</vt:lpstr>
      <vt:lpstr>MOTOR TEKNOLOGI &amp; INDUSTRI SDN BHD</vt:lpstr>
      <vt:lpstr>ACCREDITATION AND CERTIFICATION</vt:lpstr>
      <vt:lpstr>3Q BERHAD BUSINESS FOCUS – THE “PRODUCT”</vt:lpstr>
      <vt:lpstr>PowerPoint Presentation</vt:lpstr>
      <vt:lpstr>PowerPoint Presentation</vt:lpstr>
      <vt:lpstr>PowerPoint Presentation</vt:lpstr>
      <vt:lpstr>PowerPoint Presentation</vt:lpstr>
      <vt:lpstr>SKILL AND COMPETENCY</vt:lpstr>
      <vt:lpstr>MULTI SECTORS CAPABILITIES</vt:lpstr>
      <vt:lpstr>REMANUFACTURING FACILITY</vt:lpstr>
      <vt:lpstr>REMANUFACTURING FACILITY</vt:lpstr>
      <vt:lpstr>PowerPoint Presentation</vt:lpstr>
      <vt:lpstr>PowerPoint Presentation</vt:lpstr>
      <vt:lpstr>PowerPoint Presentation</vt:lpstr>
      <vt:lpstr>PowerPoint Presentation</vt:lpstr>
      <vt:lpstr>PowerPoint Presentation</vt:lpstr>
      <vt:lpstr>S4000 Cylinder Head &amp; Crankcase Remanufacturing Project</vt:lpstr>
      <vt:lpstr>Brief On Remanufacturing Scope Of Work</vt:lpstr>
      <vt:lpstr>S4000 Cylinder Head Valve Seat</vt:lpstr>
      <vt:lpstr>S4000 Crankcase Remanufacturing </vt:lpstr>
      <vt:lpstr>Evolution of the S4000 Cylinder Head Remanufacturing Machining Process</vt:lpstr>
      <vt:lpstr>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Shamsiatul Aina</dc:creator>
  <cp:lastModifiedBy>Safwan</cp:lastModifiedBy>
  <cp:revision>148</cp:revision>
  <cp:lastPrinted>2012-10-18T11:32:41Z</cp:lastPrinted>
  <dcterms:created xsi:type="dcterms:W3CDTF">2012-05-23T07:13:46Z</dcterms:created>
  <dcterms:modified xsi:type="dcterms:W3CDTF">2012-10-22T00:40:35Z</dcterms:modified>
</cp:coreProperties>
</file>