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9" r:id="rId3"/>
    <p:sldId id="263" r:id="rId4"/>
    <p:sldId id="264" r:id="rId5"/>
    <p:sldId id="323" r:id="rId6"/>
    <p:sldId id="317" r:id="rId7"/>
    <p:sldId id="318" r:id="rId8"/>
    <p:sldId id="319" r:id="rId9"/>
    <p:sldId id="302" r:id="rId10"/>
    <p:sldId id="320" r:id="rId11"/>
    <p:sldId id="322" r:id="rId12"/>
    <p:sldId id="316" r:id="rId13"/>
    <p:sldId id="324" r:id="rId14"/>
    <p:sldId id="311" r:id="rId15"/>
    <p:sldId id="310" r:id="rId16"/>
    <p:sldId id="312" r:id="rId17"/>
    <p:sldId id="313" r:id="rId18"/>
    <p:sldId id="325" r:id="rId19"/>
    <p:sldId id="326" r:id="rId20"/>
    <p:sldId id="28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800000"/>
    <a:srgbClr val="000066"/>
    <a:srgbClr val="FF00FF"/>
    <a:srgbClr val="FFFF00"/>
    <a:srgbClr val="00FF00"/>
    <a:srgbClr val="000099"/>
    <a:srgbClr val="9999FF"/>
    <a:srgbClr val="FF0000"/>
    <a:srgbClr val="CC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7868" autoAdjust="0"/>
    <p:restoredTop sz="99594" autoAdjust="0"/>
  </p:normalViewPr>
  <p:slideViewPr>
    <p:cSldViewPr>
      <p:cViewPr>
        <p:scale>
          <a:sx n="50" d="100"/>
          <a:sy n="50" d="100"/>
        </p:scale>
        <p:origin x="-1860" y="-5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F49AF2-1A68-4B10-AE99-C6965A5209FF}" type="datetimeFigureOut">
              <a:rPr lang="en-US" smtClean="0"/>
              <a:pPr/>
              <a:t>10/18/2012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CEEDB8-92F2-4A09-9C4F-088424A527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47190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6338" y="695325"/>
            <a:ext cx="4506912" cy="3379788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5" y="4373563"/>
            <a:ext cx="5057775" cy="4075112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6338" y="695325"/>
            <a:ext cx="4506912" cy="3379788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5" y="4373563"/>
            <a:ext cx="5057775" cy="4075112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9ECFDF-B072-4745-99ED-FE8964665573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65C9B3-B055-4CB6-BD1A-AF343F3F4641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65C9B3-B055-4CB6-BD1A-AF343F3F4641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65C9B3-B055-4CB6-BD1A-AF343F3F4641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41005-80A7-424A-B9F7-5430928F72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ounded Rectangle 10"/>
          <p:cNvSpPr/>
          <p:nvPr userDrawn="1"/>
        </p:nvSpPr>
        <p:spPr>
          <a:xfrm>
            <a:off x="0" y="2133600"/>
            <a:ext cx="9144000" cy="2667000"/>
          </a:xfrm>
          <a:prstGeom prst="roundRect">
            <a:avLst>
              <a:gd name="adj" fmla="val 588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pic>
        <p:nvPicPr>
          <p:cNvPr id="7" name="Picture 14" descr="PNG - STANDARD LOGO - ORIGINAL - TRANSPARENT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0"/>
            <a:ext cx="53450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 userDrawn="1"/>
        </p:nvCxnSpPr>
        <p:spPr>
          <a:xfrm>
            <a:off x="0" y="4876800"/>
            <a:ext cx="9144000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0" y="5257800"/>
            <a:ext cx="9144000" cy="0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4953000"/>
            <a:ext cx="9144000" cy="228600"/>
          </a:xfrm>
          <a:prstGeom prst="rect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41005-80A7-424A-B9F7-5430928F72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lded Corner 12"/>
          <p:cNvSpPr/>
          <p:nvPr userDrawn="1"/>
        </p:nvSpPr>
        <p:spPr>
          <a:xfrm rot="10800000">
            <a:off x="-3" y="6324600"/>
            <a:ext cx="9144001" cy="533400"/>
          </a:xfrm>
          <a:prstGeom prst="foldedCorner">
            <a:avLst>
              <a:gd name="adj" fmla="val 0"/>
            </a:avLst>
          </a:prstGeom>
          <a:solidFill>
            <a:srgbClr val="CC0000"/>
          </a:solidFill>
          <a:effectLst>
            <a:innerShdw blurRad="317500" dist="12700" dir="3180000">
              <a:prstClr val="black"/>
            </a:innerShdw>
          </a:effectLst>
          <a:scene3d>
            <a:camera prst="obliqueTopLeft"/>
            <a:lightRig rig="twoPt" dir="t"/>
          </a:scene3d>
          <a:sp3d prstMaterial="dkEdge"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4" descr="PNG - STANDARD LOGO - ORIGINAL - TRANSPARENT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04131"/>
            <a:ext cx="1524000" cy="630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lded Corner 9"/>
          <p:cNvSpPr/>
          <p:nvPr userDrawn="1"/>
        </p:nvSpPr>
        <p:spPr>
          <a:xfrm rot="10800000">
            <a:off x="0" y="0"/>
            <a:ext cx="9144000" cy="2209800"/>
          </a:xfrm>
          <a:prstGeom prst="foldedCorner">
            <a:avLst>
              <a:gd name="adj" fmla="val 0"/>
            </a:avLst>
          </a:prstGeom>
          <a:solidFill>
            <a:schemeClr val="accent1">
              <a:lumMod val="40000"/>
              <a:lumOff val="60000"/>
            </a:schemeClr>
          </a:solidFill>
          <a:effectLst/>
          <a:scene3d>
            <a:camera prst="obliqueTopLeft"/>
            <a:lightRig rig="twoPt" dir="t"/>
          </a:scene3d>
          <a:sp3d prstMaterial="dkEdge"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371600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0" y="2209800"/>
            <a:ext cx="9144000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0" y="2438400"/>
            <a:ext cx="9144000" cy="0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 userDrawn="1"/>
        </p:nvSpPr>
        <p:spPr>
          <a:xfrm>
            <a:off x="0" y="2286000"/>
            <a:ext cx="9144000" cy="76200"/>
          </a:xfrm>
          <a:prstGeom prst="rect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41005-80A7-424A-B9F7-5430928F7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ded Corner 7"/>
          <p:cNvSpPr/>
          <p:nvPr userDrawn="1"/>
        </p:nvSpPr>
        <p:spPr>
          <a:xfrm rot="10800000">
            <a:off x="0" y="0"/>
            <a:ext cx="9144000" cy="1371600"/>
          </a:xfrm>
          <a:prstGeom prst="foldedCorner">
            <a:avLst>
              <a:gd name="adj" fmla="val 0"/>
            </a:avLst>
          </a:prstGeom>
          <a:solidFill>
            <a:schemeClr val="accent1">
              <a:lumMod val="40000"/>
              <a:lumOff val="60000"/>
            </a:schemeClr>
          </a:solidFill>
          <a:effectLst/>
          <a:scene3d>
            <a:camera prst="obliqueTopLeft"/>
            <a:lightRig rig="twoPt" dir="t"/>
          </a:scene3d>
          <a:sp3d prstMaterial="dkEdge"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371600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1295400"/>
            <a:ext cx="9144000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0" y="1524000"/>
            <a:ext cx="9144000" cy="0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>
            <a:off x="0" y="1371600"/>
            <a:ext cx="9144000" cy="76200"/>
          </a:xfrm>
          <a:prstGeom prst="rect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E492-5C70-41E5-AEA1-0E82B55450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541005-80A7-424A-B9F7-5430928F72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Folded Corner 14"/>
          <p:cNvSpPr/>
          <p:nvPr userDrawn="1"/>
        </p:nvSpPr>
        <p:spPr>
          <a:xfrm rot="10800000">
            <a:off x="-3" y="6324600"/>
            <a:ext cx="9144001" cy="533400"/>
          </a:xfrm>
          <a:prstGeom prst="foldedCorner">
            <a:avLst>
              <a:gd name="adj" fmla="val 0"/>
            </a:avLst>
          </a:prstGeom>
          <a:solidFill>
            <a:srgbClr val="CC0000"/>
          </a:solidFill>
          <a:effectLst>
            <a:innerShdw blurRad="317500" dist="12700" dir="3180000">
              <a:prstClr val="black"/>
            </a:innerShdw>
          </a:effectLst>
          <a:scene3d>
            <a:camera prst="obliqueTopLeft"/>
            <a:lightRig rig="twoPt" dir="t"/>
          </a:scene3d>
          <a:sp3d prstMaterial="dkEdge"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4" descr="PNG - STANDARD LOGO - ORIGINAL - TRANSPARENT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04131"/>
            <a:ext cx="1524000" cy="630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716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600200"/>
            <a:ext cx="37719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600200"/>
            <a:ext cx="37719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Freeform 2"/>
          <p:cNvSpPr>
            <a:spLocks/>
          </p:cNvSpPr>
          <p:nvPr/>
        </p:nvSpPr>
        <p:spPr bwMode="gray">
          <a:xfrm>
            <a:off x="690563" y="3340100"/>
            <a:ext cx="7653337" cy="485775"/>
          </a:xfrm>
          <a:custGeom>
            <a:avLst/>
            <a:gdLst/>
            <a:ahLst/>
            <a:cxnLst>
              <a:cxn ang="0">
                <a:pos x="163" y="200"/>
              </a:cxn>
              <a:cxn ang="0">
                <a:pos x="4128" y="200"/>
              </a:cxn>
              <a:cxn ang="0">
                <a:pos x="4128" y="429"/>
              </a:cxn>
              <a:cxn ang="0">
                <a:pos x="0" y="441"/>
              </a:cxn>
              <a:cxn ang="0">
                <a:pos x="163" y="200"/>
              </a:cxn>
            </a:cxnLst>
            <a:rect l="0" t="0" r="r" b="b"/>
            <a:pathLst>
              <a:path w="4128" h="479">
                <a:moveTo>
                  <a:pt x="163" y="200"/>
                </a:moveTo>
                <a:cubicBezTo>
                  <a:pt x="163" y="200"/>
                  <a:pt x="2054" y="0"/>
                  <a:pt x="4128" y="200"/>
                </a:cubicBezTo>
                <a:cubicBezTo>
                  <a:pt x="4128" y="200"/>
                  <a:pt x="4128" y="314"/>
                  <a:pt x="4128" y="429"/>
                </a:cubicBezTo>
                <a:cubicBezTo>
                  <a:pt x="2371" y="200"/>
                  <a:pt x="688" y="479"/>
                  <a:pt x="0" y="441"/>
                </a:cubicBezTo>
                <a:lnTo>
                  <a:pt x="163" y="200"/>
                </a:lnTo>
                <a:close/>
              </a:path>
            </a:pathLst>
          </a:custGeom>
          <a:solidFill>
            <a:schemeClr val="hlink">
              <a:alpha val="5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998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9989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endParaRPr lang="en-US"/>
          </a:p>
        </p:txBody>
      </p:sp>
      <p:sp>
        <p:nvSpPr>
          <p:cNvPr id="169990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endParaRPr lang="en-US"/>
          </a:p>
        </p:txBody>
      </p:sp>
      <p:sp>
        <p:nvSpPr>
          <p:cNvPr id="169991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fld id="{DAC660AE-3FCC-4401-953C-7645C49764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ded Corner 10"/>
          <p:cNvSpPr/>
          <p:nvPr userDrawn="1"/>
        </p:nvSpPr>
        <p:spPr>
          <a:xfrm rot="10800000">
            <a:off x="0" y="0"/>
            <a:ext cx="9144000" cy="1371600"/>
          </a:xfrm>
          <a:prstGeom prst="foldedCorner">
            <a:avLst>
              <a:gd name="adj" fmla="val 0"/>
            </a:avLst>
          </a:prstGeom>
          <a:solidFill>
            <a:schemeClr val="accent1">
              <a:lumMod val="40000"/>
              <a:lumOff val="60000"/>
            </a:schemeClr>
          </a:solidFill>
          <a:effectLst/>
          <a:scene3d>
            <a:camera prst="obliqueTopLeft"/>
            <a:lightRig rig="twoPt" dir="t"/>
          </a:scene3d>
          <a:sp3d prstMaterial="dkEdge"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371600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365125"/>
          </a:xfrm>
        </p:spPr>
        <p:txBody>
          <a:bodyPr/>
          <a:lstStyle/>
          <a:p>
            <a:fld id="{00541005-80A7-424A-B9F7-5430928F72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Slide Number Placeholder 6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541005-80A7-424A-B9F7-5430928F72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Folded Corner 14"/>
          <p:cNvSpPr/>
          <p:nvPr userDrawn="1"/>
        </p:nvSpPr>
        <p:spPr>
          <a:xfrm rot="10800000">
            <a:off x="-3" y="6324600"/>
            <a:ext cx="9144001" cy="533400"/>
          </a:xfrm>
          <a:prstGeom prst="foldedCorner">
            <a:avLst>
              <a:gd name="adj" fmla="val 0"/>
            </a:avLst>
          </a:prstGeom>
          <a:solidFill>
            <a:srgbClr val="CC0000"/>
          </a:solidFill>
          <a:effectLst>
            <a:innerShdw blurRad="317500" dist="12700" dir="3180000">
              <a:prstClr val="black"/>
            </a:innerShdw>
          </a:effectLst>
          <a:scene3d>
            <a:camera prst="obliqueTopLeft"/>
            <a:lightRig rig="twoPt" dir="t"/>
          </a:scene3d>
          <a:sp3d prstMaterial="dkEdge"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4" descr="PNG - STANDARD LOGO - ORIGINAL - TRANSPARENT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04131"/>
            <a:ext cx="1524000" cy="630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 userDrawn="1"/>
        </p:nvCxnSpPr>
        <p:spPr>
          <a:xfrm>
            <a:off x="0" y="1295400"/>
            <a:ext cx="9144000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0" y="1524000"/>
            <a:ext cx="9144000" cy="0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>
            <a:off x="0" y="1371600"/>
            <a:ext cx="9144000" cy="76200"/>
          </a:xfrm>
          <a:prstGeom prst="rect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ded Corner 7"/>
          <p:cNvSpPr/>
          <p:nvPr userDrawn="1"/>
        </p:nvSpPr>
        <p:spPr>
          <a:xfrm rot="10800000">
            <a:off x="0" y="2438400"/>
            <a:ext cx="9144000" cy="1371600"/>
          </a:xfrm>
          <a:prstGeom prst="foldedCorner">
            <a:avLst>
              <a:gd name="adj" fmla="val 0"/>
            </a:avLst>
          </a:prstGeom>
          <a:solidFill>
            <a:schemeClr val="accent1">
              <a:lumMod val="40000"/>
              <a:lumOff val="60000"/>
            </a:schemeClr>
          </a:solidFill>
          <a:effectLst/>
          <a:scene3d>
            <a:camera prst="obliqueTopLeft"/>
            <a:lightRig rig="twoPt" dir="t"/>
          </a:scene3d>
          <a:sp3d prstMaterial="dkEdge"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676400" y="2438400"/>
            <a:ext cx="7467600" cy="1371600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3733800"/>
            <a:ext cx="9144000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0" y="3962400"/>
            <a:ext cx="9144000" cy="0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0" y="3810000"/>
            <a:ext cx="9144000" cy="76200"/>
          </a:xfrm>
          <a:prstGeom prst="rect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41005-80A7-424A-B9F7-5430928F72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4" descr="PNG - STANDARD LOGO - ORIGINAL - TRANSPARENT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2762311"/>
            <a:ext cx="1981200" cy="819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41005-80A7-424A-B9F7-5430928F72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lded Corner 9"/>
          <p:cNvSpPr/>
          <p:nvPr userDrawn="1"/>
        </p:nvSpPr>
        <p:spPr>
          <a:xfrm rot="10800000">
            <a:off x="-3" y="6324600"/>
            <a:ext cx="9144001" cy="533400"/>
          </a:xfrm>
          <a:prstGeom prst="foldedCorner">
            <a:avLst>
              <a:gd name="adj" fmla="val 0"/>
            </a:avLst>
          </a:prstGeom>
          <a:solidFill>
            <a:srgbClr val="CC0000"/>
          </a:solidFill>
          <a:effectLst>
            <a:innerShdw blurRad="317500" dist="12700" dir="3180000">
              <a:prstClr val="black"/>
            </a:innerShdw>
          </a:effectLst>
          <a:scene3d>
            <a:camera prst="obliqueTopLeft"/>
            <a:lightRig rig="twoPt" dir="t"/>
          </a:scene3d>
          <a:sp3d prstMaterial="dkEdge"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4" descr="PNG - STANDARD LOGO - ORIGINAL - TRANSPARENT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04131"/>
            <a:ext cx="1524000" cy="630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olded Corner 11"/>
          <p:cNvSpPr/>
          <p:nvPr userDrawn="1"/>
        </p:nvSpPr>
        <p:spPr>
          <a:xfrm rot="10800000">
            <a:off x="0" y="0"/>
            <a:ext cx="9144000" cy="1371600"/>
          </a:xfrm>
          <a:prstGeom prst="foldedCorner">
            <a:avLst>
              <a:gd name="adj" fmla="val 0"/>
            </a:avLst>
          </a:prstGeom>
          <a:solidFill>
            <a:schemeClr val="accent1">
              <a:lumMod val="40000"/>
              <a:lumOff val="60000"/>
            </a:schemeClr>
          </a:solidFill>
          <a:effectLst/>
          <a:scene3d>
            <a:camera prst="obliqueTopLeft"/>
            <a:lightRig rig="twoPt" dir="t"/>
          </a:scene3d>
          <a:sp3d prstMaterial="dkEdge"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371600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0" y="1295400"/>
            <a:ext cx="9144000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0" y="1524000"/>
            <a:ext cx="9144000" cy="0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 userDrawn="1"/>
        </p:nvSpPr>
        <p:spPr>
          <a:xfrm>
            <a:off x="0" y="1371600"/>
            <a:ext cx="9144000" cy="76200"/>
          </a:xfrm>
          <a:prstGeom prst="rect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41005-80A7-424A-B9F7-5430928F72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lded Corner 15"/>
          <p:cNvSpPr/>
          <p:nvPr userDrawn="1"/>
        </p:nvSpPr>
        <p:spPr>
          <a:xfrm rot="10800000">
            <a:off x="-3" y="6324600"/>
            <a:ext cx="9144001" cy="533400"/>
          </a:xfrm>
          <a:prstGeom prst="foldedCorner">
            <a:avLst>
              <a:gd name="adj" fmla="val 0"/>
            </a:avLst>
          </a:prstGeom>
          <a:solidFill>
            <a:srgbClr val="CC0000"/>
          </a:solidFill>
          <a:effectLst>
            <a:innerShdw blurRad="317500" dist="12700" dir="3180000">
              <a:prstClr val="black"/>
            </a:innerShdw>
          </a:effectLst>
          <a:scene3d>
            <a:camera prst="obliqueTopLeft"/>
            <a:lightRig rig="twoPt" dir="t"/>
          </a:scene3d>
          <a:sp3d prstMaterial="dkEdge"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4" descr="PNG - STANDARD LOGO - ORIGINAL - TRANSPARENT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04131"/>
            <a:ext cx="1524000" cy="630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Folded Corner 12"/>
          <p:cNvSpPr/>
          <p:nvPr userDrawn="1"/>
        </p:nvSpPr>
        <p:spPr>
          <a:xfrm rot="10800000">
            <a:off x="0" y="0"/>
            <a:ext cx="9144000" cy="1371600"/>
          </a:xfrm>
          <a:prstGeom prst="foldedCorner">
            <a:avLst>
              <a:gd name="adj" fmla="val 0"/>
            </a:avLst>
          </a:prstGeom>
          <a:solidFill>
            <a:schemeClr val="accent1">
              <a:lumMod val="40000"/>
              <a:lumOff val="60000"/>
            </a:schemeClr>
          </a:solidFill>
          <a:effectLst/>
          <a:scene3d>
            <a:camera prst="obliqueTopLeft"/>
            <a:lightRig rig="twoPt" dir="t"/>
          </a:scene3d>
          <a:sp3d prstMaterial="dkEdge"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371600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0" y="1295400"/>
            <a:ext cx="9144000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0" y="1524000"/>
            <a:ext cx="9144000" cy="0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 userDrawn="1"/>
        </p:nvSpPr>
        <p:spPr>
          <a:xfrm>
            <a:off x="0" y="1371600"/>
            <a:ext cx="9144000" cy="76200"/>
          </a:xfrm>
          <a:prstGeom prst="rect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41005-80A7-424A-B9F7-5430928F72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lded Corner 11"/>
          <p:cNvSpPr/>
          <p:nvPr userDrawn="1"/>
        </p:nvSpPr>
        <p:spPr>
          <a:xfrm rot="10800000">
            <a:off x="-3" y="6324600"/>
            <a:ext cx="9144001" cy="533400"/>
          </a:xfrm>
          <a:prstGeom prst="foldedCorner">
            <a:avLst>
              <a:gd name="adj" fmla="val 0"/>
            </a:avLst>
          </a:prstGeom>
          <a:solidFill>
            <a:srgbClr val="CC0000"/>
          </a:solidFill>
          <a:effectLst>
            <a:innerShdw blurRad="317500" dist="12700" dir="3180000">
              <a:prstClr val="black"/>
            </a:innerShdw>
          </a:effectLst>
          <a:scene3d>
            <a:camera prst="obliqueTopLeft"/>
            <a:lightRig rig="twoPt" dir="t"/>
          </a:scene3d>
          <a:sp3d prstMaterial="dkEdge"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4" descr="PNG - STANDARD LOGO - ORIGINAL - TRANSPARENT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04131"/>
            <a:ext cx="1524000" cy="630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olded Corner 8"/>
          <p:cNvSpPr/>
          <p:nvPr userDrawn="1"/>
        </p:nvSpPr>
        <p:spPr>
          <a:xfrm rot="10800000">
            <a:off x="0" y="0"/>
            <a:ext cx="9144000" cy="1371600"/>
          </a:xfrm>
          <a:prstGeom prst="foldedCorner">
            <a:avLst>
              <a:gd name="adj" fmla="val 0"/>
            </a:avLst>
          </a:prstGeom>
          <a:solidFill>
            <a:schemeClr val="accent1">
              <a:lumMod val="40000"/>
              <a:lumOff val="60000"/>
            </a:schemeClr>
          </a:solidFill>
          <a:effectLst/>
          <a:scene3d>
            <a:camera prst="obliqueTopLeft"/>
            <a:lightRig rig="twoPt" dir="t"/>
          </a:scene3d>
          <a:sp3d prstMaterial="dkEdge"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371600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0" y="1295400"/>
            <a:ext cx="9144000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0" y="1524000"/>
            <a:ext cx="9144000" cy="0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 userDrawn="1"/>
        </p:nvSpPr>
        <p:spPr>
          <a:xfrm>
            <a:off x="0" y="1371600"/>
            <a:ext cx="9144000" cy="76200"/>
          </a:xfrm>
          <a:prstGeom prst="rect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41005-80A7-424A-B9F7-5430928F72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lded Corner 10"/>
          <p:cNvSpPr/>
          <p:nvPr userDrawn="1"/>
        </p:nvSpPr>
        <p:spPr>
          <a:xfrm rot="10800000">
            <a:off x="-3" y="6324600"/>
            <a:ext cx="9144001" cy="533400"/>
          </a:xfrm>
          <a:prstGeom prst="foldedCorner">
            <a:avLst>
              <a:gd name="adj" fmla="val 0"/>
            </a:avLst>
          </a:prstGeom>
          <a:solidFill>
            <a:srgbClr val="CC0000"/>
          </a:solidFill>
          <a:effectLst>
            <a:innerShdw blurRad="317500" dist="12700" dir="3180000">
              <a:prstClr val="black"/>
            </a:innerShdw>
          </a:effectLst>
          <a:scene3d>
            <a:camera prst="obliqueTopLeft"/>
            <a:lightRig rig="twoPt" dir="t"/>
          </a:scene3d>
          <a:sp3d prstMaterial="dkEdge"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4" descr="PNG - STANDARD LOGO - ORIGINAL - TRANSPARENT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04131"/>
            <a:ext cx="1524000" cy="630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lded Corner 7"/>
          <p:cNvSpPr/>
          <p:nvPr userDrawn="1"/>
        </p:nvSpPr>
        <p:spPr>
          <a:xfrm rot="10800000">
            <a:off x="0" y="0"/>
            <a:ext cx="9144000" cy="1371600"/>
          </a:xfrm>
          <a:prstGeom prst="foldedCorner">
            <a:avLst>
              <a:gd name="adj" fmla="val 0"/>
            </a:avLst>
          </a:prstGeom>
          <a:solidFill>
            <a:schemeClr val="accent1">
              <a:lumMod val="40000"/>
              <a:lumOff val="60000"/>
            </a:schemeClr>
          </a:solidFill>
          <a:effectLst/>
          <a:scene3d>
            <a:camera prst="obliqueTopLeft"/>
            <a:lightRig rig="twoPt" dir="t"/>
          </a:scene3d>
          <a:sp3d prstMaterial="dkEdge"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371600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1295400"/>
            <a:ext cx="9144000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0" y="1524000"/>
            <a:ext cx="9144000" cy="0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0" y="1371600"/>
            <a:ext cx="9144000" cy="76200"/>
          </a:xfrm>
          <a:prstGeom prst="rect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41005-80A7-424A-B9F7-5430928F7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41005-80A7-424A-B9F7-5430928F7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41005-80A7-424A-B9F7-5430928F7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714612" y="2786058"/>
            <a:ext cx="3425938" cy="186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rPr>
              <a:t>Presented</a:t>
            </a:r>
            <a:r>
              <a:rPr kumimoji="0" lang="en-US" sz="23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rPr>
              <a:t> by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300" baseline="0" dirty="0" err="1" smtClean="0">
                <a:latin typeface="Arial Black" pitchFamily="34" charset="0"/>
              </a:rPr>
              <a:t>Shahanom</a:t>
            </a:r>
            <a:r>
              <a:rPr lang="en-US" sz="2300" dirty="0" smtClean="0">
                <a:latin typeface="Arial Black" pitchFamily="34" charset="0"/>
              </a:rPr>
              <a:t> </a:t>
            </a:r>
            <a:r>
              <a:rPr lang="en-US" sz="2300" dirty="0" err="1" smtClean="0">
                <a:latin typeface="Arial Black" pitchFamily="34" charset="0"/>
              </a:rPr>
              <a:t>Uthman</a:t>
            </a:r>
            <a:endParaRPr lang="en-US" sz="2300" dirty="0" smtClean="0">
              <a:latin typeface="Arial Black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rPr>
              <a:t>Head</a:t>
            </a:r>
            <a:r>
              <a:rPr kumimoji="0" lang="en-US" sz="23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rPr>
              <a:t> (Project &amp; Service)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300" baseline="0" dirty="0" smtClean="0">
                <a:latin typeface="Arial Black" pitchFamily="34" charset="0"/>
              </a:rPr>
              <a:t>22</a:t>
            </a:r>
            <a:r>
              <a:rPr lang="en-US" sz="2300" baseline="30000" dirty="0" smtClean="0">
                <a:latin typeface="Arial Black" pitchFamily="34" charset="0"/>
              </a:rPr>
              <a:t>nd</a:t>
            </a:r>
            <a:r>
              <a:rPr lang="en-US" sz="2300" baseline="0" dirty="0" smtClean="0">
                <a:latin typeface="Arial Black" pitchFamily="34" charset="0"/>
              </a:rPr>
              <a:t> Oct 2012</a:t>
            </a:r>
            <a:endParaRPr kumimoji="0" lang="en-US" sz="2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COMPLETE ACTIVE </a:t>
            </a:r>
            <a:r>
              <a:rPr lang="en-US" dirty="0" smtClean="0">
                <a:solidFill>
                  <a:srgbClr val="FF0000"/>
                </a:solidFill>
              </a:rPr>
              <a:t>PART AFTER REMANUFACTURING</a:t>
            </a:r>
            <a:endParaRPr lang="en-MY" dirty="0">
              <a:solidFill>
                <a:srgbClr val="FF0000"/>
              </a:solidFill>
            </a:endParaRPr>
          </a:p>
        </p:txBody>
      </p:sp>
      <p:pic>
        <p:nvPicPr>
          <p:cNvPr id="3" name="Picture 12" descr="DSC088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714488"/>
            <a:ext cx="3071834" cy="4094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072198" y="3571876"/>
            <a:ext cx="2286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Complete Assemble of</a:t>
            </a:r>
          </a:p>
          <a:p>
            <a:pPr algn="ctr"/>
            <a:r>
              <a:rPr lang="en-US" dirty="0" smtClean="0"/>
              <a:t>Transformer  Active Part</a:t>
            </a:r>
            <a:endParaRPr lang="en-MY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TRANSFORMER COMPLETE WITH TANK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AFTER REMANUFACTURING</a:t>
            </a:r>
            <a:endParaRPr lang="en-MY" dirty="0">
              <a:solidFill>
                <a:srgbClr val="FF0000"/>
              </a:solidFill>
            </a:endParaRPr>
          </a:p>
        </p:txBody>
      </p:sp>
      <p:pic>
        <p:nvPicPr>
          <p:cNvPr id="26626" name="Picture 2" descr="C:\Users\shahanum\Desktop\photo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643050"/>
            <a:ext cx="4572032" cy="4482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TRANSFORMER INSULATION MEDIUM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7650" name="Picture 2" descr="C:\Users\shahanum\Desktop\photo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2500306"/>
            <a:ext cx="1714512" cy="2286015"/>
          </a:xfrm>
          <a:prstGeom prst="rect">
            <a:avLst/>
          </a:prstGeom>
          <a:noFill/>
        </p:spPr>
      </p:pic>
      <p:pic>
        <p:nvPicPr>
          <p:cNvPr id="27651" name="Picture 3" descr="C:\Users\shahanum\Desktop\photo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285992"/>
            <a:ext cx="1696637" cy="2262182"/>
          </a:xfrm>
          <a:prstGeom prst="rect">
            <a:avLst/>
          </a:prstGeom>
          <a:noFill/>
        </p:spPr>
      </p:pic>
      <p:pic>
        <p:nvPicPr>
          <p:cNvPr id="27652" name="Picture 4" descr="C:\Users\shahanum\Desktop\photo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2166920" y="1976427"/>
            <a:ext cx="4381531" cy="328614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5720" y="5000636"/>
            <a:ext cx="23574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Condition of transformer  oil  after </a:t>
            </a:r>
          </a:p>
          <a:p>
            <a:r>
              <a:rPr lang="en-US" dirty="0" smtClean="0"/>
              <a:t>s</a:t>
            </a:r>
            <a:r>
              <a:rPr lang="en-US" dirty="0" smtClean="0"/>
              <a:t>ome years in operation </a:t>
            </a:r>
            <a:endParaRPr lang="en-MY" dirty="0"/>
          </a:p>
        </p:txBody>
      </p:sp>
      <p:sp>
        <p:nvSpPr>
          <p:cNvPr id="8" name="TextBox 7"/>
          <p:cNvSpPr txBox="1"/>
          <p:nvPr/>
        </p:nvSpPr>
        <p:spPr>
          <a:xfrm>
            <a:off x="6357950" y="4929198"/>
            <a:ext cx="23574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Condition of transformer  oil  in new transformer</a:t>
            </a:r>
          </a:p>
        </p:txBody>
      </p:sp>
      <p:cxnSp>
        <p:nvCxnSpPr>
          <p:cNvPr id="16" name="Curved Connector 15"/>
          <p:cNvCxnSpPr/>
          <p:nvPr/>
        </p:nvCxnSpPr>
        <p:spPr>
          <a:xfrm rot="10800000">
            <a:off x="1785918" y="3429000"/>
            <a:ext cx="2000264" cy="100013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/>
          <p:nvPr/>
        </p:nvCxnSpPr>
        <p:spPr>
          <a:xfrm flipV="1">
            <a:off x="4643438" y="3857628"/>
            <a:ext cx="2357454" cy="1071570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786050" y="5715016"/>
            <a:ext cx="357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Cut out view of transformer active part in oil </a:t>
            </a:r>
            <a:endParaRPr lang="en-MY" dirty="0"/>
          </a:p>
        </p:txBody>
      </p:sp>
    </p:spTree>
    <p:extLst>
      <p:ext uri="{BB962C8B-B14F-4D97-AF65-F5344CB8AC3E}">
        <p14:creationId xmlns="" xmlns:p14="http://schemas.microsoft.com/office/powerpoint/2010/main" val="357181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SITE SERVICING WORKS</a:t>
            </a:r>
            <a:endParaRPr lang="en-MY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357430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AutoNum type="romanUcPeriod"/>
            </a:pPr>
            <a:r>
              <a:rPr lang="en-US" sz="2000" dirty="0" smtClean="0">
                <a:latin typeface="Arial Black" pitchFamily="34" charset="0"/>
              </a:rPr>
              <a:t>UPGRADE TRANSFORMER ACCESSORIES – </a:t>
            </a:r>
          </a:p>
          <a:p>
            <a:pPr marL="857250" lvl="1" indent="-400050">
              <a:buAutoNum type="romanUcPeriod"/>
            </a:pPr>
            <a:r>
              <a:rPr lang="en-US" sz="2000" dirty="0" smtClean="0">
                <a:latin typeface="Arial Black" pitchFamily="34" charset="0"/>
              </a:rPr>
              <a:t>AIRBAG INSTALLATION IN TRANSFORMER CONSERVATOR</a:t>
            </a:r>
          </a:p>
          <a:p>
            <a:pPr marL="857250" lvl="1" indent="-400050">
              <a:buAutoNum type="romanUcPeriod"/>
            </a:pPr>
            <a:r>
              <a:rPr lang="en-US" sz="2000" dirty="0" smtClean="0">
                <a:latin typeface="Arial Black" pitchFamily="34" charset="0"/>
              </a:rPr>
              <a:t>REPLACEMENT OF BUSHINGS, COOLING FAN ETC</a:t>
            </a:r>
          </a:p>
          <a:p>
            <a:pPr marL="857250" lvl="1" indent="-400050">
              <a:buAutoNum type="romanUcPeriod"/>
            </a:pPr>
            <a:r>
              <a:rPr lang="en-US" sz="2000" dirty="0" smtClean="0">
                <a:latin typeface="Arial Black" pitchFamily="34" charset="0"/>
              </a:rPr>
              <a:t>REPLACEMENT AND SERVICING ON LOAD TAPCHANGER</a:t>
            </a:r>
            <a:endParaRPr lang="en-MY" sz="2000" dirty="0" smtClean="0"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4786322"/>
            <a:ext cx="67866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 Black" pitchFamily="34" charset="0"/>
              </a:rPr>
              <a:t>2. PERFORM MECHANICAL WORKS </a:t>
            </a:r>
          </a:p>
          <a:p>
            <a:r>
              <a:rPr lang="en-US" sz="2000" dirty="0" smtClean="0">
                <a:latin typeface="Arial Black" pitchFamily="34" charset="0"/>
              </a:rPr>
              <a:t>	I</a:t>
            </a:r>
            <a:r>
              <a:rPr lang="en-US" sz="2000" dirty="0" smtClean="0">
                <a:latin typeface="Arial Black" pitchFamily="34" charset="0"/>
              </a:rPr>
              <a:t>. FIX WELDING LEAKS</a:t>
            </a:r>
          </a:p>
          <a:p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smtClean="0">
                <a:latin typeface="Arial Black" pitchFamily="34" charset="0"/>
              </a:rPr>
              <a:t>                 II. CABLE BOX INSTALLATION </a:t>
            </a:r>
          </a:p>
          <a:p>
            <a:r>
              <a:rPr lang="en-US" sz="2000" dirty="0" smtClean="0">
                <a:latin typeface="Arial Black" pitchFamily="34" charset="0"/>
              </a:rPr>
              <a:t>	</a:t>
            </a:r>
            <a:endParaRPr lang="en-MY" sz="20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1" descr="DSC016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362200"/>
            <a:ext cx="2571750" cy="228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2" name="TextBox 4"/>
          <p:cNvSpPr txBox="1">
            <a:spLocks noChangeArrowheads="1"/>
          </p:cNvSpPr>
          <p:nvPr/>
        </p:nvSpPr>
        <p:spPr bwMode="auto">
          <a:xfrm>
            <a:off x="228600" y="1600200"/>
            <a:ext cx="6629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8463" indent="-398463"/>
            <a:r>
              <a:rPr lang="en-US" sz="3200" b="1" dirty="0" smtClean="0">
                <a:latin typeface="Century Gothic" pitchFamily="34" charset="0"/>
              </a:rPr>
              <a:t>Replacement of air bag</a:t>
            </a:r>
            <a:endParaRPr lang="en-US" sz="3200" b="1" dirty="0">
              <a:latin typeface="Century Gothic" pitchFamily="34" charset="0"/>
            </a:endParaRPr>
          </a:p>
        </p:txBody>
      </p:sp>
      <p:pic>
        <p:nvPicPr>
          <p:cNvPr id="23" name="Picture 9" descr="101-0163_IM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943600" y="4038600"/>
            <a:ext cx="2916936" cy="2209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" name="Picture 3" descr="C:\Documents and Settings\Nazwan Arwizan\Desktop\NAzwan\IMG_18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3581400"/>
            <a:ext cx="2667000" cy="2057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0" y="304800"/>
            <a:ext cx="9144000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SITE SERVICING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152400" y="1472625"/>
            <a:ext cx="6019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8463" indent="-398463"/>
            <a:r>
              <a:rPr lang="en-US" sz="3200" b="1" dirty="0" smtClean="0">
                <a:latin typeface="Century Gothic" pitchFamily="34" charset="0"/>
              </a:rPr>
              <a:t>Replacements of..</a:t>
            </a:r>
            <a:endParaRPr lang="en-US" sz="3200" b="1" dirty="0">
              <a:latin typeface="Century Gothic" pitchFamily="34" charset="0"/>
            </a:endParaRP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2743200" y="2990637"/>
            <a:ext cx="2819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/>
            <a:r>
              <a:rPr lang="en-US" sz="3200" b="1" dirty="0" smtClean="0">
                <a:latin typeface="Century Gothic" pitchFamily="34" charset="0"/>
              </a:rPr>
              <a:t>Gasket</a:t>
            </a:r>
            <a:endParaRPr lang="en-US" sz="3200" b="1" dirty="0">
              <a:latin typeface="Century Gothic" pitchFamily="34" charset="0"/>
            </a:endParaRPr>
          </a:p>
        </p:txBody>
      </p:sp>
      <p:pic>
        <p:nvPicPr>
          <p:cNvPr id="12" name="Picture 8" descr="C:\Documents and Settings\Nazwan Arwizan\My Documents\TLMS\PMU Kangar\PMUKgr\T2\IMG_08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04800" y="2043580"/>
            <a:ext cx="2514600" cy="17961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1" name="TextBox 4"/>
          <p:cNvSpPr txBox="1">
            <a:spLocks noChangeArrowheads="1"/>
          </p:cNvSpPr>
          <p:nvPr/>
        </p:nvSpPr>
        <p:spPr bwMode="auto">
          <a:xfrm>
            <a:off x="7239000" y="2971800"/>
            <a:ext cx="2438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/>
            <a:r>
              <a:rPr lang="en-US" sz="3200" b="1" dirty="0" smtClean="0">
                <a:latin typeface="Century Gothic" pitchFamily="34" charset="0"/>
              </a:rPr>
              <a:t>Bushing</a:t>
            </a:r>
            <a:endParaRPr lang="en-US" sz="3200" b="1" dirty="0">
              <a:latin typeface="Century Gothic" pitchFamily="34" charset="0"/>
            </a:endParaRPr>
          </a:p>
        </p:txBody>
      </p:sp>
      <p:pic>
        <p:nvPicPr>
          <p:cNvPr id="22" name="Picture 3" descr="C:\Documents and Settings\Nazwan Arwizan\Desktop\NAzwan\DSCN0247.jpg"/>
          <p:cNvPicPr>
            <a:picLocks noChangeAspect="1" noChangeArrowheads="1"/>
          </p:cNvPicPr>
          <p:nvPr/>
        </p:nvPicPr>
        <p:blipFill>
          <a:blip r:embed="rId4" cstate="print"/>
          <a:srcRect l="15564" r="8042"/>
          <a:stretch>
            <a:fillRect/>
          </a:stretch>
        </p:blipFill>
        <p:spPr bwMode="auto">
          <a:xfrm>
            <a:off x="4876800" y="1984603"/>
            <a:ext cx="2362200" cy="18837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" name="Picture 3" descr="C:\Documents and Settings\Nazwan Arwizan\Desktop\NAzwan\IMG_19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4209838"/>
            <a:ext cx="2362200" cy="19623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4" name="TextBox 4"/>
          <p:cNvSpPr txBox="1">
            <a:spLocks noChangeArrowheads="1"/>
          </p:cNvSpPr>
          <p:nvPr/>
        </p:nvSpPr>
        <p:spPr bwMode="auto">
          <a:xfrm>
            <a:off x="7239000" y="4667037"/>
            <a:ext cx="1828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8925" lvl="2" indent="-288925"/>
            <a:r>
              <a:rPr lang="en-US" sz="3200" b="1" dirty="0" err="1" smtClean="0">
                <a:latin typeface="Century Gothic" pitchFamily="34" charset="0"/>
              </a:rPr>
              <a:t>Bucholz</a:t>
            </a:r>
            <a:endParaRPr lang="en-US" sz="3200" b="1" dirty="0" smtClean="0">
              <a:latin typeface="Century Gothic" pitchFamily="34" charset="0"/>
            </a:endParaRPr>
          </a:p>
          <a:p>
            <a:pPr marL="288925" lvl="2" indent="-288925"/>
            <a:r>
              <a:rPr lang="en-US" sz="3200" b="1" dirty="0" smtClean="0">
                <a:latin typeface="Century Gothic" pitchFamily="34" charset="0"/>
              </a:rPr>
              <a:t>Relay</a:t>
            </a:r>
            <a:endParaRPr lang="en-US" sz="3200" b="1" dirty="0">
              <a:latin typeface="Century Gothic" pitchFamily="34" charset="0"/>
            </a:endParaRPr>
          </a:p>
        </p:txBody>
      </p:sp>
      <p:sp>
        <p:nvSpPr>
          <p:cNvPr id="25" name="TextBox 4"/>
          <p:cNvSpPr txBox="1">
            <a:spLocks noChangeArrowheads="1"/>
          </p:cNvSpPr>
          <p:nvPr/>
        </p:nvSpPr>
        <p:spPr bwMode="auto">
          <a:xfrm>
            <a:off x="2819400" y="4743237"/>
            <a:ext cx="2133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/>
            <a:r>
              <a:rPr lang="en-US" sz="3200" b="1" dirty="0" smtClean="0">
                <a:latin typeface="Century Gothic" pitchFamily="34" charset="0"/>
              </a:rPr>
              <a:t>Cooling </a:t>
            </a:r>
          </a:p>
          <a:p>
            <a:pPr marL="228600" indent="-228600"/>
            <a:r>
              <a:rPr lang="en-US" sz="3200" b="1" dirty="0" smtClean="0">
                <a:latin typeface="Century Gothic" pitchFamily="34" charset="0"/>
              </a:rPr>
              <a:t>Fan</a:t>
            </a:r>
            <a:endParaRPr lang="en-US" sz="3200" b="1" dirty="0">
              <a:latin typeface="Century Gothic" pitchFamily="34" charset="0"/>
            </a:endParaRPr>
          </a:p>
        </p:txBody>
      </p:sp>
      <p:pic>
        <p:nvPicPr>
          <p:cNvPr id="26" name="Picture 3" descr="C:\Documents and Settings\Nazwan Arwizan\Desktop\NAzwan\DSCN0275.jpg"/>
          <p:cNvPicPr>
            <a:picLocks noChangeAspect="1" noChangeArrowheads="1"/>
          </p:cNvPicPr>
          <p:nvPr/>
        </p:nvPicPr>
        <p:blipFill>
          <a:blip r:embed="rId6" cstate="print"/>
          <a:srcRect l="12324" r="9114" b="13736"/>
          <a:stretch>
            <a:fillRect/>
          </a:stretch>
        </p:blipFill>
        <p:spPr bwMode="auto">
          <a:xfrm>
            <a:off x="304799" y="4057437"/>
            <a:ext cx="2561247" cy="1981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Rectangle 13"/>
          <p:cNvSpPr/>
          <p:nvPr/>
        </p:nvSpPr>
        <p:spPr>
          <a:xfrm>
            <a:off x="0" y="304800"/>
            <a:ext cx="9144000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SITE SERVICING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76200" y="1472625"/>
            <a:ext cx="7010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8463" indent="-398463"/>
            <a:r>
              <a:rPr lang="en-US" sz="3200" b="1" dirty="0" smtClean="0">
                <a:latin typeface="Century Gothic" pitchFamily="34" charset="0"/>
              </a:rPr>
              <a:t>Replacement &amp; Servicing OLTC</a:t>
            </a:r>
            <a:endParaRPr lang="en-US" sz="3200" b="1" dirty="0">
              <a:latin typeface="Century Gothic" pitchFamily="34" charset="0"/>
            </a:endParaRPr>
          </a:p>
        </p:txBody>
      </p:sp>
      <p:pic>
        <p:nvPicPr>
          <p:cNvPr id="5" name="Picture 3" descr="C:\Documents and Settings\Nazwan Arwizan\Desktop\NAzwan\DSCN0809.jpg"/>
          <p:cNvPicPr>
            <a:picLocks noChangeAspect="1" noChangeArrowheads="1"/>
          </p:cNvPicPr>
          <p:nvPr/>
        </p:nvPicPr>
        <p:blipFill>
          <a:blip r:embed="rId2" cstate="print"/>
          <a:srcRect l="14414" r="13514" b="23637"/>
          <a:stretch>
            <a:fillRect/>
          </a:stretch>
        </p:blipFill>
        <p:spPr bwMode="auto">
          <a:xfrm>
            <a:off x="1752600" y="2057400"/>
            <a:ext cx="2394857" cy="2743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2" descr="C:\Documents and Settings\Hafiz\Desktop\PPU Banding\IMG_00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133850"/>
            <a:ext cx="2514600" cy="20383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3" descr="DSCN0793"/>
          <p:cNvPicPr>
            <a:picLocks noChangeAspect="1" noChangeArrowheads="1"/>
          </p:cNvPicPr>
          <p:nvPr/>
        </p:nvPicPr>
        <p:blipFill>
          <a:blip r:embed="rId4" cstate="print"/>
          <a:srcRect t="10766" r="-848" b="17671"/>
          <a:stretch>
            <a:fillRect/>
          </a:stretch>
        </p:blipFill>
        <p:spPr bwMode="auto">
          <a:xfrm>
            <a:off x="4495800" y="4267200"/>
            <a:ext cx="4343400" cy="20152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3" descr="C:\Documents and Settings\Nazwan Arwizan\Desktop\NAzwan\DSCN0794.JPG"/>
          <p:cNvPicPr>
            <a:picLocks noChangeAspect="1" noChangeArrowheads="1"/>
          </p:cNvPicPr>
          <p:nvPr/>
        </p:nvPicPr>
        <p:blipFill>
          <a:blip r:embed="rId5" cstate="print"/>
          <a:srcRect r="-741" b="13178"/>
          <a:stretch>
            <a:fillRect/>
          </a:stretch>
        </p:blipFill>
        <p:spPr bwMode="auto">
          <a:xfrm>
            <a:off x="4495800" y="2060027"/>
            <a:ext cx="4267200" cy="20547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0" y="304800"/>
            <a:ext cx="9144000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SITE SERVICING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76200" y="1548825"/>
            <a:ext cx="7010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8463" indent="-398463"/>
            <a:r>
              <a:rPr lang="en-US" sz="3200" b="1" dirty="0" smtClean="0">
                <a:latin typeface="Century Gothic" pitchFamily="34" charset="0"/>
              </a:rPr>
              <a:t>Repair of welding leaks </a:t>
            </a:r>
            <a:endParaRPr lang="en-US" sz="3200" b="1" dirty="0">
              <a:latin typeface="Century Gothic" pitchFamily="34" charset="0"/>
            </a:endParaRPr>
          </a:p>
        </p:txBody>
      </p:sp>
      <p:pic>
        <p:nvPicPr>
          <p:cNvPr id="9" name="Picture 3" descr="C:\Documents and Settings\Nazwan Arwizan\Desktop\NAzwan\IMG_2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037" y="2263774"/>
            <a:ext cx="2817019" cy="37560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4" descr="C:\Documents and Settings\Nazwan Arwizan\Desktop\NAzwan\IMG_20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1438" y="2263775"/>
            <a:ext cx="4957762" cy="38018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0" y="304800"/>
            <a:ext cx="9144000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SITE SERVICING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REMANUFACTURING BENEFITS</a:t>
            </a:r>
            <a:endParaRPr lang="en-MY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2214554"/>
            <a:ext cx="771527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dirty="0" smtClean="0">
                <a:latin typeface="Arial Black" pitchFamily="34" charset="0"/>
              </a:rPr>
              <a:t>ASSIST THE EQUIPMENT OWNER TO EXTEND PRODUCT LIFE CYCLE</a:t>
            </a:r>
          </a:p>
          <a:p>
            <a:pPr marL="342900" indent="-342900">
              <a:buAutoNum type="arabicPeriod"/>
            </a:pPr>
            <a:r>
              <a:rPr lang="en-US" sz="2000" dirty="0" smtClean="0">
                <a:latin typeface="Arial Black" pitchFamily="34" charset="0"/>
              </a:rPr>
              <a:t>REMANUFACTURING WORK IS GOOD AS NEW PRODUCT</a:t>
            </a:r>
          </a:p>
          <a:p>
            <a:pPr marL="342900" indent="-342900">
              <a:buAutoNum type="arabicPeriod"/>
            </a:pPr>
            <a:r>
              <a:rPr lang="en-US" sz="2000" dirty="0" smtClean="0">
                <a:latin typeface="Arial Black" pitchFamily="34" charset="0"/>
              </a:rPr>
              <a:t>SAVE THE COMPANY IN TERM OF CAPITAL EXPENDITURE</a:t>
            </a:r>
          </a:p>
          <a:p>
            <a:pPr marL="342900" indent="-342900">
              <a:buAutoNum type="arabicPeriod"/>
            </a:pPr>
            <a:r>
              <a:rPr lang="en-US" sz="2000" dirty="0" smtClean="0">
                <a:latin typeface="Arial Black" pitchFamily="34" charset="0"/>
              </a:rPr>
              <a:t>NURTURE PRODUCT INNOVATION</a:t>
            </a:r>
          </a:p>
          <a:p>
            <a:pPr marL="342900" indent="-342900">
              <a:buAutoNum type="arabicPeriod"/>
            </a:pPr>
            <a:r>
              <a:rPr lang="en-US" sz="2000" dirty="0" smtClean="0">
                <a:latin typeface="Arial Black" pitchFamily="34" charset="0"/>
              </a:rPr>
              <a:t>REDUCE ENERGY CONSUMPTION BY  PROMOTING USAGE OF REMANUFACTURING GOODS </a:t>
            </a:r>
          </a:p>
          <a:p>
            <a:pPr marL="342900" indent="-342900">
              <a:buAutoNum type="arabicPeriod"/>
            </a:pPr>
            <a:endParaRPr lang="en-MY" sz="20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ISSUES TO WATCHOUT</a:t>
            </a:r>
            <a:endParaRPr lang="en-MY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000241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dirty="0" smtClean="0"/>
              <a:t>MANAGEMENT OF TRANSFORMER  SCRAP COMPONENTS  NEED TO BE HANDLED</a:t>
            </a:r>
          </a:p>
          <a:p>
            <a:pPr marL="342900" indent="-342900"/>
            <a:r>
              <a:rPr lang="en-US" sz="2000" dirty="0" smtClean="0"/>
              <a:t> </a:t>
            </a:r>
            <a:r>
              <a:rPr lang="en-US" sz="2000" dirty="0" smtClean="0"/>
              <a:t>      PROPERLY  SO AS NOT TO POLLUTE THE ENVIRONMENT I.E. OIL</a:t>
            </a:r>
          </a:p>
          <a:p>
            <a:pPr marL="342900" indent="-342900"/>
            <a:endParaRPr lang="en-US" sz="2000" dirty="0" smtClean="0"/>
          </a:p>
          <a:p>
            <a:pPr marL="457200" indent="-457200">
              <a:buAutoNum type="arabicPeriod" startAt="2"/>
            </a:pPr>
            <a:r>
              <a:rPr lang="en-US" sz="2000" dirty="0" smtClean="0"/>
              <a:t>REMANU PRODUCT  MAY  HURT FRESH PRODUCT BUSINESSES</a:t>
            </a:r>
          </a:p>
          <a:p>
            <a:pPr marL="457200" indent="-457200">
              <a:buAutoNum type="arabicPeriod" startAt="2"/>
            </a:pPr>
            <a:endParaRPr lang="en-US" sz="2000" dirty="0" smtClean="0"/>
          </a:p>
          <a:p>
            <a:pPr marL="457200" indent="-457200">
              <a:buAutoNum type="arabicPeriod" startAt="2"/>
            </a:pPr>
            <a:r>
              <a:rPr lang="en-US" sz="2000" dirty="0" smtClean="0"/>
              <a:t>CONCERN ON CUSTOMER SATISFACTION TOWARD REMANUFACTURING RELIABILITY  ESPECIALLY ON QUALITY – CANNOT MATCH WITH OEM PERFORMANCE</a:t>
            </a:r>
          </a:p>
          <a:p>
            <a:pPr marL="457200" indent="-457200">
              <a:buAutoNum type="arabicPeriod" startAt="2"/>
            </a:pPr>
            <a:endParaRPr lang="en-US" sz="2000" dirty="0" smtClean="0"/>
          </a:p>
          <a:p>
            <a:pPr marL="457200" indent="-457200">
              <a:buAutoNum type="arabicPeriod" startAt="2"/>
            </a:pPr>
            <a:endParaRPr lang="en-US" sz="2000" dirty="0" smtClean="0"/>
          </a:p>
          <a:p>
            <a:pPr marL="457200" indent="-457200">
              <a:buAutoNum type="arabicPeriod" startAt="2"/>
            </a:pPr>
            <a:endParaRPr lang="en-US" sz="2000" dirty="0" smtClean="0"/>
          </a:p>
          <a:p>
            <a:pPr marL="342900" indent="-342900">
              <a:buAutoNum type="arabicPeriod"/>
            </a:pPr>
            <a:endParaRPr lang="en-MY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un 26"/>
          <p:cNvSpPr/>
          <p:nvPr/>
        </p:nvSpPr>
        <p:spPr bwMode="auto">
          <a:xfrm>
            <a:off x="2558285" y="1981200"/>
            <a:ext cx="4572000" cy="3886200"/>
          </a:xfrm>
          <a:prstGeom prst="sun">
            <a:avLst>
              <a:gd name="adj" fmla="val 25000"/>
            </a:avLst>
          </a:prstGeom>
          <a:solidFill>
            <a:srgbClr val="000099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en-US" dirty="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14341" name="Content Placeholder 22" descr="LOGO MTM PNG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885" y="3051175"/>
            <a:ext cx="1679730" cy="869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Text Box 4"/>
          <p:cNvSpPr txBox="1">
            <a:spLocks noChangeArrowheads="1"/>
          </p:cNvSpPr>
          <p:nvPr/>
        </p:nvSpPr>
        <p:spPr bwMode="auto">
          <a:xfrm>
            <a:off x="3886200" y="3860800"/>
            <a:ext cx="1981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Verdana" pitchFamily="34" charset="0"/>
                <a:cs typeface="Arial" charset="0"/>
              </a:rPr>
              <a:t>“A One Stop </a:t>
            </a:r>
            <a:endParaRPr lang="en-US" sz="1400" dirty="0" smtClean="0">
              <a:solidFill>
                <a:schemeClr val="bg1"/>
              </a:solidFill>
              <a:latin typeface="Verdana" pitchFamily="34" charset="0"/>
              <a:cs typeface="Arial" charset="0"/>
            </a:endParaRPr>
          </a:p>
          <a:p>
            <a:pPr algn="ctr"/>
            <a:r>
              <a:rPr lang="en-US" sz="1400" dirty="0" smtClean="0">
                <a:solidFill>
                  <a:schemeClr val="bg1"/>
                </a:solidFill>
                <a:latin typeface="Verdana" pitchFamily="34" charset="0"/>
                <a:cs typeface="Arial" charset="0"/>
              </a:rPr>
              <a:t>Transformer 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  <a:latin typeface="Verdana" pitchFamily="34" charset="0"/>
                <a:cs typeface="Arial" charset="0"/>
              </a:rPr>
              <a:t>Solution 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  <a:latin typeface="Verdana" pitchFamily="34" charset="0"/>
                <a:cs typeface="Arial" charset="0"/>
              </a:rPr>
              <a:t>Provider</a:t>
            </a:r>
            <a:r>
              <a:rPr lang="en-US" sz="1400" dirty="0">
                <a:solidFill>
                  <a:schemeClr val="bg1"/>
                </a:solidFill>
                <a:latin typeface="Verdana" pitchFamily="34" charset="0"/>
                <a:cs typeface="Arial" charset="0"/>
              </a:rPr>
              <a:t>”</a:t>
            </a:r>
          </a:p>
        </p:txBody>
      </p:sp>
      <p:sp>
        <p:nvSpPr>
          <p:cNvPr id="30" name="Curved Right Arrow 29"/>
          <p:cNvSpPr/>
          <p:nvPr/>
        </p:nvSpPr>
        <p:spPr bwMode="auto">
          <a:xfrm rot="5400000">
            <a:off x="4272785" y="2247902"/>
            <a:ext cx="990599" cy="2438400"/>
          </a:xfrm>
          <a:prstGeom prst="curvedRightArrow">
            <a:avLst>
              <a:gd name="adj1" fmla="val 20096"/>
              <a:gd name="adj2" fmla="val 39139"/>
              <a:gd name="adj3" fmla="val 25000"/>
            </a:avLst>
          </a:prstGeom>
          <a:solidFill>
            <a:srgbClr val="FFFF0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31" name="Curved Right Arrow 30"/>
          <p:cNvSpPr/>
          <p:nvPr/>
        </p:nvSpPr>
        <p:spPr bwMode="auto">
          <a:xfrm rot="16200000">
            <a:off x="4463285" y="3200400"/>
            <a:ext cx="838200" cy="2514600"/>
          </a:xfrm>
          <a:prstGeom prst="curvedRightArrow">
            <a:avLst>
              <a:gd name="adj1" fmla="val 23771"/>
              <a:gd name="adj2" fmla="val 50000"/>
              <a:gd name="adj3" fmla="val 25000"/>
            </a:avLst>
          </a:prstGeom>
          <a:solidFill>
            <a:srgbClr val="FF000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32" name="Text Box 9"/>
          <p:cNvSpPr txBox="1">
            <a:spLocks noChangeArrowheads="1"/>
          </p:cNvSpPr>
          <p:nvPr/>
        </p:nvSpPr>
        <p:spPr bwMode="auto">
          <a:xfrm>
            <a:off x="6553200" y="1981200"/>
            <a:ext cx="1600200" cy="523220"/>
          </a:xfrm>
          <a:prstGeom prst="rect">
            <a:avLst/>
          </a:prstGeom>
          <a:solidFill>
            <a:srgbClr val="0000FF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dirty="0">
                <a:solidFill>
                  <a:schemeClr val="bg1"/>
                </a:solidFill>
                <a:latin typeface="Verdana" pitchFamily="34" charset="0"/>
                <a:cs typeface="Vrinda" pitchFamily="2" charset="0"/>
              </a:rPr>
              <a:t>Installation &amp; Commissioning</a:t>
            </a:r>
          </a:p>
        </p:txBody>
      </p:sp>
      <p:sp>
        <p:nvSpPr>
          <p:cNvPr id="33" name="Text Box 23"/>
          <p:cNvSpPr txBox="1">
            <a:spLocks noChangeArrowheads="1"/>
          </p:cNvSpPr>
          <p:nvPr/>
        </p:nvSpPr>
        <p:spPr bwMode="auto">
          <a:xfrm>
            <a:off x="7467600" y="3733800"/>
            <a:ext cx="1371600" cy="338554"/>
          </a:xfrm>
          <a:prstGeom prst="rect">
            <a:avLst/>
          </a:prstGeom>
          <a:solidFill>
            <a:srgbClr val="0000FF"/>
          </a:solidFill>
          <a:ln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solidFill>
                  <a:schemeClr val="bg1"/>
                </a:solidFill>
                <a:latin typeface="Verdana" pitchFamily="34" charset="0"/>
                <a:cs typeface="Arial" charset="0"/>
              </a:rPr>
              <a:t>SERVICES</a:t>
            </a:r>
          </a:p>
        </p:txBody>
      </p:sp>
      <p:sp>
        <p:nvSpPr>
          <p:cNvPr id="35" name="Text Box 12"/>
          <p:cNvSpPr txBox="1">
            <a:spLocks noChangeArrowheads="1"/>
          </p:cNvSpPr>
          <p:nvPr/>
        </p:nvSpPr>
        <p:spPr bwMode="auto">
          <a:xfrm>
            <a:off x="3581400" y="1295400"/>
            <a:ext cx="2667000" cy="630942"/>
          </a:xfrm>
          <a:prstGeom prst="rect">
            <a:avLst/>
          </a:prstGeom>
          <a:solidFill>
            <a:srgbClr val="C0000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dirty="0">
                <a:solidFill>
                  <a:schemeClr val="bg1"/>
                </a:solidFill>
                <a:latin typeface="Verdana" pitchFamily="34" charset="0"/>
                <a:cs typeface="Vrinda" pitchFamily="2" charset="0"/>
              </a:rPr>
              <a:t>Service, Repair, </a:t>
            </a:r>
            <a:r>
              <a:rPr lang="en-US" sz="1400" dirty="0" smtClean="0">
                <a:solidFill>
                  <a:schemeClr val="bg1"/>
                </a:solidFill>
                <a:latin typeface="Verdana" pitchFamily="34" charset="0"/>
                <a:cs typeface="Vrinda" pitchFamily="2" charset="0"/>
              </a:rPr>
              <a:t>Refurbish 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1400" dirty="0" smtClean="0">
                <a:solidFill>
                  <a:schemeClr val="bg1"/>
                </a:solidFill>
                <a:latin typeface="Verdana" pitchFamily="34" charset="0"/>
                <a:cs typeface="Vrinda" pitchFamily="2" charset="0"/>
              </a:rPr>
              <a:t>- Remanufacturing</a:t>
            </a:r>
            <a:endParaRPr lang="en-US" sz="1400" dirty="0">
              <a:solidFill>
                <a:schemeClr val="bg1"/>
              </a:solidFill>
              <a:latin typeface="Verdana" pitchFamily="34" charset="0"/>
              <a:cs typeface="Vrinda" pitchFamily="2" charset="0"/>
            </a:endParaRPr>
          </a:p>
        </p:txBody>
      </p:sp>
      <p:sp>
        <p:nvSpPr>
          <p:cNvPr id="36" name="Text Box 14"/>
          <p:cNvSpPr txBox="1">
            <a:spLocks noChangeArrowheads="1"/>
          </p:cNvSpPr>
          <p:nvPr/>
        </p:nvSpPr>
        <p:spPr bwMode="auto">
          <a:xfrm>
            <a:off x="1524000" y="1905000"/>
            <a:ext cx="1589088" cy="523220"/>
          </a:xfrm>
          <a:prstGeom prst="rect">
            <a:avLst/>
          </a:prstGeom>
          <a:solidFill>
            <a:srgbClr val="0000FF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dirty="0">
                <a:solidFill>
                  <a:schemeClr val="bg1"/>
                </a:solidFill>
                <a:latin typeface="Verdana" pitchFamily="34" charset="0"/>
                <a:cs typeface="Vrinda" pitchFamily="2" charset="0"/>
              </a:rPr>
              <a:t>Scrap old transformers</a:t>
            </a:r>
          </a:p>
        </p:txBody>
      </p:sp>
      <p:sp>
        <p:nvSpPr>
          <p:cNvPr id="37" name="Text Box 22"/>
          <p:cNvSpPr txBox="1">
            <a:spLocks noChangeArrowheads="1"/>
          </p:cNvSpPr>
          <p:nvPr/>
        </p:nvSpPr>
        <p:spPr bwMode="auto">
          <a:xfrm>
            <a:off x="228600" y="3703022"/>
            <a:ext cx="2286000" cy="338554"/>
          </a:xfrm>
          <a:prstGeom prst="rect">
            <a:avLst/>
          </a:prstGeom>
          <a:solidFill>
            <a:srgbClr val="000066"/>
          </a:solidFill>
          <a:ln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solidFill>
                  <a:schemeClr val="bg1"/>
                </a:solidFill>
                <a:latin typeface="Verdana" pitchFamily="34" charset="0"/>
                <a:cs typeface="Arial" charset="0"/>
              </a:rPr>
              <a:t>MANUFACTURING</a:t>
            </a:r>
          </a:p>
        </p:txBody>
      </p:sp>
      <p:sp>
        <p:nvSpPr>
          <p:cNvPr id="38" name="Text Box 9"/>
          <p:cNvSpPr txBox="1">
            <a:spLocks noChangeArrowheads="1"/>
          </p:cNvSpPr>
          <p:nvPr/>
        </p:nvSpPr>
        <p:spPr bwMode="auto">
          <a:xfrm>
            <a:off x="2133600" y="5410200"/>
            <a:ext cx="1419225" cy="523875"/>
          </a:xfrm>
          <a:prstGeom prst="rect">
            <a:avLst/>
          </a:prstGeom>
          <a:solidFill>
            <a:srgbClr val="000099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dirty="0">
                <a:solidFill>
                  <a:schemeClr val="bg1"/>
                </a:solidFill>
                <a:latin typeface="Verdana" pitchFamily="34" charset="0"/>
                <a:cs typeface="Arial" charset="0"/>
              </a:rPr>
              <a:t>Design to specifications</a:t>
            </a:r>
          </a:p>
        </p:txBody>
      </p:sp>
      <p:sp>
        <p:nvSpPr>
          <p:cNvPr id="39" name="Text Box 10"/>
          <p:cNvSpPr txBox="1">
            <a:spLocks noChangeArrowheads="1"/>
          </p:cNvSpPr>
          <p:nvPr/>
        </p:nvSpPr>
        <p:spPr bwMode="auto">
          <a:xfrm>
            <a:off x="4114800" y="5943600"/>
            <a:ext cx="1527175" cy="304800"/>
          </a:xfrm>
          <a:prstGeom prst="rect">
            <a:avLst/>
          </a:prstGeom>
          <a:solidFill>
            <a:srgbClr val="000099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dirty="0">
                <a:solidFill>
                  <a:schemeClr val="bg1"/>
                </a:solidFill>
                <a:latin typeface="Verdana" pitchFamily="34" charset="0"/>
                <a:cs typeface="Arial" charset="0"/>
              </a:rPr>
              <a:t>Production</a:t>
            </a:r>
          </a:p>
        </p:txBody>
      </p:sp>
      <p:sp>
        <p:nvSpPr>
          <p:cNvPr id="40" name="Text Box 11"/>
          <p:cNvSpPr txBox="1">
            <a:spLocks noChangeArrowheads="1"/>
          </p:cNvSpPr>
          <p:nvPr/>
        </p:nvSpPr>
        <p:spPr bwMode="auto">
          <a:xfrm>
            <a:off x="6553200" y="5410200"/>
            <a:ext cx="793750" cy="304800"/>
          </a:xfrm>
          <a:prstGeom prst="rect">
            <a:avLst/>
          </a:prstGeom>
          <a:solidFill>
            <a:srgbClr val="000099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dirty="0">
                <a:solidFill>
                  <a:schemeClr val="bg1"/>
                </a:solidFill>
                <a:latin typeface="Verdana" pitchFamily="34" charset="0"/>
                <a:cs typeface="Arial" charset="0"/>
              </a:rPr>
              <a:t>Selling</a:t>
            </a:r>
          </a:p>
        </p:txBody>
      </p:sp>
      <p:sp>
        <p:nvSpPr>
          <p:cNvPr id="41" name="Flowchart: Merge 40"/>
          <p:cNvSpPr/>
          <p:nvPr/>
        </p:nvSpPr>
        <p:spPr bwMode="auto">
          <a:xfrm rot="16200000">
            <a:off x="6346443" y="3374642"/>
            <a:ext cx="761999" cy="1175514"/>
          </a:xfrm>
          <a:prstGeom prst="flowChartMerge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42" name="Flowchart: Merge 41"/>
          <p:cNvSpPr/>
          <p:nvPr/>
        </p:nvSpPr>
        <p:spPr bwMode="auto">
          <a:xfrm rot="13548435">
            <a:off x="5712449" y="2262740"/>
            <a:ext cx="809419" cy="1063213"/>
          </a:xfrm>
          <a:prstGeom prst="flowChartMerge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43" name="Flowchart: Merge 42"/>
          <p:cNvSpPr/>
          <p:nvPr/>
        </p:nvSpPr>
        <p:spPr bwMode="auto">
          <a:xfrm rot="10800000">
            <a:off x="4387085" y="1905000"/>
            <a:ext cx="838202" cy="914400"/>
          </a:xfrm>
          <a:prstGeom prst="flowChartMerge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44" name="Flowchart: Merge 43"/>
          <p:cNvSpPr/>
          <p:nvPr/>
        </p:nvSpPr>
        <p:spPr bwMode="auto">
          <a:xfrm rot="8050513">
            <a:off x="3137203" y="2379177"/>
            <a:ext cx="863909" cy="915580"/>
          </a:xfrm>
          <a:prstGeom prst="flowChartMerge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utura Bk" pitchFamily="34" charset="0"/>
              </a:rPr>
              <a:t>OUR BUSINESS MODEL 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Futura Bk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752600"/>
            <a:ext cx="6172200" cy="2590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800" dirty="0" smtClean="0">
                <a:ln w="5715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Forte" pitchFamily="66" charset="0"/>
              </a:rPr>
              <a:t>THANK YOU</a:t>
            </a:r>
            <a:endParaRPr lang="en-US" sz="8800" dirty="0">
              <a:ln w="57150">
                <a:solidFill>
                  <a:schemeClr val="bg1"/>
                </a:solidFill>
                <a:prstDash val="solid"/>
                <a:miter lim="800000"/>
              </a:ln>
              <a:solidFill>
                <a:srgbClr val="C00000"/>
              </a:solidFill>
              <a:latin typeface="Forte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52400" y="2057400"/>
            <a:ext cx="4343400" cy="4191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76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114800"/>
            <a:ext cx="1981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33" name="Picture 7" descr="tnk2"/>
          <p:cNvPicPr>
            <a:picLocks noChangeAspect="1" noChangeArrowheads="1"/>
          </p:cNvPicPr>
          <p:nvPr/>
        </p:nvPicPr>
        <p:blipFill>
          <a:blip r:embed="rId5" cstate="print"/>
          <a:srcRect b="5835"/>
          <a:stretch>
            <a:fillRect/>
          </a:stretch>
        </p:blipFill>
        <p:spPr bwMode="auto">
          <a:xfrm>
            <a:off x="6248400" y="3733800"/>
            <a:ext cx="2743200" cy="24593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04800" y="1518047"/>
            <a:ext cx="41910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b="1" dirty="0" smtClean="0"/>
              <a:t>DISTRIBUTION -</a:t>
            </a:r>
          </a:p>
          <a:p>
            <a:pPr eaLnBrk="0" hangingPunct="0"/>
            <a:r>
              <a:rPr lang="en-US" sz="1600" b="1" dirty="0" smtClean="0"/>
              <a:t>System 100kVA </a:t>
            </a:r>
            <a:r>
              <a:rPr lang="en-US" sz="1600" b="1" dirty="0"/>
              <a:t>to </a:t>
            </a:r>
            <a:r>
              <a:rPr lang="en-US" sz="1600" b="1" dirty="0" smtClean="0"/>
              <a:t>3000kVA 11kV </a:t>
            </a:r>
            <a:r>
              <a:rPr lang="en-US" sz="1600" b="1" dirty="0"/>
              <a:t>to 33 kV</a:t>
            </a:r>
          </a:p>
        </p:txBody>
      </p:sp>
      <p:sp>
        <p:nvSpPr>
          <p:cNvPr id="1030" name="Text Box 5"/>
          <p:cNvSpPr txBox="1">
            <a:spLocks noChangeArrowheads="1"/>
          </p:cNvSpPr>
          <p:nvPr/>
        </p:nvSpPr>
        <p:spPr bwMode="auto">
          <a:xfrm>
            <a:off x="4572000" y="1518047"/>
            <a:ext cx="43434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b="1" dirty="0" smtClean="0"/>
              <a:t>TRANSMISSION -</a:t>
            </a:r>
          </a:p>
          <a:p>
            <a:pPr eaLnBrk="0" hangingPunct="0"/>
            <a:r>
              <a:rPr lang="en-US" sz="1600" b="1" dirty="0" smtClean="0"/>
              <a:t>System 7.5MVA </a:t>
            </a:r>
            <a:r>
              <a:rPr lang="en-US" sz="1600" b="1" dirty="0"/>
              <a:t>to 90MVA 33kV  to 132kV</a:t>
            </a:r>
            <a:endParaRPr lang="en-US" sz="1600" b="1" dirty="0">
              <a:latin typeface="Times New Roman" pitchFamily="18" charset="0"/>
            </a:endParaRPr>
          </a:p>
        </p:txBody>
      </p:sp>
      <p:graphicFrame>
        <p:nvGraphicFramePr>
          <p:cNvPr id="1026" name="Object 8"/>
          <p:cNvGraphicFramePr>
            <a:graphicFrameLocks noChangeAspect="1"/>
          </p:cNvGraphicFramePr>
          <p:nvPr/>
        </p:nvGraphicFramePr>
        <p:xfrm>
          <a:off x="2209800" y="4038601"/>
          <a:ext cx="2209800" cy="1828799"/>
        </p:xfrm>
        <a:graphic>
          <a:graphicData uri="http://schemas.openxmlformats.org/presentationml/2006/ole">
            <p:oleObj spid="_x0000_s1046" name="Bitmap Image" r:id="rId6" imgW="2048161" imgH="2324424" progId="PBrush">
              <p:embed/>
            </p:oleObj>
          </a:graphicData>
        </a:graphic>
      </p:graphicFrame>
      <p:graphicFrame>
        <p:nvGraphicFramePr>
          <p:cNvPr id="1027" name="Object 9"/>
          <p:cNvGraphicFramePr>
            <a:graphicFrameLocks noChangeAspect="1"/>
          </p:cNvGraphicFramePr>
          <p:nvPr/>
        </p:nvGraphicFramePr>
        <p:xfrm>
          <a:off x="304800" y="2121876"/>
          <a:ext cx="1905000" cy="1611923"/>
        </p:xfrm>
        <a:graphic>
          <a:graphicData uri="http://schemas.openxmlformats.org/presentationml/2006/ole">
            <p:oleObj spid="_x0000_s1047" name="Bitmap Image" r:id="rId7" imgW="2619048" imgH="2771429" progId="PBrush">
              <p:embed/>
            </p:oleObj>
          </a:graphicData>
        </a:graphic>
      </p:graphicFrame>
      <p:graphicFrame>
        <p:nvGraphicFramePr>
          <p:cNvPr id="1028" name="Object 10"/>
          <p:cNvGraphicFramePr>
            <a:graphicFrameLocks noChangeAspect="1"/>
          </p:cNvGraphicFramePr>
          <p:nvPr/>
        </p:nvGraphicFramePr>
        <p:xfrm>
          <a:off x="2209800" y="2133600"/>
          <a:ext cx="2140296" cy="2057400"/>
        </p:xfrm>
        <a:graphic>
          <a:graphicData uri="http://schemas.openxmlformats.org/presentationml/2006/ole">
            <p:oleObj spid="_x0000_s1048" name="Bitmap Image" r:id="rId8" imgW="3839111" imgH="3000000" progId="PBrush">
              <p:embed/>
            </p:oleObj>
          </a:graphicData>
        </a:graphic>
      </p:graphicFrame>
      <p:pic>
        <p:nvPicPr>
          <p:cNvPr id="1032" name="Picture 6" descr="tank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8201" y="2133601"/>
            <a:ext cx="2216993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34" name="Rectangle 9"/>
          <p:cNvSpPr>
            <a:spLocks noChangeArrowheads="1"/>
          </p:cNvSpPr>
          <p:nvPr/>
        </p:nvSpPr>
        <p:spPr bwMode="auto">
          <a:xfrm>
            <a:off x="6248400" y="5895201"/>
            <a:ext cx="2743200" cy="276999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latin typeface="Comic Sans MS" pitchFamily="66" charset="0"/>
              </a:rPr>
              <a:t>30MVA </a:t>
            </a:r>
            <a:r>
              <a:rPr lang="en-US" sz="1200" b="1" dirty="0" smtClean="0">
                <a:latin typeface="Comic Sans MS" pitchFamily="66" charset="0"/>
              </a:rPr>
              <a:t>132/11kV ONAF</a:t>
            </a:r>
            <a:endParaRPr lang="en-US" sz="1200" b="1" dirty="0">
              <a:latin typeface="Comic Sans MS" pitchFamily="66" charset="0"/>
            </a:endParaRPr>
          </a:p>
        </p:txBody>
      </p:sp>
      <p:sp>
        <p:nvSpPr>
          <p:cNvPr id="1035" name="Rectangle 8"/>
          <p:cNvSpPr>
            <a:spLocks noChangeArrowheads="1"/>
          </p:cNvSpPr>
          <p:nvPr/>
        </p:nvSpPr>
        <p:spPr bwMode="auto">
          <a:xfrm>
            <a:off x="4648200" y="4038601"/>
            <a:ext cx="2209800" cy="276999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latin typeface="Comic Sans MS" pitchFamily="66" charset="0"/>
              </a:rPr>
              <a:t>90MVA 132/66kV-ONAF</a:t>
            </a:r>
          </a:p>
        </p:txBody>
      </p:sp>
      <p:sp>
        <p:nvSpPr>
          <p:cNvPr id="1036" name="Text Box 7"/>
          <p:cNvSpPr txBox="1">
            <a:spLocks noChangeArrowheads="1"/>
          </p:cNvSpPr>
          <p:nvPr/>
        </p:nvSpPr>
        <p:spPr bwMode="auto">
          <a:xfrm>
            <a:off x="236537" y="5638800"/>
            <a:ext cx="1973496" cy="55399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latin typeface="Comic Sans MS" pitchFamily="66" charset="0"/>
              </a:rPr>
              <a:t>1000kVA 11/.433 kV</a:t>
            </a:r>
          </a:p>
          <a:p>
            <a:pPr algn="ctr"/>
            <a:r>
              <a:rPr lang="en-US" sz="1000" b="1" dirty="0">
                <a:latin typeface="Comic Sans MS" pitchFamily="66" charset="0"/>
              </a:rPr>
              <a:t>Hermetically sealed type Transformer</a:t>
            </a:r>
          </a:p>
        </p:txBody>
      </p:sp>
      <p:sp>
        <p:nvSpPr>
          <p:cNvPr id="1037" name="Rectangle 9"/>
          <p:cNvSpPr>
            <a:spLocks noChangeArrowheads="1"/>
          </p:cNvSpPr>
          <p:nvPr/>
        </p:nvSpPr>
        <p:spPr bwMode="auto">
          <a:xfrm>
            <a:off x="2209800" y="3733800"/>
            <a:ext cx="2140341" cy="271609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latin typeface="Comic Sans MS" pitchFamily="66" charset="0"/>
              </a:rPr>
              <a:t>30MVA 33/11kV</a:t>
            </a:r>
          </a:p>
        </p:txBody>
      </p:sp>
      <p:sp>
        <p:nvSpPr>
          <p:cNvPr id="1038" name="Text Box 7"/>
          <p:cNvSpPr txBox="1">
            <a:spLocks noChangeArrowheads="1"/>
          </p:cNvSpPr>
          <p:nvPr/>
        </p:nvSpPr>
        <p:spPr bwMode="auto">
          <a:xfrm>
            <a:off x="228600" y="3733800"/>
            <a:ext cx="1981922" cy="4148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000" b="1">
                <a:latin typeface="Comic Sans MS" pitchFamily="66" charset="0"/>
              </a:rPr>
              <a:t>300 kVA 33/.415 kV Earthing transformer</a:t>
            </a:r>
          </a:p>
        </p:txBody>
      </p:sp>
      <p:sp>
        <p:nvSpPr>
          <p:cNvPr id="1039" name="Text Box 7"/>
          <p:cNvSpPr txBox="1">
            <a:spLocks noChangeArrowheads="1"/>
          </p:cNvSpPr>
          <p:nvPr/>
        </p:nvSpPr>
        <p:spPr bwMode="auto">
          <a:xfrm>
            <a:off x="2209801" y="5792688"/>
            <a:ext cx="2209799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latin typeface="Comic Sans MS" pitchFamily="66" charset="0"/>
              </a:rPr>
              <a:t>2000 </a:t>
            </a:r>
            <a:r>
              <a:rPr lang="en-US" sz="1000" b="1" dirty="0" err="1">
                <a:latin typeface="Comic Sans MS" pitchFamily="66" charset="0"/>
              </a:rPr>
              <a:t>kVA</a:t>
            </a:r>
            <a:r>
              <a:rPr lang="en-US" sz="1000" b="1" dirty="0">
                <a:latin typeface="Comic Sans MS" pitchFamily="66" charset="0"/>
              </a:rPr>
              <a:t> 11.4/.433 kV transformer conservator type</a:t>
            </a:r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1676400" y="282714"/>
            <a:ext cx="7467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utura Bk" pitchFamily="34" charset="0"/>
              </a:rPr>
              <a:t>PRODUCT LINES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57200" y="4191000"/>
            <a:ext cx="8305800" cy="1828800"/>
          </a:xfrm>
          <a:prstGeom prst="roundRect">
            <a:avLst>
              <a:gd name="adj" fmla="val 7413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57200" y="1676400"/>
            <a:ext cx="8305800" cy="1828800"/>
          </a:xfrm>
          <a:prstGeom prst="roundRect">
            <a:avLst>
              <a:gd name="adj" fmla="val 7413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828800"/>
            <a:ext cx="8077200" cy="4530725"/>
          </a:xfrm>
        </p:spPr>
        <p:txBody>
          <a:bodyPr>
            <a:normAutofit/>
          </a:bodyPr>
          <a:lstStyle/>
          <a:p>
            <a:pPr eaLnBrk="1" hangingPunct="1">
              <a:buClr>
                <a:schemeClr val="bg1"/>
              </a:buClr>
              <a:buFont typeface="Wingdings" pitchFamily="2" charset="2"/>
              <a:buChar char="Ä"/>
            </a:pPr>
            <a:r>
              <a:rPr lang="en-US" sz="4000" b="1" dirty="0" smtClean="0">
                <a:solidFill>
                  <a:schemeClr val="bg1"/>
                </a:solidFill>
                <a:latin typeface="Chicago" pitchFamily="34" charset="0"/>
              </a:rPr>
              <a:t>Power Transformers</a:t>
            </a:r>
          </a:p>
          <a:p>
            <a:pPr marL="1195388" lvl="1" indent="-738188">
              <a:buFont typeface="Wingdings 3" pitchFamily="18" charset="2"/>
              <a:buChar char=""/>
            </a:pPr>
            <a:r>
              <a:rPr lang="en-US" sz="3600" dirty="0" smtClean="0">
                <a:solidFill>
                  <a:srgbClr val="FFFF00"/>
                </a:solidFill>
                <a:latin typeface="Chicago" pitchFamily="34" charset="0"/>
              </a:rPr>
              <a:t>5000 MVA/year</a:t>
            </a:r>
          </a:p>
          <a:p>
            <a:pPr marL="1195388" lvl="1" indent="-738188">
              <a:buNone/>
            </a:pPr>
            <a:endParaRPr lang="en-US" sz="3200" dirty="0" smtClean="0">
              <a:latin typeface="Chicago" pitchFamily="34" charset="0"/>
            </a:endParaRPr>
          </a:p>
          <a:p>
            <a:pPr marL="1195388" lvl="1" indent="-738188">
              <a:buNone/>
            </a:pPr>
            <a:endParaRPr lang="en-US" sz="3200" dirty="0" smtClean="0">
              <a:latin typeface="Chicago" pitchFamily="34" charset="0"/>
            </a:endParaRPr>
          </a:p>
          <a:p>
            <a:pPr>
              <a:buClr>
                <a:schemeClr val="bg1"/>
              </a:buClr>
              <a:buFont typeface="Wingdings" pitchFamily="2" charset="2"/>
              <a:buChar char="Ä"/>
            </a:pPr>
            <a:r>
              <a:rPr lang="en-US" sz="4000" b="1" dirty="0" smtClean="0">
                <a:solidFill>
                  <a:schemeClr val="bg1"/>
                </a:solidFill>
                <a:latin typeface="Chicago" pitchFamily="34" charset="0"/>
              </a:rPr>
              <a:t>Distribution Transformers</a:t>
            </a:r>
            <a:r>
              <a:rPr lang="en-US" sz="4000" dirty="0" smtClean="0">
                <a:solidFill>
                  <a:schemeClr val="bg1"/>
                </a:solidFill>
                <a:latin typeface="Chicago" pitchFamily="34" charset="0"/>
              </a:rPr>
              <a:t>	</a:t>
            </a:r>
          </a:p>
          <a:p>
            <a:pPr marL="1195388" lvl="1" indent="-738188">
              <a:buFont typeface="Wingdings 3" pitchFamily="18" charset="2"/>
              <a:buChar char=""/>
            </a:pPr>
            <a:r>
              <a:rPr lang="en-US" sz="3600" dirty="0" smtClean="0">
                <a:solidFill>
                  <a:srgbClr val="FFFF00"/>
                </a:solidFill>
                <a:latin typeface="Chicago" pitchFamily="34" charset="0"/>
              </a:rPr>
              <a:t>2500 MVA/year</a:t>
            </a:r>
          </a:p>
          <a:p>
            <a:pPr lvl="2" eaLnBrk="1" hangingPunct="1">
              <a:buFont typeface="Monotype Sorts" pitchFamily="2" charset="2"/>
              <a:buNone/>
            </a:pPr>
            <a:endParaRPr lang="en-US" sz="3200" dirty="0" smtClean="0">
              <a:latin typeface="Chicago" pitchFamily="34" charset="0"/>
            </a:endParaRPr>
          </a:p>
          <a:p>
            <a:pPr lvl="1" eaLnBrk="1" hangingPunct="1">
              <a:buFont typeface="Monotype Sorts" pitchFamily="2" charset="2"/>
              <a:buNone/>
            </a:pPr>
            <a:endParaRPr lang="en-US" sz="3600" dirty="0" smtClean="0">
              <a:latin typeface="Chicago" pitchFamily="34" charset="0"/>
            </a:endParaRPr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0" y="159605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utura Bk" pitchFamily="34" charset="0"/>
              </a:rPr>
              <a:t>PLANT CAPACITY...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REMANUFACTURING  CAPACITY</a:t>
            </a:r>
            <a:endParaRPr lang="en-MY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1538" y="2143116"/>
            <a:ext cx="5500726" cy="31700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COMBINED DISTRIBUTION AND POWER TRANSFORMER</a:t>
            </a:r>
          </a:p>
          <a:p>
            <a:pPr algn="ctr"/>
            <a:endParaRPr lang="en-US" sz="4000" dirty="0" smtClean="0">
              <a:solidFill>
                <a:schemeClr val="bg1"/>
              </a:solidFill>
            </a:endParaRPr>
          </a:p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700 MVA</a:t>
            </a:r>
            <a:endParaRPr lang="en-MY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MTM REMANUFACTURING PROCESS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1643050"/>
            <a:ext cx="7572428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 smtClean="0">
                <a:latin typeface="Arial Black" pitchFamily="34" charset="0"/>
              </a:rPr>
              <a:t>Diagnose and investigate</a:t>
            </a:r>
          </a:p>
          <a:p>
            <a:pPr marL="342900" indent="-342900">
              <a:buAutoNum type="arabicPeriod"/>
            </a:pPr>
            <a:r>
              <a:rPr lang="en-US" sz="2800" dirty="0" smtClean="0">
                <a:latin typeface="Arial Black" pitchFamily="34" charset="0"/>
              </a:rPr>
              <a:t>Trouble shoot</a:t>
            </a:r>
          </a:p>
          <a:p>
            <a:pPr marL="342900" indent="-342900">
              <a:buAutoNum type="arabicPeriod"/>
            </a:pPr>
            <a:r>
              <a:rPr lang="en-US" sz="2800" dirty="0" smtClean="0">
                <a:latin typeface="Arial Black" pitchFamily="34" charset="0"/>
              </a:rPr>
              <a:t>Re design and drawing preparation</a:t>
            </a:r>
          </a:p>
          <a:p>
            <a:pPr marL="342900" indent="-342900">
              <a:buAutoNum type="arabicPeriod"/>
            </a:pPr>
            <a:r>
              <a:rPr lang="en-US" sz="2800" dirty="0" smtClean="0">
                <a:latin typeface="Arial Black" pitchFamily="34" charset="0"/>
              </a:rPr>
              <a:t>Material ordering</a:t>
            </a:r>
          </a:p>
          <a:p>
            <a:pPr marL="342900" indent="-342900">
              <a:buAutoNum type="arabicPeriod"/>
            </a:pPr>
            <a:r>
              <a:rPr lang="en-US" sz="2800" dirty="0" smtClean="0">
                <a:latin typeface="Arial Black" pitchFamily="34" charset="0"/>
              </a:rPr>
              <a:t>Reassemble </a:t>
            </a:r>
          </a:p>
          <a:p>
            <a:pPr marL="342900" indent="-342900">
              <a:buAutoNum type="arabicPeriod"/>
            </a:pPr>
            <a:r>
              <a:rPr lang="en-US" sz="2800" dirty="0" smtClean="0">
                <a:latin typeface="Arial Black" pitchFamily="34" charset="0"/>
              </a:rPr>
              <a:t>Testing</a:t>
            </a:r>
          </a:p>
          <a:p>
            <a:pPr marL="342900" indent="-342900">
              <a:buAutoNum type="arabicPeriod"/>
            </a:pPr>
            <a:r>
              <a:rPr lang="en-US" sz="2800" dirty="0" smtClean="0">
                <a:latin typeface="Arial Black" pitchFamily="34" charset="0"/>
              </a:rPr>
              <a:t>Customer witness</a:t>
            </a:r>
          </a:p>
          <a:p>
            <a:pPr marL="342900" indent="-342900">
              <a:buAutoNum type="arabicPeriod"/>
            </a:pPr>
            <a:r>
              <a:rPr lang="en-US" sz="2800" dirty="0" smtClean="0">
                <a:latin typeface="Arial Black" pitchFamily="34" charset="0"/>
              </a:rPr>
              <a:t>Delivery</a:t>
            </a:r>
          </a:p>
          <a:p>
            <a:pPr marL="342900" indent="-342900"/>
            <a:r>
              <a:rPr lang="en-US" sz="2800" dirty="0" smtClean="0">
                <a:latin typeface="Arial Black" pitchFamily="34" charset="0"/>
              </a:rPr>
              <a:t>Note: All remanufacturing process follow normal QA requirement and  check points</a:t>
            </a:r>
          </a:p>
          <a:p>
            <a:pPr marL="342900" indent="-342900">
              <a:buAutoNum type="arabicPeriod"/>
            </a:pPr>
            <a:endParaRPr lang="en-MY" dirty="0"/>
          </a:p>
        </p:txBody>
      </p:sp>
    </p:spTree>
    <p:extLst>
      <p:ext uri="{BB962C8B-B14F-4D97-AF65-F5344CB8AC3E}">
        <p14:creationId xmlns="" xmlns:p14="http://schemas.microsoft.com/office/powerpoint/2010/main" val="1752804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MAJOR TRANSFORMER COMPONENTS</a:t>
            </a:r>
            <a:endParaRPr lang="en-MY" dirty="0">
              <a:solidFill>
                <a:srgbClr val="FF0000"/>
              </a:solidFill>
            </a:endParaRPr>
          </a:p>
        </p:txBody>
      </p:sp>
      <p:pic>
        <p:nvPicPr>
          <p:cNvPr id="25602" name="Picture 2" descr="C:\Users\shahanum\Desktop\photo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857364"/>
            <a:ext cx="2786082" cy="3714776"/>
          </a:xfrm>
          <a:prstGeom prst="rect">
            <a:avLst/>
          </a:prstGeom>
          <a:noFill/>
        </p:spPr>
      </p:pic>
      <p:pic>
        <p:nvPicPr>
          <p:cNvPr id="25603" name="Picture 3" descr="C:\Users\shahanum\Desktop\photo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4376876" y="2409678"/>
            <a:ext cx="3847002" cy="288525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00100" y="5572140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Grain Oriented Steel -  CORE  </a:t>
            </a:r>
            <a:endParaRPr lang="en-MY" dirty="0"/>
          </a:p>
        </p:txBody>
      </p:sp>
      <p:sp>
        <p:nvSpPr>
          <p:cNvPr id="8" name="TextBox 7"/>
          <p:cNvSpPr txBox="1"/>
          <p:nvPr/>
        </p:nvSpPr>
        <p:spPr>
          <a:xfrm>
            <a:off x="5143504" y="5786454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Tap changer</a:t>
            </a:r>
            <a:endParaRPr lang="en-M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MAJOR TRANSFORMER COMPONENT</a:t>
            </a:r>
            <a:endParaRPr lang="en-MY" dirty="0">
              <a:solidFill>
                <a:srgbClr val="FF0000"/>
              </a:solidFill>
            </a:endParaRPr>
          </a:p>
        </p:txBody>
      </p:sp>
      <p:pic>
        <p:nvPicPr>
          <p:cNvPr id="26626" name="Picture 2" descr="C:\Users\shahanum\Desktop\photo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214554"/>
            <a:ext cx="2763743" cy="3684991"/>
          </a:xfrm>
          <a:prstGeom prst="rect">
            <a:avLst/>
          </a:prstGeom>
          <a:noFill/>
        </p:spPr>
      </p:pic>
      <p:pic>
        <p:nvPicPr>
          <p:cNvPr id="26627" name="Picture 3" descr="C:\Users\shahanum\Desktop\photo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4653363" y="2347505"/>
            <a:ext cx="3921124" cy="294084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643306" y="3643314"/>
            <a:ext cx="1285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Copper Winding</a:t>
            </a:r>
            <a:endParaRPr lang="en-MY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TRANSFORMER ACTIVE PART DURING REMANUFACTURING PROCESS</a:t>
            </a:r>
            <a:endParaRPr lang="en-US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7" name="Picture 12" descr="DSC088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904999"/>
            <a:ext cx="2743200" cy="27487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Picture 8" descr="DSC0687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200400" y="2590800"/>
            <a:ext cx="2667000" cy="25836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Picture 10" descr="DSC0687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6096000" y="3037748"/>
            <a:ext cx="2819400" cy="26010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algn="ctr">
          <a:defRPr sz="1000" b="1" dirty="0" err="1" smtClean="0"/>
        </a:defPPr>
      </a:lstStyle>
      <a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3121</TotalTime>
  <Words>366</Words>
  <Application>Microsoft Macintosh PowerPoint</Application>
  <PresentationFormat>On-screen Show (4:3)</PresentationFormat>
  <Paragraphs>109</Paragraphs>
  <Slides>20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Bitmap Image</vt:lpstr>
      <vt:lpstr>Slide 1</vt:lpstr>
      <vt:lpstr>Slide 2</vt:lpstr>
      <vt:lpstr>Slide 3</vt:lpstr>
      <vt:lpstr>Slide 4</vt:lpstr>
      <vt:lpstr>REMANUFACTURING  CAPACITY</vt:lpstr>
      <vt:lpstr>MTM REMANUFACTURING PROCESS</vt:lpstr>
      <vt:lpstr>MAJOR TRANSFORMER COMPONENTS</vt:lpstr>
      <vt:lpstr>MAJOR TRANSFORMER COMPONENT</vt:lpstr>
      <vt:lpstr>Slide 9</vt:lpstr>
      <vt:lpstr>COMPLETE ACTIVE PART AFTER REMANUFACTURING</vt:lpstr>
      <vt:lpstr>TRANSFORMER COMPLETE WITH TANK AFTER REMANUFACTURING</vt:lpstr>
      <vt:lpstr>TRANSFORMER INSULATION MEDIUM</vt:lpstr>
      <vt:lpstr>SITE SERVICING WORKS</vt:lpstr>
      <vt:lpstr>Slide 14</vt:lpstr>
      <vt:lpstr>Slide 15</vt:lpstr>
      <vt:lpstr>Slide 16</vt:lpstr>
      <vt:lpstr>Slide 17</vt:lpstr>
      <vt:lpstr>REMANUFACTURING BENEFITS</vt:lpstr>
      <vt:lpstr>ISSUES TO WATCHOUT</vt:lpstr>
      <vt:lpstr>THANK YOU</vt:lpstr>
    </vt:vector>
  </TitlesOfParts>
  <Company>MTM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Zie</dc:creator>
  <cp:lastModifiedBy>shahanum</cp:lastModifiedBy>
  <cp:revision>1174</cp:revision>
  <dcterms:created xsi:type="dcterms:W3CDTF">2011-08-11T00:16:10Z</dcterms:created>
  <dcterms:modified xsi:type="dcterms:W3CDTF">2012-10-18T06:24:41Z</dcterms:modified>
</cp:coreProperties>
</file>