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321" r:id="rId2"/>
    <p:sldId id="333" r:id="rId3"/>
    <p:sldId id="334" r:id="rId4"/>
    <p:sldId id="335" r:id="rId5"/>
    <p:sldId id="296" r:id="rId6"/>
    <p:sldId id="336" r:id="rId7"/>
    <p:sldId id="337" r:id="rId8"/>
    <p:sldId id="329" r:id="rId9"/>
    <p:sldId id="338" r:id="rId10"/>
    <p:sldId id="339" r:id="rId11"/>
    <p:sldId id="342" r:id="rId12"/>
    <p:sldId id="343" r:id="rId13"/>
    <p:sldId id="340" r:id="rId14"/>
    <p:sldId id="341" r:id="rId15"/>
    <p:sldId id="344" r:id="rId16"/>
    <p:sldId id="345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FF"/>
    <a:srgbClr val="FF6699"/>
    <a:srgbClr val="DDDDDD"/>
    <a:srgbClr val="CCECFF"/>
    <a:srgbClr val="99CC00"/>
    <a:srgbClr val="6666FF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6905" autoAdjust="0"/>
  </p:normalViewPr>
  <p:slideViewPr>
    <p:cSldViewPr>
      <p:cViewPr>
        <p:scale>
          <a:sx n="70" d="100"/>
          <a:sy n="70" d="100"/>
        </p:scale>
        <p:origin x="-1315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354" y="-108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653B8-F294-40DF-A63C-2230BFCF885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F379BE-BFDA-4176-85A8-8EC0D2129DB4}">
      <dgm:prSet phldrT="[Text]"/>
      <dgm:spPr/>
      <dgm:t>
        <a:bodyPr/>
        <a:lstStyle/>
        <a:p>
          <a:r>
            <a:rPr lang="en-US" dirty="0" smtClean="0"/>
            <a:t>Private Sector</a:t>
          </a:r>
          <a:endParaRPr lang="en-US" dirty="0"/>
        </a:p>
      </dgm:t>
    </dgm:pt>
    <dgm:pt modelId="{7E63E219-3F56-4FBA-9876-AD63B5342591}" type="parTrans" cxnId="{5492C0C0-9600-4852-944C-AAF86D3B27F5}">
      <dgm:prSet/>
      <dgm:spPr/>
      <dgm:t>
        <a:bodyPr/>
        <a:lstStyle/>
        <a:p>
          <a:endParaRPr lang="en-US"/>
        </a:p>
      </dgm:t>
    </dgm:pt>
    <dgm:pt modelId="{F5E83296-78E1-4ED2-9D39-F3ADF534394D}" type="sibTrans" cxnId="{5492C0C0-9600-4852-944C-AAF86D3B27F5}">
      <dgm:prSet/>
      <dgm:spPr/>
      <dgm:t>
        <a:bodyPr/>
        <a:lstStyle/>
        <a:p>
          <a:endParaRPr lang="en-US"/>
        </a:p>
      </dgm:t>
    </dgm:pt>
    <dgm:pt modelId="{78E93D9A-07AD-4B3A-A144-53FB9B01A441}">
      <dgm:prSet phldrT="[Text]"/>
      <dgm:spPr/>
      <dgm:t>
        <a:bodyPr/>
        <a:lstStyle/>
        <a:p>
          <a:r>
            <a:rPr lang="en-US" dirty="0" smtClean="0"/>
            <a:t>Keeping the HS current with respect of changes in trade and technology</a:t>
          </a:r>
          <a:endParaRPr lang="en-US" dirty="0"/>
        </a:p>
      </dgm:t>
    </dgm:pt>
    <dgm:pt modelId="{A9E01485-2048-4B87-BC26-CDEA90BA245C}" type="parTrans" cxnId="{7B21A3AC-F1F7-4E80-9E15-B6359E4C8B9E}">
      <dgm:prSet/>
      <dgm:spPr/>
      <dgm:t>
        <a:bodyPr/>
        <a:lstStyle/>
        <a:p>
          <a:endParaRPr lang="en-US"/>
        </a:p>
      </dgm:t>
    </dgm:pt>
    <dgm:pt modelId="{D6F42E3E-A91C-4A5F-9CAC-AD4C1F060AC0}" type="sibTrans" cxnId="{7B21A3AC-F1F7-4E80-9E15-B6359E4C8B9E}">
      <dgm:prSet/>
      <dgm:spPr/>
      <dgm:t>
        <a:bodyPr/>
        <a:lstStyle/>
        <a:p>
          <a:endParaRPr lang="en-US"/>
        </a:p>
      </dgm:t>
    </dgm:pt>
    <dgm:pt modelId="{CE060974-0C61-4ABC-ACE7-D08BD76295F1}">
      <dgm:prSet phldrT="[Text]"/>
      <dgm:spPr/>
      <dgm:t>
        <a:bodyPr/>
        <a:lstStyle/>
        <a:p>
          <a:r>
            <a:rPr lang="en-US" dirty="0" smtClean="0"/>
            <a:t>Public Sector</a:t>
          </a:r>
          <a:endParaRPr lang="en-US" dirty="0"/>
        </a:p>
      </dgm:t>
    </dgm:pt>
    <dgm:pt modelId="{8FC12CE8-C19C-41B1-892D-32495AC544DD}" type="parTrans" cxnId="{AEF1F7D2-1035-41A6-9689-47D40C2BA033}">
      <dgm:prSet/>
      <dgm:spPr/>
      <dgm:t>
        <a:bodyPr/>
        <a:lstStyle/>
        <a:p>
          <a:endParaRPr lang="en-US"/>
        </a:p>
      </dgm:t>
    </dgm:pt>
    <dgm:pt modelId="{53BC7B6A-5E37-49FE-8380-4E8E7122C083}" type="sibTrans" cxnId="{AEF1F7D2-1035-41A6-9689-47D40C2BA033}">
      <dgm:prSet/>
      <dgm:spPr/>
      <dgm:t>
        <a:bodyPr/>
        <a:lstStyle/>
        <a:p>
          <a:endParaRPr lang="en-US"/>
        </a:p>
      </dgm:t>
    </dgm:pt>
    <dgm:pt modelId="{30F4DB57-D3A1-4D09-9F50-ABB3611E93AF}">
      <dgm:prSet phldrT="[Text]"/>
      <dgm:spPr/>
      <dgm:t>
        <a:bodyPr/>
        <a:lstStyle/>
        <a:p>
          <a:r>
            <a:rPr lang="en-US" dirty="0" smtClean="0"/>
            <a:t>Long term stability to provide meaningful import and export trade data</a:t>
          </a:r>
          <a:endParaRPr lang="en-US" dirty="0"/>
        </a:p>
      </dgm:t>
    </dgm:pt>
    <dgm:pt modelId="{CC13D97F-926D-43A1-BC29-E9BDC2807FB6}" type="parTrans" cxnId="{6ADF7750-F5AC-4E8B-BCC7-BD6EA6BBFC6F}">
      <dgm:prSet/>
      <dgm:spPr/>
      <dgm:t>
        <a:bodyPr/>
        <a:lstStyle/>
        <a:p>
          <a:endParaRPr lang="en-US"/>
        </a:p>
      </dgm:t>
    </dgm:pt>
    <dgm:pt modelId="{223A7FC9-CC9B-407D-BE20-B2226CD969A1}" type="sibTrans" cxnId="{6ADF7750-F5AC-4E8B-BCC7-BD6EA6BBFC6F}">
      <dgm:prSet/>
      <dgm:spPr/>
      <dgm:t>
        <a:bodyPr/>
        <a:lstStyle/>
        <a:p>
          <a:endParaRPr lang="en-US"/>
        </a:p>
      </dgm:t>
    </dgm:pt>
    <dgm:pt modelId="{D5DBDFEA-80A2-4B99-B475-A6848E9ED51A}" type="pres">
      <dgm:prSet presAssocID="{4BF653B8-F294-40DF-A63C-2230BFCF885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D8446E7-4B37-48E5-BE5A-5A3C4A0ACAA9}" type="pres">
      <dgm:prSet presAssocID="{4BF653B8-F294-40DF-A63C-2230BFCF885D}" presName="dummyMaxCanvas" presStyleCnt="0"/>
      <dgm:spPr/>
    </dgm:pt>
    <dgm:pt modelId="{8EA4F057-6D3B-4A76-9050-18412809B324}" type="pres">
      <dgm:prSet presAssocID="{4BF653B8-F294-40DF-A63C-2230BFCF885D}" presName="parentComposite" presStyleCnt="0"/>
      <dgm:spPr/>
    </dgm:pt>
    <dgm:pt modelId="{706B4315-BDD1-47BF-B016-D7DA1F7D9B6F}" type="pres">
      <dgm:prSet presAssocID="{4BF653B8-F294-40DF-A63C-2230BFCF885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6629481-4B13-4700-ABB8-A047F9E254E6}" type="pres">
      <dgm:prSet presAssocID="{4BF653B8-F294-40DF-A63C-2230BFCF885D}" presName="parent2" presStyleLbl="alignAccFollowNode1" presStyleIdx="1" presStyleCnt="4">
        <dgm:presLayoutVars>
          <dgm:chMax val="4"/>
        </dgm:presLayoutVars>
      </dgm:prSet>
      <dgm:spPr/>
    </dgm:pt>
    <dgm:pt modelId="{1A3772FD-0C0E-4280-86F0-EF58F46A43DE}" type="pres">
      <dgm:prSet presAssocID="{4BF653B8-F294-40DF-A63C-2230BFCF885D}" presName="childrenComposite" presStyleCnt="0"/>
      <dgm:spPr/>
    </dgm:pt>
    <dgm:pt modelId="{5B31CB0A-4C42-4AF5-884B-CF75DD4FE00A}" type="pres">
      <dgm:prSet presAssocID="{4BF653B8-F294-40DF-A63C-2230BFCF885D}" presName="dummyMaxCanvas_ChildArea" presStyleCnt="0"/>
      <dgm:spPr/>
    </dgm:pt>
    <dgm:pt modelId="{D8EC1BF9-B2F0-4B76-87B0-05E9161844B7}" type="pres">
      <dgm:prSet presAssocID="{4BF653B8-F294-40DF-A63C-2230BFCF885D}" presName="fulcrum" presStyleLbl="alignAccFollowNode1" presStyleIdx="2" presStyleCnt="4"/>
      <dgm:spPr/>
    </dgm:pt>
    <dgm:pt modelId="{61DC04EA-D031-4DBB-A8DE-D6C84A182413}" type="pres">
      <dgm:prSet presAssocID="{4BF653B8-F294-40DF-A63C-2230BFCF885D}" presName="balance_11" presStyleLbl="alignAccFollowNode1" presStyleIdx="3" presStyleCnt="4">
        <dgm:presLayoutVars>
          <dgm:bulletEnabled val="1"/>
        </dgm:presLayoutVars>
      </dgm:prSet>
      <dgm:spPr/>
    </dgm:pt>
    <dgm:pt modelId="{9EF7A214-FAC0-49A6-9B11-6672614F20C1}" type="pres">
      <dgm:prSet presAssocID="{4BF653B8-F294-40DF-A63C-2230BFCF885D}" presName="left_11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BF731-324A-4CAE-857D-C3885B08C7DD}" type="pres">
      <dgm:prSet presAssocID="{4BF653B8-F294-40DF-A63C-2230BFCF885D}" presName="right_11_1" presStyleLbl="node1" presStyleIdx="1" presStyleCnt="2">
        <dgm:presLayoutVars>
          <dgm:bulletEnabled val="1"/>
        </dgm:presLayoutVars>
      </dgm:prSet>
      <dgm:spPr/>
    </dgm:pt>
  </dgm:ptLst>
  <dgm:cxnLst>
    <dgm:cxn modelId="{7B21A3AC-F1F7-4E80-9E15-B6359E4C8B9E}" srcId="{8FF379BE-BFDA-4176-85A8-8EC0D2129DB4}" destId="{78E93D9A-07AD-4B3A-A144-53FB9B01A441}" srcOrd="0" destOrd="0" parTransId="{A9E01485-2048-4B87-BC26-CDEA90BA245C}" sibTransId="{D6F42E3E-A91C-4A5F-9CAC-AD4C1F060AC0}"/>
    <dgm:cxn modelId="{5492C0C0-9600-4852-944C-AAF86D3B27F5}" srcId="{4BF653B8-F294-40DF-A63C-2230BFCF885D}" destId="{8FF379BE-BFDA-4176-85A8-8EC0D2129DB4}" srcOrd="0" destOrd="0" parTransId="{7E63E219-3F56-4FBA-9876-AD63B5342591}" sibTransId="{F5E83296-78E1-4ED2-9D39-F3ADF534394D}"/>
    <dgm:cxn modelId="{21860539-0523-4E7D-A188-E7B7C350DF5C}" type="presOf" srcId="{CE060974-0C61-4ABC-ACE7-D08BD76295F1}" destId="{86629481-4B13-4700-ABB8-A047F9E254E6}" srcOrd="0" destOrd="0" presId="urn:microsoft.com/office/officeart/2005/8/layout/balance1"/>
    <dgm:cxn modelId="{AEF1F7D2-1035-41A6-9689-47D40C2BA033}" srcId="{4BF653B8-F294-40DF-A63C-2230BFCF885D}" destId="{CE060974-0C61-4ABC-ACE7-D08BD76295F1}" srcOrd="1" destOrd="0" parTransId="{8FC12CE8-C19C-41B1-892D-32495AC544DD}" sibTransId="{53BC7B6A-5E37-49FE-8380-4E8E7122C083}"/>
    <dgm:cxn modelId="{F39C36FD-496A-448B-9995-1C7B8F0BD2CF}" type="presOf" srcId="{8FF379BE-BFDA-4176-85A8-8EC0D2129DB4}" destId="{706B4315-BDD1-47BF-B016-D7DA1F7D9B6F}" srcOrd="0" destOrd="0" presId="urn:microsoft.com/office/officeart/2005/8/layout/balance1"/>
    <dgm:cxn modelId="{9B07478E-E076-45AB-A830-D3B2E6805D72}" type="presOf" srcId="{4BF653B8-F294-40DF-A63C-2230BFCF885D}" destId="{D5DBDFEA-80A2-4B99-B475-A6848E9ED51A}" srcOrd="0" destOrd="0" presId="urn:microsoft.com/office/officeart/2005/8/layout/balance1"/>
    <dgm:cxn modelId="{6ADF7750-F5AC-4E8B-BCC7-BD6EA6BBFC6F}" srcId="{CE060974-0C61-4ABC-ACE7-D08BD76295F1}" destId="{30F4DB57-D3A1-4D09-9F50-ABB3611E93AF}" srcOrd="0" destOrd="0" parTransId="{CC13D97F-926D-43A1-BC29-E9BDC2807FB6}" sibTransId="{223A7FC9-CC9B-407D-BE20-B2226CD969A1}"/>
    <dgm:cxn modelId="{A5D485CC-301A-4A89-8F88-5110D89B2954}" type="presOf" srcId="{30F4DB57-D3A1-4D09-9F50-ABB3611E93AF}" destId="{47FBF731-324A-4CAE-857D-C3885B08C7DD}" srcOrd="0" destOrd="0" presId="urn:microsoft.com/office/officeart/2005/8/layout/balance1"/>
    <dgm:cxn modelId="{29130DA1-B5F1-41D9-B91F-4D44758E75B3}" type="presOf" srcId="{78E93D9A-07AD-4B3A-A144-53FB9B01A441}" destId="{9EF7A214-FAC0-49A6-9B11-6672614F20C1}" srcOrd="0" destOrd="0" presId="urn:microsoft.com/office/officeart/2005/8/layout/balance1"/>
    <dgm:cxn modelId="{8182AC62-23C2-4765-A609-352DD3FD238B}" type="presParOf" srcId="{D5DBDFEA-80A2-4B99-B475-A6848E9ED51A}" destId="{AD8446E7-4B37-48E5-BE5A-5A3C4A0ACAA9}" srcOrd="0" destOrd="0" presId="urn:microsoft.com/office/officeart/2005/8/layout/balance1"/>
    <dgm:cxn modelId="{88C946D8-35A6-493D-A05A-CFB3B2CBF1AF}" type="presParOf" srcId="{D5DBDFEA-80A2-4B99-B475-A6848E9ED51A}" destId="{8EA4F057-6D3B-4A76-9050-18412809B324}" srcOrd="1" destOrd="0" presId="urn:microsoft.com/office/officeart/2005/8/layout/balance1"/>
    <dgm:cxn modelId="{3AFE484F-E03D-4326-898E-C153B0E355EB}" type="presParOf" srcId="{8EA4F057-6D3B-4A76-9050-18412809B324}" destId="{706B4315-BDD1-47BF-B016-D7DA1F7D9B6F}" srcOrd="0" destOrd="0" presId="urn:microsoft.com/office/officeart/2005/8/layout/balance1"/>
    <dgm:cxn modelId="{EEB19C85-0689-4346-AD7A-A2712E70BBEF}" type="presParOf" srcId="{8EA4F057-6D3B-4A76-9050-18412809B324}" destId="{86629481-4B13-4700-ABB8-A047F9E254E6}" srcOrd="1" destOrd="0" presId="urn:microsoft.com/office/officeart/2005/8/layout/balance1"/>
    <dgm:cxn modelId="{B8AC4EC2-6D4C-4312-9C0E-8D4B04E849C2}" type="presParOf" srcId="{D5DBDFEA-80A2-4B99-B475-A6848E9ED51A}" destId="{1A3772FD-0C0E-4280-86F0-EF58F46A43DE}" srcOrd="2" destOrd="0" presId="urn:microsoft.com/office/officeart/2005/8/layout/balance1"/>
    <dgm:cxn modelId="{C7156FE8-842F-4A44-87B7-CF13C01A1111}" type="presParOf" srcId="{1A3772FD-0C0E-4280-86F0-EF58F46A43DE}" destId="{5B31CB0A-4C42-4AF5-884B-CF75DD4FE00A}" srcOrd="0" destOrd="0" presId="urn:microsoft.com/office/officeart/2005/8/layout/balance1"/>
    <dgm:cxn modelId="{018AE98E-BB65-45E0-B76B-BE826AF3250B}" type="presParOf" srcId="{1A3772FD-0C0E-4280-86F0-EF58F46A43DE}" destId="{D8EC1BF9-B2F0-4B76-87B0-05E9161844B7}" srcOrd="1" destOrd="0" presId="urn:microsoft.com/office/officeart/2005/8/layout/balance1"/>
    <dgm:cxn modelId="{395BCCEF-295D-47DE-9596-D3BF23342DB3}" type="presParOf" srcId="{1A3772FD-0C0E-4280-86F0-EF58F46A43DE}" destId="{61DC04EA-D031-4DBB-A8DE-D6C84A182413}" srcOrd="2" destOrd="0" presId="urn:microsoft.com/office/officeart/2005/8/layout/balance1"/>
    <dgm:cxn modelId="{21021F23-F802-4FE3-893E-4B33D656D053}" type="presParOf" srcId="{1A3772FD-0C0E-4280-86F0-EF58F46A43DE}" destId="{9EF7A214-FAC0-49A6-9B11-6672614F20C1}" srcOrd="3" destOrd="0" presId="urn:microsoft.com/office/officeart/2005/8/layout/balance1"/>
    <dgm:cxn modelId="{9D012606-7CD6-469A-8939-A24D97BBC501}" type="presParOf" srcId="{1A3772FD-0C0E-4280-86F0-EF58F46A43DE}" destId="{47FBF731-324A-4CAE-857D-C3885B08C7DD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6B4315-BDD1-47BF-B016-D7DA1F7D9B6F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Private Sector</a:t>
          </a:r>
          <a:endParaRPr lang="en-US" sz="2100" kern="1200" dirty="0"/>
        </a:p>
      </dsp:txBody>
      <dsp:txXfrm>
        <a:off x="1259840" y="0"/>
        <a:ext cx="1463040" cy="812800"/>
      </dsp:txXfrm>
    </dsp:sp>
    <dsp:sp modelId="{86629481-4B13-4700-ABB8-A047F9E254E6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Public Sector</a:t>
          </a:r>
          <a:endParaRPr lang="en-US" sz="2100" kern="1200" dirty="0"/>
        </a:p>
      </dsp:txBody>
      <dsp:txXfrm>
        <a:off x="3373120" y="0"/>
        <a:ext cx="1463040" cy="812800"/>
      </dsp:txXfrm>
    </dsp:sp>
    <dsp:sp modelId="{D8EC1BF9-B2F0-4B76-87B0-05E9161844B7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C04EA-D031-4DBB-A8DE-D6C84A182413}">
      <dsp:nvSpPr>
        <dsp:cNvPr id="0" name=""/>
        <dsp:cNvSpPr/>
      </dsp:nvSpPr>
      <dsp:spPr>
        <a:xfrm>
          <a:off x="1219200" y="3199180"/>
          <a:ext cx="3657600" cy="2470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7A214-FAC0-49A6-9B11-6672614F20C1}">
      <dsp:nvSpPr>
        <dsp:cNvPr id="0" name=""/>
        <dsp:cNvSpPr/>
      </dsp:nvSpPr>
      <dsp:spPr>
        <a:xfrm>
          <a:off x="1259840" y="991615"/>
          <a:ext cx="1463040" cy="2178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Keeping the HS current with respect of changes in trade and technology</a:t>
          </a:r>
          <a:endParaRPr lang="en-US" sz="1900" kern="1200" dirty="0"/>
        </a:p>
      </dsp:txBody>
      <dsp:txXfrm>
        <a:off x="1259840" y="991615"/>
        <a:ext cx="1463040" cy="2178304"/>
      </dsp:txXfrm>
    </dsp:sp>
    <dsp:sp modelId="{47FBF731-324A-4CAE-857D-C3885B08C7DD}">
      <dsp:nvSpPr>
        <dsp:cNvPr id="0" name=""/>
        <dsp:cNvSpPr/>
      </dsp:nvSpPr>
      <dsp:spPr>
        <a:xfrm>
          <a:off x="3373120" y="991615"/>
          <a:ext cx="1463040" cy="2178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Long term stability to provide meaningful import and export trade data</a:t>
          </a:r>
          <a:endParaRPr lang="en-US" sz="1900" kern="1200" dirty="0"/>
        </a:p>
      </dsp:txBody>
      <dsp:txXfrm>
        <a:off x="3373120" y="991615"/>
        <a:ext cx="1463040" cy="2178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sym typeface="Arial" charset="0"/>
              </a:defRPr>
            </a:lvl1pPr>
          </a:lstStyle>
          <a:p>
            <a:pPr>
              <a:defRPr/>
            </a:pPr>
            <a:fld id="{62DB751A-F58A-448D-B292-7C09CD728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1073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40050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 txBox="1">
            <a:spLocks noGrp="1" noChangeArrowheads="1"/>
          </p:cNvSpPr>
          <p:nvPr/>
        </p:nvSpPr>
        <p:spPr bwMode="auto">
          <a:xfrm>
            <a:off x="0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200">
                <a:solidFill>
                  <a:schemeClr val="tx1"/>
                </a:solidFill>
              </a:rPr>
              <a:t>Copyright © 2006 World Customs Organization.  All rights reserved.  Requests and inquiries concerning translation, reproduction and adaptation rights should be addressed to copyright@wcoomd.org </a:t>
            </a: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48100" y="9429671"/>
            <a:ext cx="2947988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CCDFEB-A372-48B0-B4AE-68DF8C234885}" type="slidenum">
              <a:rPr lang="en-US" sz="1200">
                <a:solidFill>
                  <a:schemeClr val="tx1"/>
                </a:solidFill>
              </a:rPr>
              <a:pPr algn="r"/>
              <a:t>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46650" cy="3709987"/>
          </a:xfrm>
          <a:ln w="12700" cap="flat">
            <a:solidFill>
              <a:schemeClr val="tx1"/>
            </a:solidFill>
          </a:ln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0393"/>
            <a:ext cx="4983162" cy="4178968"/>
          </a:xfrm>
          <a:noFill/>
          <a:ln/>
        </p:spPr>
        <p:txBody>
          <a:bodyPr lIns="91646" tIns="45019" rIns="91646" bIns="45019"/>
          <a:lstStyle/>
          <a:p>
            <a:pPr marL="228600" indent="-228600" eaLnBrk="1" hangingPunct="1">
              <a:lnSpc>
                <a:spcPct val="80000"/>
              </a:lnSpc>
              <a:spcBef>
                <a:spcPts val="413"/>
              </a:spcBef>
            </a:pPr>
            <a:endParaRPr lang="fr-BE" sz="8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APEC Workshop on the Advancement of Trade in IT Products - June 2013</a:t>
            </a:r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895600" cy="3651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APEC Workshop on the Advancement of Trade in IT Products - June 2013</a:t>
            </a:r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APEC Workshop on the Advancement of Trade in IT Products - June 2013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7FBD6337-143C-4C63-8B66-212BDBCD256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javascript:void(0)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00600" y="685800"/>
            <a:ext cx="4114800" cy="1676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BE" b="1" dirty="0" smtClean="0">
                <a:solidFill>
                  <a:schemeClr val="bg1"/>
                </a:solidFill>
                <a:cs typeface="Arial" pitchFamily="34" charset="0"/>
              </a:rPr>
              <a:t>The</a:t>
            </a:r>
            <a:br>
              <a:rPr lang="fr-BE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fr-BE" b="1" dirty="0" smtClean="0">
                <a:solidFill>
                  <a:schemeClr val="bg1"/>
                </a:solidFill>
                <a:cs typeface="Arial" charset="0"/>
                <a:sym typeface="Arial" charset="0"/>
              </a:rPr>
              <a:t> </a:t>
            </a:r>
            <a:r>
              <a:rPr lang="fr-BE" b="1" dirty="0" err="1" smtClean="0">
                <a:solidFill>
                  <a:schemeClr val="bg1"/>
                </a:solidFill>
                <a:cs typeface="Arial" charset="0"/>
                <a:sym typeface="Arial" charset="0"/>
              </a:rPr>
              <a:t>Harmonized</a:t>
            </a:r>
            <a:r>
              <a:rPr lang="fr-BE" b="1" dirty="0" smtClean="0">
                <a:solidFill>
                  <a:schemeClr val="bg1"/>
                </a:solidFill>
                <a:cs typeface="Arial" charset="0"/>
                <a:sym typeface="Arial" charset="0"/>
              </a:rPr>
              <a:t/>
            </a:r>
            <a:br>
              <a:rPr lang="fr-BE" b="1" dirty="0" smtClean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fr-BE" b="1" dirty="0" smtClean="0">
                <a:solidFill>
                  <a:schemeClr val="bg1"/>
                </a:solidFill>
                <a:cs typeface="Arial" charset="0"/>
                <a:sym typeface="Arial" charset="0"/>
              </a:rPr>
              <a:t> </a:t>
            </a:r>
            <a:r>
              <a:rPr lang="fr-BE" b="1" dirty="0" err="1" smtClean="0">
                <a:solidFill>
                  <a:schemeClr val="bg1"/>
                </a:solidFill>
                <a:cs typeface="Arial" charset="0"/>
                <a:sym typeface="Arial" charset="0"/>
              </a:rPr>
              <a:t>Commodity</a:t>
            </a:r>
            <a:r>
              <a:rPr lang="fr-BE" b="1" dirty="0" smtClean="0">
                <a:solidFill>
                  <a:schemeClr val="bg1"/>
                </a:solidFill>
                <a:cs typeface="Arial" charset="0"/>
                <a:sym typeface="Arial" charset="0"/>
              </a:rPr>
              <a:t> </a:t>
            </a:r>
            <a:endParaRPr lang="fr-BE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876800" y="2362200"/>
            <a:ext cx="3962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BE" sz="4400" b="1" dirty="0" smtClean="0">
                <a:solidFill>
                  <a:schemeClr val="bg1"/>
                </a:solidFill>
                <a:latin typeface="+mj-lt"/>
                <a:cs typeface="Arial" charset="0"/>
                <a:sym typeface="Arial" charset="0"/>
              </a:rPr>
              <a:t>Description</a:t>
            </a:r>
          </a:p>
          <a:p>
            <a:pPr>
              <a:defRPr/>
            </a:pPr>
            <a:r>
              <a:rPr lang="fr-BE" sz="4400" b="1" dirty="0" smtClean="0">
                <a:solidFill>
                  <a:schemeClr val="bg1"/>
                </a:solidFill>
                <a:latin typeface="+mj-lt"/>
                <a:cs typeface="Arial" charset="0"/>
                <a:sym typeface="Arial" charset="0"/>
              </a:rPr>
              <a:t>and</a:t>
            </a:r>
          </a:p>
          <a:p>
            <a:pPr>
              <a:defRPr/>
            </a:pPr>
            <a:r>
              <a:rPr lang="fr-BE" sz="4400" b="1" dirty="0" err="1" smtClean="0">
                <a:solidFill>
                  <a:schemeClr val="bg1"/>
                </a:solidFill>
                <a:latin typeface="+mj-lt"/>
                <a:cs typeface="Arial" charset="0"/>
                <a:sym typeface="Arial" charset="0"/>
              </a:rPr>
              <a:t>Coding</a:t>
            </a:r>
            <a:endParaRPr lang="fr-BE" sz="4400" b="1" dirty="0" smtClean="0">
              <a:solidFill>
                <a:schemeClr val="bg1"/>
              </a:solidFill>
              <a:latin typeface="+mj-lt"/>
              <a:cs typeface="Arial" charset="0"/>
              <a:sym typeface="Arial" charset="0"/>
            </a:endParaRPr>
          </a:p>
          <a:p>
            <a:pPr>
              <a:defRPr/>
            </a:pPr>
            <a:r>
              <a:rPr lang="fr-BE" sz="4400" b="1" dirty="0" smtClean="0">
                <a:solidFill>
                  <a:schemeClr val="bg1"/>
                </a:solidFill>
                <a:latin typeface="+mj-lt"/>
                <a:cs typeface="Arial" charset="0"/>
                <a:sym typeface="Arial" charset="0"/>
              </a:rPr>
              <a:t>System (HS)</a:t>
            </a:r>
            <a:endParaRPr lang="fr-BE" sz="4400" dirty="0">
              <a:latin typeface="+mj-lt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864" y="685800"/>
            <a:ext cx="23823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HS 2007</a:t>
            </a:r>
            <a:endParaRPr lang="en-US" sz="4400" b="1" cap="all" spc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362200"/>
            <a:ext cx="708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Legal Notes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84.43 Printing machinery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84.86 Semiconductor mfg. equipment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85.17 Telecommunications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85.19 Audio players/recorders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85.23 Media for recorded data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85.28 </a:t>
            </a:r>
            <a:r>
              <a:rPr lang="en-US" sz="2800" dirty="0" smtClean="0"/>
              <a:t>Television monitors/receivers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90.10 </a:t>
            </a:r>
            <a:r>
              <a:rPr lang="en-US" sz="2800" dirty="0" smtClean="0"/>
              <a:t>Photocopiers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05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ITEMS EXAMINED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505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APEC Workshop on the Advancement of Trade in IT Products June 2013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09600"/>
            <a:ext cx="60932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HS 2012 </a:t>
            </a:r>
            <a:r>
              <a:rPr lang="en-US" sz="4400" b="1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Amendments</a:t>
            </a:r>
            <a:endParaRPr lang="en-US" sz="4400" b="1" cap="all" spc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Far fewer amendments to IT nomenclature for HS 2012</a:t>
            </a:r>
          </a:p>
          <a:p>
            <a:endParaRPr lang="en-US" sz="2000" dirty="0" smtClean="0"/>
          </a:p>
          <a:p>
            <a:r>
              <a:rPr lang="en-US" sz="2000" dirty="0" smtClean="0"/>
              <a:t>Amendments focused on :</a:t>
            </a:r>
          </a:p>
          <a:p>
            <a:endParaRPr lang="en-US" sz="2000" dirty="0" smtClean="0"/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Technological progress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Changes in trade patterns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Clarification of texts 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Trade practice</a:t>
            </a:r>
          </a:p>
          <a:p>
            <a:endParaRPr lang="en-US" sz="2000" dirty="0" smtClean="0"/>
          </a:p>
          <a:p>
            <a:r>
              <a:rPr lang="en-US" sz="2000" dirty="0" smtClean="0"/>
              <a:t>Section XVI of the HS had a total of 30 changes including 9 to Chapter 84 and 20 to Chapter 85</a:t>
            </a:r>
          </a:p>
          <a:p>
            <a:endParaRPr lang="en-US" sz="2000" dirty="0" smtClean="0"/>
          </a:p>
          <a:p>
            <a:r>
              <a:rPr lang="en-US" sz="2000" dirty="0" smtClean="0"/>
              <a:t>Chapter 90 had three sets of amendments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APEC Workshop on the Advancement of Trade in IT Products June 2013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887" y="2514600"/>
            <a:ext cx="785663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What is in store for</a:t>
            </a:r>
          </a:p>
          <a:p>
            <a:pPr algn="ctr"/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HS 2017?</a:t>
            </a:r>
            <a:endParaRPr lang="en-US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APEC Workshop on the Advancement of Trade in IT Products June 2013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057400"/>
            <a:ext cx="7086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0038" indent="-300038" defTabSz="796925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b="1" dirty="0" smtClean="0"/>
              <a:t>REVIEW SUB-COMMITTEE </a:t>
            </a:r>
            <a:r>
              <a:rPr lang="en-US" sz="2000" b="1" dirty="0" smtClean="0"/>
              <a:t>(November 2014</a:t>
            </a:r>
            <a:r>
              <a:rPr lang="en-US" sz="2000" b="1" dirty="0" smtClean="0"/>
              <a:t>)</a:t>
            </a:r>
          </a:p>
          <a:p>
            <a:pPr marL="300038" indent="-300038" defTabSz="796925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2000" b="1" dirty="0" smtClean="0"/>
          </a:p>
          <a:p>
            <a:pPr marL="300038" indent="-300038" defTabSz="796925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b="1" dirty="0" smtClean="0"/>
              <a:t>HS COMMITTEE </a:t>
            </a:r>
            <a:r>
              <a:rPr lang="en-US" sz="2000" b="1" dirty="0" smtClean="0"/>
              <a:t>(March 2014</a:t>
            </a:r>
            <a:r>
              <a:rPr lang="en-US" sz="2000" b="1" dirty="0" smtClean="0"/>
              <a:t>)</a:t>
            </a:r>
          </a:p>
          <a:p>
            <a:pPr marL="300038" indent="-300038" defTabSz="796925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2000" b="1" dirty="0" smtClean="0"/>
          </a:p>
          <a:p>
            <a:pPr marL="300038" indent="-300038" defTabSz="796925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b="1" dirty="0" smtClean="0"/>
              <a:t>COUNCIL RECOMMENDATION (June </a:t>
            </a:r>
            <a:r>
              <a:rPr lang="en-US" sz="2000" b="1" dirty="0" smtClean="0"/>
              <a:t>2014</a:t>
            </a:r>
            <a:r>
              <a:rPr lang="en-US" sz="2000" b="1" dirty="0" smtClean="0"/>
              <a:t>)</a:t>
            </a:r>
          </a:p>
          <a:p>
            <a:pPr marL="300038" indent="-300038" defTabSz="796925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2000" b="1" dirty="0" smtClean="0"/>
          </a:p>
          <a:p>
            <a:pPr marL="300038" indent="-300038" defTabSz="796925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b="1" dirty="0" smtClean="0"/>
              <a:t>FINAL LIST OF AMENDMENTS AFTER DELETING OBJECTIONS (January </a:t>
            </a:r>
            <a:r>
              <a:rPr lang="en-US" sz="2000" b="1" dirty="0" smtClean="0"/>
              <a:t>2015</a:t>
            </a:r>
            <a:r>
              <a:rPr lang="en-US" sz="2000" b="1" dirty="0" smtClean="0"/>
              <a:t>)</a:t>
            </a:r>
          </a:p>
          <a:p>
            <a:pPr marL="300038" indent="-300038" defTabSz="796925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en-US" sz="2000" b="1" dirty="0" smtClean="0"/>
          </a:p>
          <a:p>
            <a:pPr marL="300038" indent="-300038" defTabSz="796925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 b="1" dirty="0" smtClean="0"/>
              <a:t>IMPLEMENTATION - 1 January </a:t>
            </a:r>
            <a:r>
              <a:rPr lang="en-US" sz="2000" b="1" dirty="0" smtClean="0"/>
              <a:t>2017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532828" y="685800"/>
            <a:ext cx="60932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HS 2017 A</a:t>
            </a:r>
            <a:r>
              <a:rPr lang="en-US" sz="4400" b="1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mendments</a:t>
            </a:r>
            <a:endParaRPr lang="en-US" sz="4400" b="1" cap="all" spc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505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APEC Workshop on the Advancement of Trade in IT Products June 2013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70" y="609600"/>
            <a:ext cx="78053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Actions For Implementation </a:t>
            </a:r>
          </a:p>
          <a:p>
            <a:pPr algn="ctr"/>
            <a:r>
              <a:rPr lang="en-US" sz="4400" b="1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Of HS 2017</a:t>
            </a:r>
            <a:endParaRPr lang="en-US" sz="4400" b="1" spc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384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000" dirty="0" smtClean="0"/>
              <a:t>DISTRIBUTION </a:t>
            </a:r>
            <a:r>
              <a:rPr lang="en-US" sz="2000" dirty="0" smtClean="0"/>
              <a:t>OF FINAL TEXT OF AMENDMENTS 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smtClean="0"/>
              <a:t>   (</a:t>
            </a:r>
            <a:r>
              <a:rPr lang="en-US" sz="2000" dirty="0" smtClean="0"/>
              <a:t>January </a:t>
            </a:r>
            <a:r>
              <a:rPr lang="en-US" sz="2000" dirty="0" smtClean="0"/>
              <a:t>2015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Char char="q"/>
            </a:pP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CORRELATION </a:t>
            </a:r>
            <a:r>
              <a:rPr lang="en-US" sz="2000" dirty="0" smtClean="0"/>
              <a:t>TABLES </a:t>
            </a:r>
            <a:r>
              <a:rPr lang="en-US" sz="2000" dirty="0" smtClean="0"/>
              <a:t>(approximately January 2016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Char char="q"/>
            </a:pP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EXPLANATORY </a:t>
            </a:r>
            <a:r>
              <a:rPr lang="en-US" sz="2000" dirty="0" smtClean="0"/>
              <a:t>NOTES </a:t>
            </a:r>
            <a:r>
              <a:rPr lang="en-US" sz="2000" dirty="0" smtClean="0"/>
              <a:t>(approximately September 2016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Char char="q"/>
            </a:pP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WTO </a:t>
            </a:r>
            <a:r>
              <a:rPr lang="en-US" sz="2000" dirty="0" smtClean="0"/>
              <a:t>NEGOTIATIONS (Article XXVIII Procedure)</a:t>
            </a:r>
          </a:p>
          <a:p>
            <a:pPr lvl="1">
              <a:buFont typeface="Wingdings" pitchFamily="2" charset="2"/>
              <a:buChar char="q"/>
            </a:pP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NATIONAL </a:t>
            </a:r>
            <a:r>
              <a:rPr lang="en-US" sz="2000" dirty="0" smtClean="0"/>
              <a:t>LEGISLATION AND NOTIFICATION</a:t>
            </a:r>
          </a:p>
          <a:p>
            <a:pPr lvl="1">
              <a:buFont typeface="Wingdings" pitchFamily="2" charset="2"/>
              <a:buChar char="q"/>
            </a:pP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 TRAINING </a:t>
            </a:r>
            <a:r>
              <a:rPr lang="en-US" sz="2000" dirty="0" smtClean="0"/>
              <a:t>AND TECHNICAL </a:t>
            </a:r>
            <a:r>
              <a:rPr lang="en-US" sz="2000" dirty="0" smtClean="0"/>
              <a:t>ASSISTANCE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505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APEC Workshop on the Advancement of Trade in IT Products June 2013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09600"/>
            <a:ext cx="56396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Future of the </a:t>
            </a:r>
            <a:r>
              <a:rPr lang="en-US" sz="4400" b="1" cap="all" spc="0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hs</a:t>
            </a:r>
            <a:endParaRPr lang="en-US" sz="4400" b="1" cap="all" spc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</a:t>
            </a:r>
            <a:r>
              <a:rPr lang="en-US" sz="2400" dirty="0" smtClean="0"/>
              <a:t>hortening Review Cycles from 5 years to 3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362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APEC Workshop on the Advancement of Trade in IT Products  June 2013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7664" y="2967335"/>
            <a:ext cx="4288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505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APEC Workshop on the Advancement of Trade in IT Products  June 2013</a:t>
            </a:r>
            <a:endParaRPr lang="fr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71600"/>
            <a:ext cx="731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dirty="0" smtClean="0"/>
              <a:t>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Multipurpose Goods Nomenclature developed by WCO.</a:t>
            </a: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Basis for Customs Tariffs and Trade Statistics of more </a:t>
            </a:r>
          </a:p>
          <a:p>
            <a:pPr lvl="1">
              <a:buClr>
                <a:schemeClr val="tx1"/>
              </a:buCl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than 200 countries and economies. </a:t>
            </a: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More than 98 % of World trade in terms of the HS.</a:t>
            </a: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A universal economic language and code for transportable </a:t>
            </a:r>
          </a:p>
          <a:p>
            <a:pPr>
              <a:buClr>
                <a:schemeClr val="tx1"/>
              </a:buCl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goods.</a:t>
            </a: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Implemented internationally in 1988 by the HS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Convention.  (147 Contracting Parties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as of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May 2013).</a:t>
            </a: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Maintained by WCO through the HS Committee.</a:t>
            </a: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Nomenclature Sub-Directorate acts as Secretariat.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4844" y="609600"/>
            <a:ext cx="26965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Overview</a:t>
            </a:r>
            <a:endParaRPr lang="en-US" sz="4400" b="1" cap="all" spc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581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APEC Workshop on the Advancement of Trade in IT Products June 2013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3622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To facilitate international trade</a:t>
            </a:r>
          </a:p>
          <a:p>
            <a:pPr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Collection, comparison and analysis of trade     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    statistics</a:t>
            </a:r>
          </a:p>
          <a:p>
            <a:pPr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Standardization of trade documentation and </a:t>
            </a:r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    transmission of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1269" y="914400"/>
            <a:ext cx="44839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Main Objectives</a:t>
            </a:r>
            <a:endParaRPr lang="en-US" sz="4400" b="1" spc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APEC Workshop on the Advancement of Trade in IT Products June 2013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792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Used by :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Customs and statisticians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Governments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International organizations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Private sector</a:t>
            </a:r>
          </a:p>
          <a:p>
            <a:pPr lvl="1">
              <a:buFont typeface="Wingdings" pitchFamily="2" charset="2"/>
              <a:buChar char="ü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Many purposes, such as :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trade policies, monitoring of controlled goods, rules of origin, freight tariffs, transport statistics, price monitoring, quota controls, economic research and analysis...</a:t>
            </a: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universal economic language and code for goods, and an indispensable tool for international trade.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3043" y="533400"/>
            <a:ext cx="55803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Harmonized System</a:t>
            </a:r>
            <a:endParaRPr lang="en-US" sz="4400" b="1" spc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505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APEC Workshop on the Advancement of Trade in IT Products June 2013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0"/>
          <p:cNvSpPr>
            <a:spLocks/>
          </p:cNvSpPr>
          <p:nvPr/>
        </p:nvSpPr>
        <p:spPr bwMode="auto">
          <a:xfrm flipH="1">
            <a:off x="7239000" y="4419600"/>
            <a:ext cx="1600200" cy="1368425"/>
          </a:xfrm>
          <a:custGeom>
            <a:avLst/>
            <a:gdLst>
              <a:gd name="T0" fmla="*/ 2147483647 w 21600"/>
              <a:gd name="T1" fmla="*/ 2147483647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3600" y="2284"/>
                </a:moveTo>
                <a:cubicBezTo>
                  <a:pt x="1612" y="2284"/>
                  <a:pt x="0" y="3725"/>
                  <a:pt x="0" y="5503"/>
                </a:cubicBezTo>
                <a:lnTo>
                  <a:pt x="0" y="10332"/>
                </a:lnTo>
                <a:lnTo>
                  <a:pt x="0" y="18381"/>
                </a:lnTo>
                <a:cubicBezTo>
                  <a:pt x="0" y="20159"/>
                  <a:pt x="1612" y="21600"/>
                  <a:pt x="3600" y="21600"/>
                </a:cubicBezTo>
                <a:lnTo>
                  <a:pt x="9000" y="21600"/>
                </a:lnTo>
                <a:lnTo>
                  <a:pt x="18000" y="21600"/>
                </a:lnTo>
                <a:cubicBezTo>
                  <a:pt x="19988" y="21600"/>
                  <a:pt x="21600" y="20159"/>
                  <a:pt x="21600" y="18381"/>
                </a:cubicBezTo>
                <a:lnTo>
                  <a:pt x="21600" y="10332"/>
                </a:lnTo>
                <a:lnTo>
                  <a:pt x="21600" y="5503"/>
                </a:lnTo>
                <a:cubicBezTo>
                  <a:pt x="21600" y="3725"/>
                  <a:pt x="19988" y="2284"/>
                  <a:pt x="18000" y="2284"/>
                </a:cubicBezTo>
                <a:lnTo>
                  <a:pt x="9000" y="2284"/>
                </a:lnTo>
                <a:lnTo>
                  <a:pt x="2427" y="0"/>
                </a:lnTo>
                <a:lnTo>
                  <a:pt x="3600" y="2284"/>
                </a:lnTo>
                <a:close/>
                <a:moveTo>
                  <a:pt x="3600" y="2284"/>
                </a:moveTo>
              </a:path>
            </a:pathLst>
          </a:cu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-228600" y="362108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1103313" y="3476625"/>
            <a:ext cx="214312" cy="1444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958850" y="3116263"/>
            <a:ext cx="576263" cy="3587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1947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0601" name="AutoShape 9"/>
          <p:cNvSpPr>
            <a:spLocks noChangeArrowheads="1"/>
          </p:cNvSpPr>
          <p:nvPr/>
        </p:nvSpPr>
        <p:spPr bwMode="auto">
          <a:xfrm>
            <a:off x="239713" y="1676400"/>
            <a:ext cx="3743325" cy="1223963"/>
          </a:xfrm>
          <a:prstGeom prst="wedgeRoundRectCallout">
            <a:avLst>
              <a:gd name="adj1" fmla="val -22394"/>
              <a:gd name="adj2" fmla="val 65694"/>
              <a:gd name="adj3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sym typeface="Arial" charset="0"/>
              </a:rPr>
              <a:t>(1)</a:t>
            </a:r>
            <a:r>
              <a:rPr lang="en-US" sz="1600" dirty="0">
                <a:solidFill>
                  <a:schemeClr val="tx1"/>
                </a:solidFill>
                <a:latin typeface="+mn-lt"/>
                <a:sym typeface="Arial" charset="0"/>
              </a:rPr>
              <a:t> The GATT raised various questions about Customs processes but there was no institution responsible for examining Customs issues</a:t>
            </a:r>
          </a:p>
        </p:txBody>
      </p:sp>
      <p:sp>
        <p:nvSpPr>
          <p:cNvPr id="9223" name="AutoShape 10"/>
          <p:cNvSpPr>
            <a:spLocks noChangeArrowheads="1"/>
          </p:cNvSpPr>
          <p:nvPr/>
        </p:nvSpPr>
        <p:spPr bwMode="auto">
          <a:xfrm rot="10800000">
            <a:off x="1966913" y="3621088"/>
            <a:ext cx="215900" cy="146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224" name="AutoShape 11"/>
          <p:cNvSpPr>
            <a:spLocks noChangeArrowheads="1"/>
          </p:cNvSpPr>
          <p:nvPr/>
        </p:nvSpPr>
        <p:spPr bwMode="auto">
          <a:xfrm>
            <a:off x="7296150" y="3476625"/>
            <a:ext cx="215900" cy="1444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7080250" y="3116263"/>
            <a:ext cx="573088" cy="3587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1948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0605" name="AutoShape 13"/>
          <p:cNvSpPr>
            <a:spLocks noChangeArrowheads="1"/>
          </p:cNvSpPr>
          <p:nvPr/>
        </p:nvSpPr>
        <p:spPr bwMode="auto">
          <a:xfrm>
            <a:off x="4271963" y="1676400"/>
            <a:ext cx="4392612" cy="1223963"/>
          </a:xfrm>
          <a:prstGeom prst="wedgeRoundRectCallout">
            <a:avLst>
              <a:gd name="adj1" fmla="val 20546"/>
              <a:gd name="adj2" fmla="val 64528"/>
              <a:gd name="adj3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sym typeface="Arial" charset="0"/>
              </a:rPr>
              <a:t>(2)</a:t>
            </a:r>
            <a:r>
              <a:rPr lang="en-US" sz="1600" dirty="0">
                <a:solidFill>
                  <a:schemeClr val="tx1"/>
                </a:solidFill>
                <a:latin typeface="+mn-lt"/>
                <a:sym typeface="Arial" charset="0"/>
              </a:rPr>
              <a:t> Thirteen European countries established a Study Group to examine the Customs issues identified by the GATT and this led to the decision to create an international Customs body</a:t>
            </a:r>
          </a:p>
        </p:txBody>
      </p: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1822450" y="3765550"/>
            <a:ext cx="576263" cy="3587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1950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0607" name="AutoShape 15"/>
          <p:cNvSpPr>
            <a:spLocks noChangeArrowheads="1"/>
          </p:cNvSpPr>
          <p:nvPr/>
        </p:nvSpPr>
        <p:spPr bwMode="auto">
          <a:xfrm>
            <a:off x="166688" y="4340225"/>
            <a:ext cx="2879725" cy="1223963"/>
          </a:xfrm>
          <a:prstGeom prst="wedgeRoundRectCallout">
            <a:avLst>
              <a:gd name="adj1" fmla="val 19458"/>
              <a:gd name="adj2" fmla="val -67120"/>
              <a:gd name="adj3" fmla="val 16667"/>
            </a:avLst>
          </a:prstGeom>
          <a:solidFill>
            <a:srgbClr val="00B0F0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sym typeface="Arial" charset="0"/>
              </a:rPr>
              <a:t>(4)</a:t>
            </a:r>
            <a:r>
              <a:rPr lang="en-US" sz="1600" dirty="0">
                <a:solidFill>
                  <a:schemeClr val="tx1"/>
                </a:solidFill>
                <a:latin typeface="+mn-lt"/>
                <a:sym typeface="Arial" charset="0"/>
              </a:rPr>
              <a:t> The Convention establishing a Customs Co-operation Council (CCC) was signed in Brussels</a:t>
            </a:r>
          </a:p>
        </p:txBody>
      </p:sp>
      <p:sp>
        <p:nvSpPr>
          <p:cNvPr id="9229" name="AutoShape 16"/>
          <p:cNvSpPr>
            <a:spLocks noChangeArrowheads="1"/>
          </p:cNvSpPr>
          <p:nvPr/>
        </p:nvSpPr>
        <p:spPr bwMode="auto">
          <a:xfrm rot="10650072">
            <a:off x="3813175" y="3621088"/>
            <a:ext cx="215900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3629025" y="3765550"/>
            <a:ext cx="576263" cy="3587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1952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0610" name="AutoShape 18"/>
          <p:cNvSpPr>
            <a:spLocks noChangeArrowheads="1"/>
          </p:cNvSpPr>
          <p:nvPr/>
        </p:nvSpPr>
        <p:spPr bwMode="auto">
          <a:xfrm>
            <a:off x="3124200" y="4268788"/>
            <a:ext cx="2016125" cy="1296987"/>
          </a:xfrm>
          <a:prstGeom prst="wedgeRoundRectCallout">
            <a:avLst>
              <a:gd name="adj1" fmla="val -9213"/>
              <a:gd name="adj2" fmla="val -59301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(5)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The CCC Convention entered into force on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4 November 1952</a:t>
            </a:r>
          </a:p>
        </p:txBody>
      </p:sp>
      <p:sp>
        <p:nvSpPr>
          <p:cNvPr id="9232" name="Rectangle 19"/>
          <p:cNvSpPr>
            <a:spLocks noChangeArrowheads="1"/>
          </p:cNvSpPr>
          <p:nvPr/>
        </p:nvSpPr>
        <p:spPr bwMode="auto">
          <a:xfrm>
            <a:off x="5410200" y="3765550"/>
            <a:ext cx="574675" cy="3587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1953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0612" name="AutoShape 20"/>
          <p:cNvSpPr>
            <a:spLocks noChangeArrowheads="1"/>
          </p:cNvSpPr>
          <p:nvPr/>
        </p:nvSpPr>
        <p:spPr bwMode="auto">
          <a:xfrm>
            <a:off x="5410200" y="4340225"/>
            <a:ext cx="1828800" cy="2212975"/>
          </a:xfrm>
          <a:prstGeom prst="wedgeRoundRectCallout">
            <a:avLst>
              <a:gd name="adj1" fmla="val -41301"/>
              <a:gd name="adj2" fmla="val -67509"/>
              <a:gd name="adj3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sym typeface="Arial" charset="0"/>
              </a:rPr>
              <a:t>(6)</a:t>
            </a:r>
            <a:r>
              <a:rPr lang="en-US" sz="1600" dirty="0">
                <a:solidFill>
                  <a:schemeClr val="tx1"/>
                </a:solidFill>
                <a:latin typeface="+mn-lt"/>
                <a:sym typeface="Arial" charset="0"/>
              </a:rPr>
              <a:t> The inaugural session</a:t>
            </a: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sym typeface="Arial" charset="0"/>
              </a:rPr>
              <a:t> of the CCC Council</a:t>
            </a: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sym typeface="Arial" charset="0"/>
              </a:rPr>
              <a:t>was held on</a:t>
            </a: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sym typeface="Arial" charset="0"/>
              </a:rPr>
              <a:t>26 January 1953</a:t>
            </a: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sym typeface="Arial" charset="0"/>
              </a:rPr>
              <a:t>with 17 founding Members</a:t>
            </a:r>
          </a:p>
        </p:txBody>
      </p:sp>
      <p:sp>
        <p:nvSpPr>
          <p:cNvPr id="9234" name="AutoShape 21"/>
          <p:cNvSpPr>
            <a:spLocks noChangeArrowheads="1"/>
          </p:cNvSpPr>
          <p:nvPr/>
        </p:nvSpPr>
        <p:spPr bwMode="auto">
          <a:xfrm rot="10650072">
            <a:off x="5489575" y="3621088"/>
            <a:ext cx="215900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236" name="Rectangle 41"/>
          <p:cNvSpPr>
            <a:spLocks/>
          </p:cNvSpPr>
          <p:nvPr/>
        </p:nvSpPr>
        <p:spPr bwMode="auto">
          <a:xfrm>
            <a:off x="7353300" y="4800600"/>
            <a:ext cx="14859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8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  <a:sym typeface="Arial" charset="0"/>
              </a:rPr>
              <a:t>In 1994, the CCC adopts the name WCO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001000" y="3810000"/>
            <a:ext cx="588963" cy="358775"/>
            <a:chOff x="23" y="0"/>
            <a:chExt cx="370" cy="226"/>
          </a:xfrm>
        </p:grpSpPr>
        <p:sp>
          <p:nvSpPr>
            <p:cNvPr id="9239" name="Rectangle 43"/>
            <p:cNvSpPr>
              <a:spLocks/>
            </p:cNvSpPr>
            <p:nvPr/>
          </p:nvSpPr>
          <p:spPr bwMode="auto">
            <a:xfrm>
              <a:off x="27" y="0"/>
              <a:ext cx="363" cy="22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fr-BE"/>
            </a:p>
          </p:txBody>
        </p:sp>
        <p:sp>
          <p:nvSpPr>
            <p:cNvPr id="9240" name="Rectangle 44"/>
            <p:cNvSpPr>
              <a:spLocks/>
            </p:cNvSpPr>
            <p:nvPr/>
          </p:nvSpPr>
          <p:spPr bwMode="auto">
            <a:xfrm>
              <a:off x="23" y="26"/>
              <a:ext cx="37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pitchFamily="34" charset="0"/>
                </a:rPr>
                <a:t>1994</a:t>
              </a:r>
            </a:p>
          </p:txBody>
        </p:sp>
      </p:grpSp>
      <p:sp>
        <p:nvSpPr>
          <p:cNvPr id="9237" name="AutoShape 21"/>
          <p:cNvSpPr>
            <a:spLocks noChangeArrowheads="1"/>
          </p:cNvSpPr>
          <p:nvPr/>
        </p:nvSpPr>
        <p:spPr bwMode="auto">
          <a:xfrm rot="10650072">
            <a:off x="8156575" y="3586163"/>
            <a:ext cx="215900" cy="144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609600"/>
            <a:ext cx="8353425" cy="1092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  <a:sym typeface="Arial" charset="0"/>
              </a:rPr>
              <a:t>Historical background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505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APEC Workshop on the Advancement of Trade in IT Products  June 2013</a:t>
            </a:r>
            <a:endParaRPr lang="fr-BE" dirty="0"/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8288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The HS Convention itself has foreseen the need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for a substantial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international maintenance mechanism for the HS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in order to </a:t>
            </a:r>
          </a:p>
          <a:p>
            <a:pPr algn="ctr"/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ensure uniformity </a:t>
            </a:r>
          </a:p>
          <a:p>
            <a:pPr algn="ctr"/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of interpretation and application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and to </a:t>
            </a:r>
          </a:p>
          <a:p>
            <a:pPr algn="ctr"/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keep the system current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with modern trading practices, product development and the needs of users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8588" y="762000"/>
            <a:ext cx="54216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Maintaining The HS</a:t>
            </a:r>
            <a:endParaRPr lang="en-US" sz="4400" b="1" spc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505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APEC Workshop on the Advancement of Trade in IT Products June 2013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5914" y="533400"/>
            <a:ext cx="37946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Review Cycle</a:t>
            </a:r>
            <a:endParaRPr lang="en-US" sz="4400" b="1" spc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739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Every 4 to 6 years</a:t>
            </a:r>
          </a:p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r>
              <a:rPr lang="en-US" sz="3200" dirty="0" smtClean="0">
                <a:latin typeface="Arial Black" pitchFamily="34" charset="0"/>
              </a:rPr>
              <a:t>1 January 2012</a:t>
            </a:r>
          </a:p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r>
              <a:rPr lang="en-US" sz="3200" dirty="0" smtClean="0">
                <a:latin typeface="Arial Black" pitchFamily="34" charset="0"/>
              </a:rPr>
              <a:t>1 January 2017</a:t>
            </a:r>
          </a:p>
          <a:p>
            <a:pPr algn="ctr"/>
            <a:endParaRPr lang="en-US" sz="3200" dirty="0" smtClean="0">
              <a:latin typeface="Arial Black" pitchFamily="34" charset="0"/>
            </a:endParaRPr>
          </a:p>
          <a:p>
            <a:pPr algn="ctr"/>
            <a:r>
              <a:rPr lang="en-US" sz="3200" dirty="0" smtClean="0">
                <a:latin typeface="Arial Black" pitchFamily="34" charset="0"/>
              </a:rPr>
              <a:t>1 January 2022</a:t>
            </a:r>
            <a:endParaRPr lang="en-US" sz="3200" dirty="0" smtClean="0">
              <a:latin typeface="Arial Black" pitchFamily="34" charset="0"/>
            </a:endParaRPr>
          </a:p>
        </p:txBody>
      </p:sp>
      <p:pic>
        <p:nvPicPr>
          <p:cNvPr id="5" name="imgHvThumb" descr="Day calendar with the first day coming of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600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505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APEC Workshop on the Advancement of Trade in IT Products June 2013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60400"/>
            <a:ext cx="8353425" cy="1092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0" hangingPunct="0">
              <a:defRPr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  <a:sym typeface="Arial" charset="0"/>
              </a:rPr>
              <a:t>Harmonized System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676400"/>
            <a:ext cx="8532813" cy="48006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Implemented in 1988		HS Codes : 5019</a:t>
            </a:r>
          </a:p>
          <a:p>
            <a:pPr>
              <a:buNone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	Amended in 1992  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	Mainly editorial	 		HS Codes : 5018</a:t>
            </a:r>
          </a:p>
          <a:p>
            <a:pPr>
              <a:buNone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	Amended in 1996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	393  sets of amendments	HS Codes : 5113</a:t>
            </a:r>
          </a:p>
          <a:p>
            <a:pPr>
              <a:buNone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	Amended in 2002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	374  sets of amendments          	HS Codes : 5224</a:t>
            </a:r>
          </a:p>
          <a:p>
            <a:pPr>
              <a:buNone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	Amended in 2007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	354  sets of amendments         	HS Codes : 5052</a:t>
            </a:r>
          </a:p>
          <a:p>
            <a:pPr>
              <a:buNone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	Amended in 2012</a:t>
            </a:r>
          </a:p>
          <a:p>
            <a:pPr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	225 sets of amendments         	HS Codes : 5205</a:t>
            </a:r>
          </a:p>
          <a:p>
            <a:pPr marL="722313" lvl="1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FC0128"/>
              </a:buClr>
              <a:buFontTx/>
              <a:buBlip>
                <a:blip r:embed="rId3"/>
              </a:buBlip>
              <a:defRPr/>
            </a:pPr>
            <a:endParaRPr lang="en-US" dirty="0">
              <a:solidFill>
                <a:schemeClr val="tx1"/>
              </a:solidFill>
              <a:latin typeface="+mj-lt"/>
              <a:sym typeface="Arial" charset="0"/>
            </a:endParaRPr>
          </a:p>
          <a:p>
            <a:pPr marL="722313" lvl="1" indent="-457200" eaLnBrk="0" hangingPunct="0">
              <a:lnSpc>
                <a:spcPct val="80000"/>
              </a:lnSpc>
              <a:spcBef>
                <a:spcPct val="20000"/>
              </a:spcBef>
              <a:buClr>
                <a:srgbClr val="FC0128"/>
              </a:buClr>
              <a:defRPr/>
            </a:pPr>
            <a:endParaRPr lang="en-US" dirty="0">
              <a:solidFill>
                <a:schemeClr val="tx1"/>
              </a:solidFill>
              <a:latin typeface="+mj-lt"/>
              <a:sym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fr-BE" sz="3200" dirty="0">
              <a:solidFill>
                <a:schemeClr val="tx1"/>
              </a:solidFill>
              <a:latin typeface="+mn-lt"/>
              <a:sym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505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APEC Workshop on the Advancement of Trade in IT Products June 2013</a:t>
            </a:r>
            <a:endParaRPr lang="fr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4437" y="609600"/>
            <a:ext cx="23823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Hs 2007</a:t>
            </a:r>
            <a:endParaRPr lang="en-US" sz="4400" b="1" cap="all" spc="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315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latin typeface="Arial Black" pitchFamily="34" charset="0"/>
              </a:rPr>
              <a:t>  	</a:t>
            </a:r>
            <a:r>
              <a:rPr lang="en-US" sz="2400" dirty="0" smtClean="0">
                <a:latin typeface="Arial Black" pitchFamily="34" charset="0"/>
              </a:rPr>
              <a:t>354 sets of amendments to </a:t>
            </a:r>
          </a:p>
          <a:p>
            <a:r>
              <a:rPr lang="en-US" sz="2400" dirty="0" smtClean="0">
                <a:latin typeface="Arial Black" pitchFamily="34" charset="0"/>
              </a:rPr>
              <a:t>	</a:t>
            </a:r>
            <a:r>
              <a:rPr lang="en-US" sz="2400" dirty="0" smtClean="0">
                <a:latin typeface="Arial Black" pitchFamily="34" charset="0"/>
              </a:rPr>
              <a:t>HS 2007</a:t>
            </a:r>
          </a:p>
          <a:p>
            <a:endParaRPr lang="en-US" sz="24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Black" pitchFamily="34" charset="0"/>
              </a:rPr>
              <a:t>   	About 70 related to IT products 	in 	Chapters 84, 85 and 90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Black" pitchFamily="34" charset="0"/>
              </a:rPr>
              <a:t>   	Changes to 200 of the 773 	subheadings in these three 	Chapters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Black" pitchFamily="34" charset="0"/>
              </a:rPr>
              <a:t>   	110 related to products covered by 	the ITA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3581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APEC Workshop on the Advancement of Trade in IT Products June 2013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Pages>0</Pages>
  <Words>805</Words>
  <Characters>0</Characters>
  <Application>Microsoft Office PowerPoint</Application>
  <PresentationFormat>On-screen Show (4:3)</PresentationFormat>
  <Lines>0</Lines>
  <Paragraphs>180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Custom Design</vt:lpstr>
      <vt:lpstr>The  Harmonized  Commodity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Steinberg</dc:creator>
  <cp:lastModifiedBy>Beto</cp:lastModifiedBy>
  <cp:revision>149</cp:revision>
  <dcterms:modified xsi:type="dcterms:W3CDTF">2013-06-17T13:34:41Z</dcterms:modified>
</cp:coreProperties>
</file>